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7" r:id="rId3"/>
    <p:sldId id="257" r:id="rId4"/>
    <p:sldId id="263" r:id="rId5"/>
    <p:sldId id="259" r:id="rId6"/>
    <p:sldId id="260" r:id="rId7"/>
    <p:sldId id="269" r:id="rId8"/>
    <p:sldId id="262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58" r:id="rId17"/>
    <p:sldId id="277" r:id="rId18"/>
    <p:sldId id="278" r:id="rId19"/>
    <p:sldId id="279" r:id="rId20"/>
    <p:sldId id="280" r:id="rId21"/>
    <p:sldId id="281" r:id="rId22"/>
    <p:sldId id="264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BD6F-2CD2-408F-A169-896BA9A1408E}" type="datetimeFigureOut">
              <a:rPr lang="sl-SI" smtClean="0"/>
              <a:t>7. 01. 2022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9EE15-FF8C-40A4-96D1-F6BE4BA4BB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83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9EE15-FF8C-40A4-96D1-F6BE4BA4BB18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09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0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0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8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1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24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39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4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7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9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47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8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A02C-A59F-4259-B1A6-234CC701C846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FF47F2-943C-4AEC-BF68-8BC8EF09E6D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VEZI MED </a:t>
            </a:r>
            <a:r>
              <a:rPr lang="sl-SI" sz="6000" dirty="0"/>
              <a:t>DELCI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2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48F46-7028-42BD-81EE-4240C57D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nepolarne vezi - klor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75E8CAC-41F2-4BC0-9E7E-194A896240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47" y="2255503"/>
          <a:ext cx="114443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61">
                  <a:extLst>
                    <a:ext uri="{9D8B030D-6E8A-4147-A177-3AD203B41FA5}">
                      <a16:colId xmlns:a16="http://schemas.microsoft.com/office/drawing/2014/main" val="753356378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027802476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815044037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597289602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427646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6963"/>
                  </a:ext>
                </a:extLst>
              </a:tr>
            </a:tbl>
          </a:graphicData>
        </a:graphic>
      </p:graphicFrame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9F14590-F755-4AD0-A9D7-D28D812A1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6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47"/>
    </mc:Choice>
    <mc:Fallback xmlns="">
      <p:transition spd="slow" advTm="1542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48F46-7028-42BD-81EE-4240C57D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nepolarne vezi - kisik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390D258-8581-48D9-80E6-26A973D60C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47" y="2255503"/>
          <a:ext cx="114443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61">
                  <a:extLst>
                    <a:ext uri="{9D8B030D-6E8A-4147-A177-3AD203B41FA5}">
                      <a16:colId xmlns:a16="http://schemas.microsoft.com/office/drawing/2014/main" val="753356378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027802476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815044037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597289602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427646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6963"/>
                  </a:ext>
                </a:extLst>
              </a:tr>
            </a:tbl>
          </a:graphicData>
        </a:graphic>
      </p:graphicFrame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84418BF8-505A-4270-8E99-054F926E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31"/>
    </mc:Choice>
    <mc:Fallback xmlns="">
      <p:transition spd="slow" advTm="1312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48F46-7028-42BD-81EE-4240C57D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nepolarne vezi - dušik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1B0009A-7145-4378-8177-1AFB0E1556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47" y="2255503"/>
          <a:ext cx="114443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61">
                  <a:extLst>
                    <a:ext uri="{9D8B030D-6E8A-4147-A177-3AD203B41FA5}">
                      <a16:colId xmlns:a16="http://schemas.microsoft.com/office/drawing/2014/main" val="753356378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027802476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815044037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597289602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427646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6963"/>
                  </a:ext>
                </a:extLst>
              </a:tr>
            </a:tbl>
          </a:graphicData>
        </a:graphic>
      </p:graphicFrame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EB2C1101-8EDC-4363-B59A-0638F7FA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91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00"/>
    </mc:Choice>
    <mc:Fallback xmlns="">
      <p:transition spd="slow" advTm="1066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012DA-06AE-4C04-BEA6-BD0BFE8D3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Polarne kovalentne vezi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53E80E-B8A9-49EF-970C-6A20B7073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2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0"/>
    </mc:Choice>
    <mc:Fallback xmlns="">
      <p:transition spd="slow" advTm="1987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D16530A-521D-4273-9200-615EF12F9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9829"/>
            <a:ext cx="10872132" cy="6040912"/>
          </a:xfrm>
        </p:spPr>
        <p:txBody>
          <a:bodyPr>
            <a:normAutofit/>
          </a:bodyPr>
          <a:lstStyle/>
          <a:p>
            <a:r>
              <a:rPr lang="sl-SI" sz="2800" dirty="0"/>
              <a:t>Ko se povežeta dva različna atoma nekovin, eden od atomov privlači elektrone močneje kot drugi atom. </a:t>
            </a:r>
          </a:p>
          <a:p>
            <a:r>
              <a:rPr lang="sl-SI" sz="2800" dirty="0"/>
              <a:t>Pri tem se okoli prvega atoma ustvari večja elektronska gostota, torej je bolj </a:t>
            </a:r>
            <a:r>
              <a:rPr lang="sl-SI" sz="2800" dirty="0" err="1"/>
              <a:t>elektronegativen</a:t>
            </a:r>
            <a:r>
              <a:rPr lang="sl-SI" sz="2800" dirty="0"/>
              <a:t> , drugi atom pa je bolj </a:t>
            </a:r>
            <a:r>
              <a:rPr lang="sl-SI" sz="2800" dirty="0" err="1"/>
              <a:t>elektropozitiven</a:t>
            </a:r>
            <a:r>
              <a:rPr lang="sl-SI" sz="2800" dirty="0"/>
              <a:t>. </a:t>
            </a:r>
          </a:p>
          <a:p>
            <a:r>
              <a:rPr lang="sl-SI" sz="2800" dirty="0"/>
              <a:t>Okoli vezi se ustvarita pozitiven in negativen pol. </a:t>
            </a:r>
          </a:p>
          <a:p>
            <a:r>
              <a:rPr lang="sl-SI" sz="2800" dirty="0"/>
              <a:t>Takšni vezi pravimo </a:t>
            </a:r>
            <a:r>
              <a:rPr lang="sl-SI" sz="2800" b="1" dirty="0"/>
              <a:t>polarna kovalentna vez.</a:t>
            </a:r>
            <a:endParaRPr lang="sl-SI" sz="2800" dirty="0"/>
          </a:p>
        </p:txBody>
      </p:sp>
      <p:pic>
        <p:nvPicPr>
          <p:cNvPr id="1026" name="Picture 2" descr="Bonding: Covalent and Ionic Bonds - Shmoop Chemistry | Covalent bonding,  Ionic bonding, Chemistry">
            <a:extLst>
              <a:ext uri="{FF2B5EF4-FFF2-40B4-BE49-F238E27FC236}">
                <a16:creationId xmlns:a16="http://schemas.microsoft.com/office/drawing/2014/main" id="{ABF6D3B7-FE8A-4F69-8FDE-06412E0F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287563"/>
            <a:ext cx="4294477" cy="35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F8A4F-84A9-467F-AE1F-B4DDBB9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Vodik in klor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E7799871-1090-427F-93D2-428ECF48861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8402" y="159480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9105354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31249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79004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44596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7713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95"/>
    </mc:Choice>
    <mc:Fallback xmlns="">
      <p:transition spd="slow" advTm="23799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F8A4F-84A9-467F-AE1F-B4DDBB9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Vodik in kisik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E7799871-1090-427F-93D2-428ECF488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402" y="159480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9105354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31249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79004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44596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7713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40"/>
    </mc:Choice>
    <mc:Fallback xmlns="">
      <p:transition spd="slow" advTm="1446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F8A4F-84A9-467F-AE1F-B4DDBB9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Vodik in dušik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E7799871-1090-427F-93D2-428ECF488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402" y="159480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9105354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31249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79004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44596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7713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3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50"/>
    </mc:Choice>
    <mc:Fallback xmlns="">
      <p:transition spd="slow" advTm="10095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6F8A4F-84A9-467F-AE1F-B4DDBB9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Ogljik in klor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E7799871-1090-427F-93D2-428ECF4886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402" y="1594805"/>
          <a:ext cx="10515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9105354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1312496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79004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445962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77139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8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80"/>
    </mc:Choice>
    <mc:Fallback xmlns="">
      <p:transition spd="slow" advTm="20928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8C241A-CF0B-4B48-AA36-FC3B3744C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IONSKA VEZ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69D671E-7948-41E6-AF8C-1D387B7A3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Ionic bonding - Wikipedia">
            <a:extLst>
              <a:ext uri="{FF2B5EF4-FFF2-40B4-BE49-F238E27FC236}">
                <a16:creationId xmlns:a16="http://schemas.microsoft.com/office/drawing/2014/main" id="{083639EC-B214-4A7F-94D3-44927F13D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17033"/>
            <a:ext cx="53340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0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AA6348-33F4-4D5E-B941-0B6D3CAC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Valenčni elektroni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B23103-0347-4359-9834-B7E8D39FD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So elektroni na zadnji lupini.</a:t>
            </a:r>
          </a:p>
          <a:p>
            <a:r>
              <a:rPr lang="sl-SI" sz="2400" dirty="0"/>
              <a:t>Iz njihove razporeditve določimo koliko samskih valenčnih elektronov ima nek element. </a:t>
            </a:r>
          </a:p>
          <a:p>
            <a:r>
              <a:rPr lang="sl-SI" sz="2400" dirty="0"/>
              <a:t>Na ta način vemo, koliko vezi bo element tvoril.</a:t>
            </a:r>
          </a:p>
        </p:txBody>
      </p:sp>
    </p:spTree>
    <p:extLst>
      <p:ext uri="{BB962C8B-B14F-4D97-AF65-F5344CB8AC3E}">
        <p14:creationId xmlns:p14="http://schemas.microsoft.com/office/powerpoint/2010/main" val="25351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Ionska</a:t>
            </a:r>
            <a:r>
              <a:rPr lang="en-GB" dirty="0"/>
              <a:t> </a:t>
            </a:r>
            <a:r>
              <a:rPr lang="en-GB" dirty="0" err="1"/>
              <a:t>vez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1979200"/>
            <a:ext cx="7416824" cy="3450613"/>
          </a:xfrm>
        </p:spPr>
        <p:txBody>
          <a:bodyPr>
            <a:normAutofit fontScale="92500" lnSpcReduction="20000"/>
          </a:bodyPr>
          <a:lstStyle/>
          <a:p>
            <a:r>
              <a:rPr lang="sl-SI" sz="2400" dirty="0"/>
              <a:t>Nastane m</a:t>
            </a:r>
            <a:r>
              <a:rPr lang="en-GB" sz="2400" dirty="0"/>
              <a:t>ed </a:t>
            </a:r>
            <a:r>
              <a:rPr lang="en-GB" sz="2400" b="1" i="1" dirty="0" err="1"/>
              <a:t>kovinami</a:t>
            </a:r>
            <a:r>
              <a:rPr lang="en-GB" sz="2400" b="1" i="1" dirty="0"/>
              <a:t> </a:t>
            </a:r>
            <a:r>
              <a:rPr lang="en-GB" sz="2400" dirty="0"/>
              <a:t>in </a:t>
            </a:r>
            <a:r>
              <a:rPr lang="en-GB" sz="2400" b="1" i="1" dirty="0" err="1"/>
              <a:t>nekovinami</a:t>
            </a:r>
            <a:r>
              <a:rPr lang="en-GB" sz="2400" dirty="0"/>
              <a:t>.</a:t>
            </a:r>
          </a:p>
          <a:p>
            <a:r>
              <a:rPr lang="en-GB" sz="2400" dirty="0"/>
              <a:t>Atom </a:t>
            </a:r>
            <a:r>
              <a:rPr lang="en-GB" sz="2400" dirty="0" err="1"/>
              <a:t>kovin</a:t>
            </a:r>
            <a:r>
              <a:rPr lang="sl-SI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odda</a:t>
            </a:r>
            <a:r>
              <a:rPr lang="en-GB" sz="2400" dirty="0"/>
              <a:t> </a:t>
            </a:r>
            <a:r>
              <a:rPr lang="en-GB" sz="2400" dirty="0" err="1"/>
              <a:t>elektrone</a:t>
            </a:r>
            <a:r>
              <a:rPr lang="en-GB" sz="2400" dirty="0"/>
              <a:t> in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njega</a:t>
            </a:r>
            <a:r>
              <a:rPr lang="en-GB" sz="2400" dirty="0"/>
              <a:t> </a:t>
            </a:r>
            <a:r>
              <a:rPr lang="en-GB" sz="2400" dirty="0" err="1"/>
              <a:t>nastane</a:t>
            </a:r>
            <a:r>
              <a:rPr lang="en-GB" sz="2400" dirty="0"/>
              <a:t> </a:t>
            </a:r>
            <a:r>
              <a:rPr lang="en-GB" sz="2400" dirty="0" err="1"/>
              <a:t>pozitiven</a:t>
            </a:r>
            <a:r>
              <a:rPr lang="en-GB" sz="2400" dirty="0"/>
              <a:t> ion </a:t>
            </a:r>
            <a:r>
              <a:rPr lang="en-GB" sz="2400" b="1" i="1" dirty="0" err="1"/>
              <a:t>kation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Nekovinski</a:t>
            </a:r>
            <a:r>
              <a:rPr lang="en-GB" sz="2400" dirty="0"/>
              <a:t> atom </a:t>
            </a:r>
            <a:r>
              <a:rPr lang="en-GB" sz="2400" dirty="0" err="1"/>
              <a:t>elektrone</a:t>
            </a:r>
            <a:r>
              <a:rPr lang="en-GB" sz="2400" dirty="0"/>
              <a:t> </a:t>
            </a:r>
            <a:r>
              <a:rPr lang="en-GB" sz="2400" dirty="0" err="1"/>
              <a:t>prejme</a:t>
            </a:r>
            <a:r>
              <a:rPr lang="en-GB" sz="2400" dirty="0"/>
              <a:t> in </a:t>
            </a:r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njega</a:t>
            </a:r>
            <a:r>
              <a:rPr lang="en-GB" sz="2400" dirty="0"/>
              <a:t> </a:t>
            </a:r>
            <a:r>
              <a:rPr lang="en-GB" sz="2400" dirty="0" err="1"/>
              <a:t>nastane</a:t>
            </a:r>
            <a:r>
              <a:rPr lang="en-GB" sz="2400" dirty="0"/>
              <a:t> </a:t>
            </a:r>
            <a:r>
              <a:rPr lang="en-GB" sz="2400" dirty="0" err="1"/>
              <a:t>negativen</a:t>
            </a:r>
            <a:r>
              <a:rPr lang="en-GB" sz="2400" dirty="0"/>
              <a:t> ion </a:t>
            </a:r>
            <a:r>
              <a:rPr lang="en-GB" sz="2400" dirty="0" err="1"/>
              <a:t>imenovan</a:t>
            </a:r>
            <a:r>
              <a:rPr lang="en-GB" sz="2400" dirty="0"/>
              <a:t> </a:t>
            </a:r>
            <a:r>
              <a:rPr lang="en-GB" sz="2400" b="1" i="1" dirty="0"/>
              <a:t>anion</a:t>
            </a:r>
            <a:r>
              <a:rPr lang="en-GB" sz="2400" dirty="0"/>
              <a:t>.</a:t>
            </a:r>
          </a:p>
          <a:p>
            <a:endParaRPr lang="sl-SI" sz="2400" dirty="0"/>
          </a:p>
          <a:p>
            <a:r>
              <a:rPr lang="en-GB" sz="2400" i="1" dirty="0" err="1"/>
              <a:t>Ionska</a:t>
            </a:r>
            <a:r>
              <a:rPr lang="en-GB" sz="2400" i="1" dirty="0"/>
              <a:t> </a:t>
            </a:r>
            <a:r>
              <a:rPr lang="en-GB" sz="2400" i="1" dirty="0" err="1"/>
              <a:t>vez</a:t>
            </a:r>
            <a:r>
              <a:rPr lang="en-GB" sz="2400" i="1" dirty="0"/>
              <a:t> </a:t>
            </a:r>
            <a:r>
              <a:rPr lang="en-GB" sz="2400" i="1" dirty="0" err="1"/>
              <a:t>nastane</a:t>
            </a:r>
            <a:r>
              <a:rPr lang="en-GB" sz="2400" i="1" dirty="0"/>
              <a:t>, </a:t>
            </a:r>
            <a:r>
              <a:rPr lang="en-GB" sz="2400" i="1" dirty="0" err="1"/>
              <a:t>ker</a:t>
            </a:r>
            <a:r>
              <a:rPr lang="en-GB" sz="2400" i="1" dirty="0"/>
              <a:t> se </a:t>
            </a:r>
            <a:r>
              <a:rPr lang="en-GB" sz="2400" i="1" dirty="0" err="1"/>
              <a:t>nasprotno</a:t>
            </a:r>
            <a:r>
              <a:rPr lang="en-GB" sz="2400" i="1" dirty="0"/>
              <a:t> </a:t>
            </a:r>
            <a:r>
              <a:rPr lang="en-GB" sz="2400" i="1" dirty="0" err="1"/>
              <a:t>nabiti</a:t>
            </a:r>
            <a:r>
              <a:rPr lang="en-GB" sz="2400" i="1" dirty="0"/>
              <a:t> </a:t>
            </a:r>
            <a:r>
              <a:rPr lang="en-GB" sz="2400" i="1" dirty="0" err="1"/>
              <a:t>ioni</a:t>
            </a:r>
            <a:r>
              <a:rPr lang="en-GB" sz="2400" i="1" dirty="0"/>
              <a:t> med </a:t>
            </a:r>
            <a:r>
              <a:rPr lang="en-GB" sz="2400" i="1" dirty="0" err="1"/>
              <a:t>seboj</a:t>
            </a:r>
            <a:r>
              <a:rPr lang="en-GB" sz="2400" i="1" dirty="0"/>
              <a:t> </a:t>
            </a:r>
            <a:r>
              <a:rPr lang="en-GB" sz="2400" i="1" dirty="0" err="1"/>
              <a:t>privlačijo</a:t>
            </a:r>
            <a:r>
              <a:rPr lang="en-GB" sz="2400" i="1" dirty="0"/>
              <a:t>.</a:t>
            </a:r>
          </a:p>
          <a:p>
            <a:endParaRPr lang="en-GB" dirty="0"/>
          </a:p>
        </p:txBody>
      </p:sp>
      <p:pic>
        <p:nvPicPr>
          <p:cNvPr id="1026" name="Picture 2" descr="Covalent bond Jokes">
            <a:extLst>
              <a:ext uri="{FF2B5EF4-FFF2-40B4-BE49-F238E27FC236}">
                <a16:creationId xmlns:a16="http://schemas.microsoft.com/office/drawing/2014/main" id="{02A0D38C-7AF4-4138-A484-F11590CE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Sodium-chloride-3D-ionic.png - Wikipedia">
            <a:extLst>
              <a:ext uri="{FF2B5EF4-FFF2-40B4-BE49-F238E27FC236}">
                <a16:creationId xmlns:a16="http://schemas.microsoft.com/office/drawing/2014/main" id="{B15C3D7F-D30C-41B1-841F-BBBCE3CB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802" y="188640"/>
            <a:ext cx="2808312" cy="26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5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Primeri</a:t>
            </a:r>
            <a:r>
              <a:rPr lang="en-GB" dirty="0"/>
              <a:t> </a:t>
            </a:r>
            <a:r>
              <a:rPr lang="en-GB" dirty="0" err="1"/>
              <a:t>nastanka</a:t>
            </a:r>
            <a:r>
              <a:rPr lang="en-GB" dirty="0"/>
              <a:t> </a:t>
            </a:r>
            <a:r>
              <a:rPr lang="en-GB" dirty="0" err="1"/>
              <a:t>ionskih</a:t>
            </a:r>
            <a:r>
              <a:rPr lang="en-GB" dirty="0"/>
              <a:t> </a:t>
            </a:r>
            <a:r>
              <a:rPr lang="en-GB" dirty="0" err="1"/>
              <a:t>vezi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aseline="-250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7E8271-9C28-4963-9621-63CF95291F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1384" y="1397000"/>
          <a:ext cx="11089233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11">
                  <a:extLst>
                    <a:ext uri="{9D8B030D-6E8A-4147-A177-3AD203B41FA5}">
                      <a16:colId xmlns:a16="http://schemas.microsoft.com/office/drawing/2014/main" val="888920893"/>
                    </a:ext>
                  </a:extLst>
                </a:gridCol>
                <a:gridCol w="3696411">
                  <a:extLst>
                    <a:ext uri="{9D8B030D-6E8A-4147-A177-3AD203B41FA5}">
                      <a16:colId xmlns:a16="http://schemas.microsoft.com/office/drawing/2014/main" val="952553631"/>
                    </a:ext>
                  </a:extLst>
                </a:gridCol>
                <a:gridCol w="3696411">
                  <a:extLst>
                    <a:ext uri="{9D8B030D-6E8A-4147-A177-3AD203B41FA5}">
                      <a16:colId xmlns:a16="http://schemas.microsoft.com/office/drawing/2014/main" val="3762718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ionov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Oznaka ionov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 in ime spojine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38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1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Kovinska</a:t>
            </a:r>
            <a:r>
              <a:rPr lang="en-GB" dirty="0"/>
              <a:t> </a:t>
            </a:r>
            <a:r>
              <a:rPr lang="en-GB" dirty="0" err="1"/>
              <a:t>vez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988840"/>
            <a:ext cx="9603275" cy="3450613"/>
          </a:xfrm>
        </p:spPr>
        <p:txBody>
          <a:bodyPr>
            <a:normAutofit/>
          </a:bodyPr>
          <a:lstStyle/>
          <a:p>
            <a:r>
              <a:rPr lang="en-GB" sz="2800" dirty="0" err="1"/>
              <a:t>Ko</a:t>
            </a:r>
            <a:r>
              <a:rPr lang="en-GB" sz="2800" dirty="0"/>
              <a:t> </a:t>
            </a:r>
            <a:r>
              <a:rPr lang="en-GB" sz="2800" dirty="0" err="1"/>
              <a:t>govorimo</a:t>
            </a:r>
            <a:r>
              <a:rPr lang="en-GB" sz="2800" dirty="0"/>
              <a:t> o </a:t>
            </a:r>
            <a:r>
              <a:rPr lang="en-GB" sz="2800" dirty="0" err="1"/>
              <a:t>kovinski</a:t>
            </a:r>
            <a:r>
              <a:rPr lang="en-GB" sz="2800" dirty="0"/>
              <a:t> </a:t>
            </a:r>
            <a:r>
              <a:rPr lang="en-GB" sz="2800" dirty="0" err="1"/>
              <a:t>vezi</a:t>
            </a:r>
            <a:r>
              <a:rPr lang="en-GB" sz="2800" dirty="0"/>
              <a:t>, </a:t>
            </a:r>
            <a:r>
              <a:rPr lang="en-GB" sz="2800" dirty="0" err="1"/>
              <a:t>imamo</a:t>
            </a:r>
            <a:r>
              <a:rPr lang="en-GB" sz="2800" dirty="0"/>
              <a:t> v </a:t>
            </a:r>
            <a:r>
              <a:rPr lang="en-GB" sz="2800" dirty="0" err="1"/>
              <a:t>mislih</a:t>
            </a:r>
            <a:r>
              <a:rPr lang="en-GB" sz="2800" dirty="0"/>
              <a:t> </a:t>
            </a:r>
            <a:r>
              <a:rPr lang="en-GB" sz="2800" b="1" i="1" dirty="0" err="1"/>
              <a:t>kovinske</a:t>
            </a:r>
            <a:r>
              <a:rPr lang="en-GB" sz="2800" b="1" i="1" dirty="0"/>
              <a:t> </a:t>
            </a:r>
            <a:r>
              <a:rPr lang="en-GB" sz="2800" b="1" i="1" dirty="0" err="1"/>
              <a:t>kristale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Kovinski</a:t>
            </a:r>
            <a:r>
              <a:rPr lang="en-GB" sz="2800" dirty="0"/>
              <a:t> </a:t>
            </a:r>
            <a:r>
              <a:rPr lang="en-GB" sz="2800" dirty="0" err="1"/>
              <a:t>kristali</a:t>
            </a:r>
            <a:r>
              <a:rPr lang="en-GB" sz="2800" dirty="0"/>
              <a:t> so </a:t>
            </a:r>
            <a:r>
              <a:rPr lang="en-GB" sz="2800" dirty="0" err="1"/>
              <a:t>sestavljeni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en-GB" sz="2800" dirty="0" err="1"/>
              <a:t>atomskih</a:t>
            </a:r>
            <a:r>
              <a:rPr lang="en-GB" sz="2800" dirty="0"/>
              <a:t> </a:t>
            </a:r>
            <a:r>
              <a:rPr lang="en-GB" sz="2800" dirty="0" err="1"/>
              <a:t>jeder</a:t>
            </a:r>
            <a:r>
              <a:rPr lang="en-GB" sz="2800" dirty="0"/>
              <a:t>, </a:t>
            </a:r>
            <a:r>
              <a:rPr lang="en-GB" sz="2800" dirty="0" err="1"/>
              <a:t>ki</a:t>
            </a:r>
            <a:r>
              <a:rPr lang="en-GB" sz="2800" dirty="0"/>
              <a:t> so </a:t>
            </a:r>
            <a:r>
              <a:rPr lang="en-GB" sz="2800" dirty="0" err="1"/>
              <a:t>potopljena</a:t>
            </a:r>
            <a:r>
              <a:rPr lang="en-GB" sz="2800" dirty="0"/>
              <a:t> v </a:t>
            </a:r>
            <a:r>
              <a:rPr lang="en-GB" sz="2800" dirty="0" err="1"/>
              <a:t>oblak</a:t>
            </a:r>
            <a:r>
              <a:rPr lang="en-GB" sz="2800" dirty="0"/>
              <a:t> </a:t>
            </a:r>
            <a:r>
              <a:rPr lang="en-GB" sz="2800" dirty="0" err="1"/>
              <a:t>elektronov</a:t>
            </a:r>
            <a:r>
              <a:rPr lang="en-GB" sz="2800" dirty="0"/>
              <a:t>. </a:t>
            </a:r>
          </a:p>
          <a:p>
            <a:r>
              <a:rPr lang="en-GB" sz="2800" dirty="0" err="1"/>
              <a:t>Elektroni</a:t>
            </a:r>
            <a:r>
              <a:rPr lang="en-GB" sz="2800" dirty="0"/>
              <a:t> so </a:t>
            </a:r>
            <a:r>
              <a:rPr lang="en-GB" sz="2800" dirty="0" err="1"/>
              <a:t>prosto</a:t>
            </a:r>
            <a:r>
              <a:rPr lang="en-GB" sz="2800" dirty="0"/>
              <a:t> </a:t>
            </a:r>
            <a:r>
              <a:rPr lang="en-GB" sz="2800" dirty="0" err="1"/>
              <a:t>gibljivi</a:t>
            </a:r>
            <a:r>
              <a:rPr lang="en-GB" sz="2800" dirty="0"/>
              <a:t> </a:t>
            </a:r>
            <a:r>
              <a:rPr lang="en-GB" sz="2800" dirty="0" err="1"/>
              <a:t>po</a:t>
            </a:r>
            <a:r>
              <a:rPr lang="en-GB" sz="2800" dirty="0"/>
              <a:t> </a:t>
            </a:r>
            <a:r>
              <a:rPr lang="en-GB" sz="2800" dirty="0" err="1"/>
              <a:t>kovini</a:t>
            </a:r>
            <a:r>
              <a:rPr lang="en-GB" sz="2800" dirty="0"/>
              <a:t>.</a:t>
            </a:r>
          </a:p>
        </p:txBody>
      </p:sp>
      <p:pic>
        <p:nvPicPr>
          <p:cNvPr id="2050" name="Picture 2" descr="https://i.pinimg.com/564x/ae/77/b0/ae77b01313e4007d73602d5ac2ac2cc8.jpg">
            <a:extLst>
              <a:ext uri="{FF2B5EF4-FFF2-40B4-BE49-F238E27FC236}">
                <a16:creationId xmlns:a16="http://schemas.microsoft.com/office/drawing/2014/main" id="{1BA9B938-6533-4752-9DE0-C8D1FD813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204102"/>
            <a:ext cx="4871864" cy="36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F63C12-46CF-49D3-81D4-FBBD90DE9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C4C376-D855-4AC4-854C-F80B8776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Metallic Bonding Definition and Properties">
            <a:extLst>
              <a:ext uri="{FF2B5EF4-FFF2-40B4-BE49-F238E27FC236}">
                <a16:creationId xmlns:a16="http://schemas.microsoft.com/office/drawing/2014/main" id="{5C875AC5-963C-485F-AFF2-C8B7888DD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3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Razporejanje</a:t>
            </a:r>
            <a:r>
              <a:rPr lang="en-GB" dirty="0"/>
              <a:t> </a:t>
            </a:r>
            <a:r>
              <a:rPr lang="en-GB" dirty="0" err="1"/>
              <a:t>valenčnih</a:t>
            </a:r>
            <a:r>
              <a:rPr lang="en-GB" dirty="0"/>
              <a:t> </a:t>
            </a:r>
            <a:r>
              <a:rPr lang="en-GB" dirty="0" err="1"/>
              <a:t>elektronov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0549077" cy="4365596"/>
          </a:xfrm>
        </p:spPr>
        <p:txBody>
          <a:bodyPr>
            <a:normAutofit/>
          </a:bodyPr>
          <a:lstStyle/>
          <a:p>
            <a:r>
              <a:rPr lang="en-GB" sz="2400" dirty="0" err="1"/>
              <a:t>Valenčni</a:t>
            </a:r>
            <a:r>
              <a:rPr lang="en-GB" sz="2400" dirty="0"/>
              <a:t> </a:t>
            </a:r>
            <a:r>
              <a:rPr lang="en-GB" sz="2400" dirty="0" err="1"/>
              <a:t>elektroni</a:t>
            </a:r>
            <a:r>
              <a:rPr lang="en-GB" sz="2400" dirty="0"/>
              <a:t> se </a:t>
            </a:r>
            <a:r>
              <a:rPr lang="en-GB" sz="2400" dirty="0" err="1"/>
              <a:t>vedno</a:t>
            </a:r>
            <a:r>
              <a:rPr lang="en-GB" sz="2400" dirty="0"/>
              <a:t> </a:t>
            </a:r>
            <a:r>
              <a:rPr lang="en-GB" sz="2400" dirty="0" err="1"/>
              <a:t>razporedijo</a:t>
            </a:r>
            <a:r>
              <a:rPr lang="en-GB" sz="2400" dirty="0"/>
              <a:t> </a:t>
            </a:r>
            <a:r>
              <a:rPr lang="en-GB" sz="2400" dirty="0" err="1"/>
              <a:t>okoli</a:t>
            </a:r>
            <a:r>
              <a:rPr lang="en-GB" sz="2400" dirty="0"/>
              <a:t> </a:t>
            </a:r>
            <a:r>
              <a:rPr lang="en-GB" sz="2400" dirty="0" err="1"/>
              <a:t>jedra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ta </a:t>
            </a:r>
            <a:r>
              <a:rPr lang="en-GB" sz="2400" dirty="0" err="1"/>
              <a:t>način</a:t>
            </a:r>
            <a:r>
              <a:rPr lang="en-GB" sz="2400" dirty="0"/>
              <a:t>, da so </a:t>
            </a:r>
            <a:r>
              <a:rPr lang="en-GB" sz="2400" dirty="0" err="1"/>
              <a:t>čim</a:t>
            </a:r>
            <a:r>
              <a:rPr lang="sl-SI" sz="2400" dirty="0"/>
              <a:t> </a:t>
            </a:r>
            <a:r>
              <a:rPr lang="en-GB" sz="2400" dirty="0" err="1"/>
              <a:t>bolj</a:t>
            </a:r>
            <a:r>
              <a:rPr lang="en-GB" sz="2400" dirty="0"/>
              <a:t> </a:t>
            </a:r>
            <a:r>
              <a:rPr lang="en-GB" sz="2400" dirty="0" err="1"/>
              <a:t>oddaljeni</a:t>
            </a:r>
            <a:r>
              <a:rPr lang="en-GB" sz="2400" dirty="0"/>
              <a:t> </a:t>
            </a:r>
            <a:r>
              <a:rPr lang="en-GB" sz="2400" dirty="0" err="1"/>
              <a:t>eden</a:t>
            </a:r>
            <a:r>
              <a:rPr lang="en-GB" sz="2400" dirty="0"/>
              <a:t> </a:t>
            </a:r>
            <a:r>
              <a:rPr lang="en-GB" sz="2400" dirty="0" err="1"/>
              <a:t>stran</a:t>
            </a:r>
            <a:r>
              <a:rPr lang="en-GB" sz="2400" dirty="0"/>
              <a:t> od </a:t>
            </a:r>
            <a:r>
              <a:rPr lang="en-GB" sz="2400" dirty="0" err="1"/>
              <a:t>drugega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Če</a:t>
            </a:r>
            <a:r>
              <a:rPr lang="en-GB" sz="2400" dirty="0"/>
              <a:t> je le </a:t>
            </a:r>
            <a:r>
              <a:rPr lang="en-GB" sz="2400" dirty="0" err="1"/>
              <a:t>možno</a:t>
            </a:r>
            <a:r>
              <a:rPr lang="en-GB" sz="2400" dirty="0"/>
              <a:t>, </a:t>
            </a:r>
            <a:r>
              <a:rPr lang="en-GB" sz="2400" dirty="0" err="1"/>
              <a:t>niso</a:t>
            </a:r>
            <a:r>
              <a:rPr lang="en-GB" sz="2400" dirty="0"/>
              <a:t> v </a:t>
            </a:r>
            <a:r>
              <a:rPr lang="en-GB" sz="2400" dirty="0" err="1"/>
              <a:t>parih</a:t>
            </a:r>
            <a:r>
              <a:rPr lang="en-GB" sz="2400" dirty="0"/>
              <a:t>.</a:t>
            </a:r>
          </a:p>
          <a:p>
            <a:r>
              <a:rPr lang="en-GB" sz="2400" dirty="0"/>
              <a:t>Primer: </a:t>
            </a:r>
            <a:r>
              <a:rPr lang="en-GB" sz="2400" dirty="0" err="1"/>
              <a:t>fosfor</a:t>
            </a:r>
            <a:r>
              <a:rPr lang="sl-SI" sz="2400" dirty="0"/>
              <a:t> 1s</a:t>
            </a:r>
            <a:r>
              <a:rPr lang="sl-SI" sz="2400" baseline="30000" dirty="0"/>
              <a:t>2</a:t>
            </a:r>
            <a:r>
              <a:rPr lang="sl-SI" sz="2400" dirty="0"/>
              <a:t> 2s</a:t>
            </a:r>
            <a:r>
              <a:rPr lang="sl-SI" sz="2400" baseline="30000" dirty="0"/>
              <a:t>2</a:t>
            </a:r>
            <a:r>
              <a:rPr lang="sl-SI" sz="2400" dirty="0"/>
              <a:t> 2p</a:t>
            </a:r>
            <a:r>
              <a:rPr lang="sl-SI" sz="2400" baseline="30000" dirty="0"/>
              <a:t>6</a:t>
            </a:r>
            <a:r>
              <a:rPr lang="sl-SI" sz="2400" dirty="0"/>
              <a:t> 3s</a:t>
            </a:r>
            <a:r>
              <a:rPr lang="sl-SI" sz="2400" baseline="30000" dirty="0"/>
              <a:t>2</a:t>
            </a:r>
            <a:r>
              <a:rPr lang="sl-SI" sz="2400" dirty="0"/>
              <a:t> 3p</a:t>
            </a:r>
            <a:r>
              <a:rPr lang="sl-SI" sz="2400" baseline="-25000" dirty="0"/>
              <a:t>x</a:t>
            </a:r>
            <a:r>
              <a:rPr lang="sl-SI" sz="2400" baseline="30000" dirty="0"/>
              <a:t>1</a:t>
            </a:r>
            <a:r>
              <a:rPr lang="sl-SI" sz="2400" dirty="0"/>
              <a:t> 3p</a:t>
            </a:r>
            <a:r>
              <a:rPr lang="sl-SI" sz="2400" baseline="-25000" dirty="0"/>
              <a:t>y</a:t>
            </a:r>
            <a:r>
              <a:rPr lang="sl-SI" sz="2400" baseline="30000" dirty="0"/>
              <a:t>1</a:t>
            </a:r>
            <a:r>
              <a:rPr lang="sl-SI" sz="2400" dirty="0"/>
              <a:t> 3p</a:t>
            </a:r>
            <a:r>
              <a:rPr lang="sl-SI" sz="2400" baseline="-25000" dirty="0"/>
              <a:t>z</a:t>
            </a:r>
            <a:r>
              <a:rPr lang="sl-SI" sz="2400" baseline="30000" dirty="0"/>
              <a:t>1</a:t>
            </a:r>
            <a:r>
              <a:rPr lang="sl-SI" sz="2400" dirty="0"/>
              <a:t> </a:t>
            </a:r>
            <a:endParaRPr lang="en-GB" sz="2400" dirty="0"/>
          </a:p>
          <a:p>
            <a:pPr lvl="1"/>
            <a:r>
              <a:rPr lang="en-GB" sz="2400" dirty="0" err="1"/>
              <a:t>okoli</a:t>
            </a:r>
            <a:r>
              <a:rPr lang="en-GB" sz="2400" dirty="0"/>
              <a:t> </a:t>
            </a:r>
            <a:r>
              <a:rPr lang="en-GB" sz="2400" dirty="0" err="1"/>
              <a:t>njega</a:t>
            </a:r>
            <a:r>
              <a:rPr lang="en-GB" sz="2400" dirty="0"/>
              <a:t> se </a:t>
            </a:r>
            <a:r>
              <a:rPr lang="en-GB" sz="2400" dirty="0" err="1"/>
              <a:t>elektroni</a:t>
            </a:r>
            <a:r>
              <a:rPr lang="en-GB" sz="2400" dirty="0"/>
              <a:t> </a:t>
            </a:r>
            <a:r>
              <a:rPr lang="en-GB" sz="2400" dirty="0" err="1"/>
              <a:t>razporedijo</a:t>
            </a:r>
            <a:r>
              <a:rPr lang="en-GB" sz="2400" dirty="0"/>
              <a:t> </a:t>
            </a:r>
            <a:r>
              <a:rPr lang="en-GB" sz="2400" dirty="0" err="1"/>
              <a:t>tako</a:t>
            </a:r>
            <a:r>
              <a:rPr lang="en-GB" sz="2400" dirty="0"/>
              <a:t>:</a:t>
            </a:r>
          </a:p>
          <a:p>
            <a:pPr marL="457200" lvl="1" indent="0">
              <a:buNone/>
            </a:pPr>
            <a:r>
              <a:rPr lang="en-GB" sz="2400" dirty="0"/>
              <a:t>in ne </a:t>
            </a:r>
            <a:r>
              <a:rPr lang="en-GB" sz="2400" dirty="0" err="1"/>
              <a:t>tako</a:t>
            </a:r>
            <a:r>
              <a:rPr lang="en-GB" sz="2400" dirty="0"/>
              <a:t>:</a:t>
            </a:r>
          </a:p>
          <a:p>
            <a:r>
              <a:rPr lang="en-GB" sz="2400" dirty="0"/>
              <a:t>S </a:t>
            </a:r>
            <a:r>
              <a:rPr lang="en-GB" sz="2400" dirty="0" err="1"/>
              <a:t>samskimi</a:t>
            </a:r>
            <a:r>
              <a:rPr lang="en-GB" sz="2400" dirty="0"/>
              <a:t> </a:t>
            </a:r>
            <a:r>
              <a:rPr lang="en-GB" sz="2400" dirty="0" err="1"/>
              <a:t>valenčnimi</a:t>
            </a:r>
            <a:r>
              <a:rPr lang="en-GB" sz="2400" dirty="0"/>
              <a:t> </a:t>
            </a:r>
            <a:r>
              <a:rPr lang="en-GB" sz="2400" dirty="0" err="1"/>
              <a:t>elektroni</a:t>
            </a:r>
            <a:r>
              <a:rPr lang="en-GB" sz="2400" dirty="0"/>
              <a:t> </a:t>
            </a:r>
            <a:r>
              <a:rPr lang="en-GB" sz="2400" dirty="0" err="1"/>
              <a:t>lahko</a:t>
            </a:r>
            <a:r>
              <a:rPr lang="en-GB" sz="2400" dirty="0"/>
              <a:t> </a:t>
            </a:r>
            <a:r>
              <a:rPr lang="en-GB" sz="2400" dirty="0" err="1"/>
              <a:t>elementi</a:t>
            </a:r>
            <a:r>
              <a:rPr lang="en-GB" sz="2400" dirty="0"/>
              <a:t> </a:t>
            </a:r>
            <a:r>
              <a:rPr lang="en-GB" sz="2400" dirty="0" err="1"/>
              <a:t>tvorijo</a:t>
            </a:r>
            <a:r>
              <a:rPr lang="en-GB" sz="2400" dirty="0"/>
              <a:t> </a:t>
            </a:r>
            <a:r>
              <a:rPr lang="en-GB" sz="2400" dirty="0" err="1"/>
              <a:t>vezi</a:t>
            </a:r>
            <a:r>
              <a:rPr lang="en-GB" sz="2400" dirty="0"/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05756" y="3778260"/>
            <a:ext cx="989060" cy="936104"/>
            <a:chOff x="7191740" y="4005064"/>
            <a:chExt cx="989060" cy="936104"/>
          </a:xfrm>
        </p:grpSpPr>
        <p:sp>
          <p:nvSpPr>
            <p:cNvPr id="4" name="TextBox 3"/>
            <p:cNvSpPr txBox="1"/>
            <p:nvPr/>
          </p:nvSpPr>
          <p:spPr>
            <a:xfrm>
              <a:off x="7345282" y="430398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30993" y="400506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04736" y="4157464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88712" y="441794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740" y="414908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26114" y="4324867"/>
            <a:ext cx="747603" cy="936104"/>
            <a:chOff x="2979465" y="4528284"/>
            <a:chExt cx="747603" cy="936104"/>
          </a:xfrm>
        </p:grpSpPr>
        <p:sp>
          <p:nvSpPr>
            <p:cNvPr id="5" name="TextBox 4"/>
            <p:cNvSpPr txBox="1"/>
            <p:nvPr/>
          </p:nvSpPr>
          <p:spPr>
            <a:xfrm>
              <a:off x="2987824" y="4817338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9465" y="452828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3249434" y="4823574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494116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69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Primeri</a:t>
            </a:r>
            <a:r>
              <a:rPr lang="en-GB" dirty="0"/>
              <a:t> </a:t>
            </a:r>
            <a:r>
              <a:rPr lang="en-GB" dirty="0" err="1"/>
              <a:t>razporejanja</a:t>
            </a:r>
            <a:r>
              <a:rPr lang="en-GB" dirty="0"/>
              <a:t> </a:t>
            </a:r>
            <a:r>
              <a:rPr lang="en-GB" dirty="0" err="1"/>
              <a:t>valenčnih</a:t>
            </a:r>
            <a:r>
              <a:rPr lang="en-GB" dirty="0"/>
              <a:t> </a:t>
            </a:r>
            <a:r>
              <a:rPr lang="en-GB" dirty="0" err="1"/>
              <a:t>elektronov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stroncij</a:t>
            </a:r>
            <a:endParaRPr lang="en-GB" sz="4000" dirty="0"/>
          </a:p>
          <a:p>
            <a:r>
              <a:rPr lang="en-GB" sz="4000" dirty="0" err="1"/>
              <a:t>ogljik</a:t>
            </a:r>
            <a:endParaRPr lang="en-GB" sz="4000" dirty="0"/>
          </a:p>
          <a:p>
            <a:r>
              <a:rPr lang="en-GB" sz="4000" dirty="0" err="1"/>
              <a:t>dušik</a:t>
            </a:r>
            <a:endParaRPr lang="en-GB" sz="4000" dirty="0"/>
          </a:p>
          <a:p>
            <a:r>
              <a:rPr lang="en-GB" sz="4000" dirty="0" err="1"/>
              <a:t>brom</a:t>
            </a:r>
            <a:endParaRPr lang="en-GB" sz="40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4201964-BB1C-408C-A405-30C1251E95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bor</a:t>
            </a:r>
            <a:endParaRPr lang="en-GB" sz="4000" dirty="0"/>
          </a:p>
          <a:p>
            <a:r>
              <a:rPr lang="en-GB" sz="4000" dirty="0" err="1"/>
              <a:t>žveplo</a:t>
            </a:r>
            <a:endParaRPr lang="en-GB" sz="4000" dirty="0"/>
          </a:p>
          <a:p>
            <a:r>
              <a:rPr lang="en-GB" sz="4000" dirty="0" err="1"/>
              <a:t>kalij</a:t>
            </a:r>
            <a:endParaRPr lang="en-GB" sz="4000" dirty="0"/>
          </a:p>
          <a:p>
            <a:r>
              <a:rPr lang="en-GB" sz="4000" dirty="0" err="1"/>
              <a:t>ksenon</a:t>
            </a:r>
            <a:endParaRPr lang="en-GB" sz="40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21397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Vrste</a:t>
            </a:r>
            <a:r>
              <a:rPr lang="en-GB" dirty="0"/>
              <a:t> </a:t>
            </a:r>
            <a:r>
              <a:rPr lang="en-GB" dirty="0" err="1"/>
              <a:t>vezi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kovalentne</a:t>
            </a:r>
            <a:endParaRPr lang="en-GB" sz="4000" dirty="0"/>
          </a:p>
          <a:p>
            <a:r>
              <a:rPr lang="en-GB" sz="4000" dirty="0" err="1"/>
              <a:t>ionske</a:t>
            </a:r>
            <a:endParaRPr lang="en-GB" sz="4000" dirty="0"/>
          </a:p>
          <a:p>
            <a:r>
              <a:rPr lang="en-GB" sz="4000" dirty="0" err="1"/>
              <a:t>kovinske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478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Kovalentne</a:t>
            </a:r>
            <a:r>
              <a:rPr lang="en-GB" dirty="0"/>
              <a:t> </a:t>
            </a:r>
            <a:r>
              <a:rPr lang="en-GB" dirty="0" err="1"/>
              <a:t>vezi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9" y="2060848"/>
            <a:ext cx="6634436" cy="3450613"/>
          </a:xfrm>
        </p:spPr>
        <p:txBody>
          <a:bodyPr/>
          <a:lstStyle/>
          <a:p>
            <a:r>
              <a:rPr lang="en-GB" sz="2800" dirty="0"/>
              <a:t>Med </a:t>
            </a:r>
            <a:r>
              <a:rPr lang="en-GB" sz="2800" dirty="0" err="1"/>
              <a:t>atomi</a:t>
            </a:r>
            <a:r>
              <a:rPr lang="en-GB" sz="2800" dirty="0"/>
              <a:t> </a:t>
            </a:r>
            <a:r>
              <a:rPr lang="en-GB" sz="2800" b="1" i="1" dirty="0" err="1"/>
              <a:t>nekovin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Nastanejo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podlagi</a:t>
            </a:r>
            <a:r>
              <a:rPr lang="en-GB" sz="2800" dirty="0"/>
              <a:t> </a:t>
            </a:r>
            <a:r>
              <a:rPr lang="en-GB" sz="2800" b="1" i="1" dirty="0" err="1"/>
              <a:t>skupnega</a:t>
            </a:r>
            <a:r>
              <a:rPr lang="en-GB" sz="2800" b="1" i="1" dirty="0"/>
              <a:t> </a:t>
            </a:r>
            <a:r>
              <a:rPr lang="en-GB" sz="2800" b="1" i="1" dirty="0" err="1"/>
              <a:t>elektronskega</a:t>
            </a:r>
            <a:r>
              <a:rPr lang="en-GB" sz="2800" b="1" i="1" dirty="0"/>
              <a:t> para</a:t>
            </a:r>
            <a:r>
              <a:rPr lang="en-GB" sz="2800" dirty="0"/>
              <a:t>.</a:t>
            </a:r>
          </a:p>
          <a:p>
            <a:r>
              <a:rPr lang="en-GB" sz="2800" dirty="0" err="1"/>
              <a:t>Lahko</a:t>
            </a:r>
            <a:r>
              <a:rPr lang="en-GB" sz="2800" dirty="0"/>
              <a:t> so </a:t>
            </a:r>
            <a:r>
              <a:rPr lang="en-GB" sz="2800" b="1" i="1" dirty="0" err="1"/>
              <a:t>polarne</a:t>
            </a:r>
            <a:r>
              <a:rPr lang="en-GB" sz="2800" b="1" i="1" dirty="0"/>
              <a:t> </a:t>
            </a:r>
            <a:r>
              <a:rPr lang="en-GB" sz="2800" dirty="0" err="1"/>
              <a:t>ali</a:t>
            </a:r>
            <a:r>
              <a:rPr lang="en-GB" sz="2800" dirty="0"/>
              <a:t> </a:t>
            </a:r>
            <a:r>
              <a:rPr lang="en-GB" sz="2800" b="1" i="1" dirty="0" err="1"/>
              <a:t>nepolarne</a:t>
            </a:r>
            <a:r>
              <a:rPr lang="en-GB" sz="2800" i="1" dirty="0"/>
              <a:t>.</a:t>
            </a:r>
          </a:p>
          <a:p>
            <a:endParaRPr lang="en-GB" i="1" baseline="-25000" dirty="0"/>
          </a:p>
        </p:txBody>
      </p:sp>
      <p:pic>
        <p:nvPicPr>
          <p:cNvPr id="1028" name="Picture 4" descr="File:Ammonia-3D-balls-A.png - Wikipedia">
            <a:extLst>
              <a:ext uri="{FF2B5EF4-FFF2-40B4-BE49-F238E27FC236}">
                <a16:creationId xmlns:a16="http://schemas.microsoft.com/office/drawing/2014/main" id="{D2146E2D-EDAF-4039-B7BB-9A37389E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46" y="4653136"/>
            <a:ext cx="2571204" cy="19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2 - Hydrogen">
            <a:extLst>
              <a:ext uri="{FF2B5EF4-FFF2-40B4-BE49-F238E27FC236}">
                <a16:creationId xmlns:a16="http://schemas.microsoft.com/office/drawing/2014/main" id="{C44D3D28-01A0-4364-AADF-9CC3B7B7C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7" b="23800"/>
          <a:stretch/>
        </p:blipFill>
        <p:spPr bwMode="auto">
          <a:xfrm>
            <a:off x="1847528" y="4890462"/>
            <a:ext cx="323066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564x/f1/9e/da/f19edabd4c23ec445e1b9150d904fdb2.jpg">
            <a:extLst>
              <a:ext uri="{FF2B5EF4-FFF2-40B4-BE49-F238E27FC236}">
                <a16:creationId xmlns:a16="http://schemas.microsoft.com/office/drawing/2014/main" id="{3FC785D2-D316-4367-9AF2-CDF13DD1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6310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B100FF-10A2-4093-9266-3A5AE9222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Nepolarne kovalentne vezi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C5E8159-F6D8-4679-AF9E-FAD0251C8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6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1"/>
    </mc:Choice>
    <mc:Fallback xmlns="">
      <p:transition spd="slow" advTm="3200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411C39-FEE7-4370-8329-196E14BC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8641"/>
            <a:ext cx="9019066" cy="5852722"/>
          </a:xfrm>
        </p:spPr>
        <p:txBody>
          <a:bodyPr>
            <a:normAutofit/>
          </a:bodyPr>
          <a:lstStyle/>
          <a:p>
            <a:r>
              <a:rPr lang="sl-SI" sz="2800" dirty="0"/>
              <a:t>Ko nastane vez med dvema </a:t>
            </a:r>
            <a:r>
              <a:rPr lang="sl-SI" sz="2800" b="1" dirty="0"/>
              <a:t>enakima</a:t>
            </a:r>
            <a:r>
              <a:rPr lang="sl-SI" sz="2800" dirty="0"/>
              <a:t> atomoma nekovin, oba atoma privlačita elektrone v skupnem elektronskem paru z enako močjo.</a:t>
            </a:r>
          </a:p>
          <a:p>
            <a:r>
              <a:rPr lang="sl-SI" sz="2800" dirty="0"/>
              <a:t>Takim vezem pravimo </a:t>
            </a:r>
            <a:r>
              <a:rPr lang="sl-SI" sz="2800" b="1" dirty="0"/>
              <a:t>nepolarne kovalentne vezi.</a:t>
            </a:r>
            <a:endParaRPr lang="sl-SI" sz="2800" dirty="0"/>
          </a:p>
        </p:txBody>
      </p:sp>
      <p:pic>
        <p:nvPicPr>
          <p:cNvPr id="1026" name="Picture 2" descr="Bonding: Covalent and Ionic Bonds - Shmoop Chemistry | Chemistry education,  Chemistry lessons, Teaching chemistry">
            <a:extLst>
              <a:ext uri="{FF2B5EF4-FFF2-40B4-BE49-F238E27FC236}">
                <a16:creationId xmlns:a16="http://schemas.microsoft.com/office/drawing/2014/main" id="{75FC1814-ED97-4C8E-95FE-DE91DECE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4" y="2949399"/>
            <a:ext cx="4663831" cy="31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48F46-7028-42BD-81EE-4240C57DE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Nastanek nepolarne vezi - vodik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4A3FA8-3C5F-462D-AFB4-054DF638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83DDC40-5722-4BE9-AF84-1ADB74617B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3847" y="2255503"/>
          <a:ext cx="114443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861">
                  <a:extLst>
                    <a:ext uri="{9D8B030D-6E8A-4147-A177-3AD203B41FA5}">
                      <a16:colId xmlns:a16="http://schemas.microsoft.com/office/drawing/2014/main" val="753356378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027802476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815044037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2597289602"/>
                    </a:ext>
                  </a:extLst>
                </a:gridCol>
                <a:gridCol w="2288861">
                  <a:extLst>
                    <a:ext uri="{9D8B030D-6E8A-4147-A177-3AD203B41FA5}">
                      <a16:colId xmlns:a16="http://schemas.microsoft.com/office/drawing/2014/main" val="427646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Nastanek vezi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Strukturna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Molekulska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veznih elektronskih parov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Število </a:t>
                      </a:r>
                      <a:r>
                        <a:rPr lang="sl-SI" dirty="0" err="1"/>
                        <a:t>neveznih</a:t>
                      </a:r>
                      <a:r>
                        <a:rPr lang="sl-SI" dirty="0"/>
                        <a:t> elektronskih parov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696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1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63"/>
    </mc:Choice>
    <mc:Fallback xmlns="">
      <p:transition spd="slow" advTm="147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1639</TotalTime>
  <Words>477</Words>
  <Application>Microsoft Office PowerPoint</Application>
  <PresentationFormat>Širokozaslonsko</PresentationFormat>
  <Paragraphs>110</Paragraphs>
  <Slides>23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Galerija</vt:lpstr>
      <vt:lpstr>VEZI MED DELCI</vt:lpstr>
      <vt:lpstr>Valenčni elektroni</vt:lpstr>
      <vt:lpstr>Razporejanje valenčnih elektronov</vt:lpstr>
      <vt:lpstr>Primeri razporejanja valenčnih elektronov</vt:lpstr>
      <vt:lpstr>Vrste vezi</vt:lpstr>
      <vt:lpstr>Kovalentne vezi</vt:lpstr>
      <vt:lpstr>Nepolarne kovalentne vezi</vt:lpstr>
      <vt:lpstr>PowerPointova predstavitev</vt:lpstr>
      <vt:lpstr>Nastanek nepolarne vezi - vodik</vt:lpstr>
      <vt:lpstr>Nastanek nepolarne vezi - klor</vt:lpstr>
      <vt:lpstr>Nastanek nepolarne vezi - kisik</vt:lpstr>
      <vt:lpstr>Nastanek nepolarne vezi - dušik</vt:lpstr>
      <vt:lpstr>Polarne kovalentne vezi</vt:lpstr>
      <vt:lpstr>PowerPointova predstavitev</vt:lpstr>
      <vt:lpstr>Vodik in klor</vt:lpstr>
      <vt:lpstr>Vodik in kisik</vt:lpstr>
      <vt:lpstr>Vodik in dušik</vt:lpstr>
      <vt:lpstr>Ogljik in klor</vt:lpstr>
      <vt:lpstr>IONSKA VEZ</vt:lpstr>
      <vt:lpstr>Ionska vez</vt:lpstr>
      <vt:lpstr>Primeri nastanka ionskih vezi</vt:lpstr>
      <vt:lpstr>Kovinska vez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VEZI MED ATOMI</dc:title>
  <dc:creator>Neven</dc:creator>
  <cp:lastModifiedBy>Profesor</cp:lastModifiedBy>
  <cp:revision>43</cp:revision>
  <dcterms:created xsi:type="dcterms:W3CDTF">2017-09-25T13:21:29Z</dcterms:created>
  <dcterms:modified xsi:type="dcterms:W3CDTF">2022-01-07T12:27:48Z</dcterms:modified>
</cp:coreProperties>
</file>