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39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221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9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slov in 2 vsebini nad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F47D-2DA5-4A59-BB6F-81419032423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585277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E0C2-175E-4424-BA4B-4349313F12A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8343124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1E0B-B389-46C7-B62D-7D13CFFF48A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0060386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slov in vsebina nad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FC1E8-5B00-44BF-A0F4-B5C959FFF92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5643479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5D1AD2-D8B3-4A8E-B2DD-5C115FBF618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739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281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59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96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091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43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906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57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65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239DB7-B040-4121-90A0-2FFADCFDB82A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32964B-C81D-4024-82EF-A6EE13E24BE4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46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943100" y="4842309"/>
            <a:ext cx="6858000" cy="1236373"/>
          </a:xfrm>
        </p:spPr>
        <p:txBody>
          <a:bodyPr/>
          <a:lstStyle/>
          <a:p>
            <a:r>
              <a:rPr lang="sl-SI" dirty="0"/>
              <a:t>Laboratorijski pribor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2"/>
          <a:stretch/>
        </p:blipFill>
        <p:spPr>
          <a:xfrm>
            <a:off x="5217655" y="2809413"/>
            <a:ext cx="3640595" cy="36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4800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Puhalka - izpiralka</a:t>
            </a:r>
            <a:r>
              <a:rPr lang="sl-SI" altLang="sl-SI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Je plastična posoda s cevko.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Uporabljamo jo za spiranje z destilirano vodo.</a:t>
            </a:r>
          </a:p>
          <a:p>
            <a:pPr eaLnBrk="1" hangingPunct="1"/>
            <a:endParaRPr lang="sl-SI" altLang="sl-SI" sz="2800" dirty="0">
              <a:latin typeface="Batang" pitchFamily="18" charset="-127"/>
            </a:endParaRPr>
          </a:p>
        </p:txBody>
      </p:sp>
      <p:pic>
        <p:nvPicPr>
          <p:cNvPr id="25604" name="Picture 6" descr="puhalka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18000"/>
          </a:blip>
          <a:srcRect l="11710" r="6315" b="7509"/>
          <a:stretch/>
        </p:blipFill>
        <p:spPr>
          <a:xfrm>
            <a:off x="3419475" y="4005263"/>
            <a:ext cx="1430338" cy="24923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1905000"/>
            <a:ext cx="283845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406264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480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Lij ločnik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Z njim ločujemo tekočine, ki se med seboj ne mešajo.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Spodaj ima ventil za izpust spodnje plasti.</a:t>
            </a:r>
          </a:p>
        </p:txBody>
      </p:sp>
      <p:pic>
        <p:nvPicPr>
          <p:cNvPr id="25604" name="Picture 7" descr="ekstrak2-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10378"/>
          <a:stretch>
            <a:fillRect/>
          </a:stretch>
        </p:blipFill>
        <p:spPr>
          <a:xfrm>
            <a:off x="6588125" y="333375"/>
            <a:ext cx="2095500" cy="3357563"/>
          </a:xfrm>
          <a:noFill/>
        </p:spPr>
      </p:pic>
      <p:pic>
        <p:nvPicPr>
          <p:cNvPr id="25605" name="Picture 8" descr="lij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r="5536"/>
          <a:stretch>
            <a:fillRect/>
          </a:stretch>
        </p:blipFill>
        <p:spPr>
          <a:xfrm>
            <a:off x="4500563" y="2852738"/>
            <a:ext cx="2349500" cy="3632200"/>
          </a:xfrm>
          <a:noFill/>
        </p:spPr>
      </p:pic>
    </p:spTree>
    <p:extLst>
      <p:ext uri="{BB962C8B-B14F-4D97-AF65-F5344CB8AC3E}">
        <p14:creationId xmlns:p14="http://schemas.microsoft.com/office/powerpoint/2010/main" val="952408569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540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Lij</a:t>
            </a:r>
            <a:r>
              <a:rPr lang="sl-SI" altLang="sl-SI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 eaLnBrk="1" hangingPunct="1"/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Lij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uporabljamo za:</a:t>
            </a:r>
          </a:p>
          <a:p>
            <a:pPr lvl="1"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Lažje pretakanje tekočin</a:t>
            </a:r>
          </a:p>
          <a:p>
            <a:pPr lvl="1"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Filtriranje, vanj damo </a:t>
            </a: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filtrirni papir</a:t>
            </a:r>
          </a:p>
        </p:txBody>
      </p:sp>
      <p:pic>
        <p:nvPicPr>
          <p:cNvPr id="26628" name="Picture 13" descr="dropsPureWateronFilterPap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7" t="46115" r="14438"/>
          <a:stretch>
            <a:fillRect/>
          </a:stretch>
        </p:blipFill>
        <p:spPr>
          <a:xfrm>
            <a:off x="6156325" y="765175"/>
            <a:ext cx="2374900" cy="2305050"/>
          </a:xfrm>
          <a:noFill/>
        </p:spPr>
      </p:pic>
      <p:pic>
        <p:nvPicPr>
          <p:cNvPr id="26629" name="Picture 12" descr="funnelandTestTub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644900"/>
            <a:ext cx="3384550" cy="2752725"/>
          </a:xfrm>
          <a:noFill/>
        </p:spPr>
      </p:pic>
      <p:pic>
        <p:nvPicPr>
          <p:cNvPr id="26630" name="Picture 14" descr="f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21163"/>
            <a:ext cx="2089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318648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5400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Urno steklo</a:t>
            </a:r>
          </a:p>
        </p:txBody>
      </p:sp>
      <p:pic>
        <p:nvPicPr>
          <p:cNvPr id="27651" name="Picture 6" descr="ur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1700808"/>
            <a:ext cx="4209057" cy="1976296"/>
          </a:xfrm>
          <a:noFill/>
        </p:spPr>
      </p:pic>
      <p:sp>
        <p:nvSpPr>
          <p:cNvPr id="2765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Na </a:t>
            </a: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urno steklo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lahko položimo različne snovi.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Z </a:t>
            </a: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urnim steklom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lahko pokrijemo čašo.</a:t>
            </a:r>
          </a:p>
        </p:txBody>
      </p:sp>
    </p:spTree>
    <p:extLst>
      <p:ext uri="{BB962C8B-B14F-4D97-AF65-F5344CB8AC3E}">
        <p14:creationId xmlns:p14="http://schemas.microsoft.com/office/powerpoint/2010/main" val="1134521173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Reagenčna steklenica in prahovka</a:t>
            </a:r>
            <a:r>
              <a:rPr lang="sl-SI" altLang="sl-SI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V </a:t>
            </a:r>
            <a:r>
              <a:rPr lang="sl-SI" altLang="sl-SI" sz="2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reagenčnih</a:t>
            </a: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 steklenicah 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hranimo tekoče snovi.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V </a:t>
            </a: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prahovkah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pa trdne snovi.</a:t>
            </a:r>
          </a:p>
        </p:txBody>
      </p:sp>
      <p:pic>
        <p:nvPicPr>
          <p:cNvPr id="28676" name="Picture 6" descr="pripra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27" y="3003333"/>
            <a:ext cx="4883727" cy="3662795"/>
          </a:xfrm>
          <a:noFill/>
        </p:spPr>
      </p:pic>
    </p:spTree>
    <p:extLst>
      <p:ext uri="{BB962C8B-B14F-4D97-AF65-F5344CB8AC3E}">
        <p14:creationId xmlns:p14="http://schemas.microsoft.com/office/powerpoint/2010/main" val="3839261300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480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Eksikator</a:t>
            </a:r>
            <a:r>
              <a:rPr lang="sl-SI" altLang="sl-SI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Eksikator je steklena posoda.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Uporabljamo ga za:</a:t>
            </a:r>
          </a:p>
          <a:p>
            <a:pPr lvl="1" eaLnBrk="1" hangingPunct="1"/>
            <a:r>
              <a:rPr lang="sl-SI" altLang="sl-SI" sz="2400" dirty="0">
                <a:latin typeface="Andalus" panose="02020603050405020304" pitchFamily="18" charset="-78"/>
                <a:cs typeface="Andalus" panose="02020603050405020304" pitchFamily="18" charset="-78"/>
              </a:rPr>
              <a:t>Zaščito snovi pred vlago</a:t>
            </a:r>
          </a:p>
          <a:p>
            <a:pPr lvl="1" eaLnBrk="1" hangingPunct="1"/>
            <a:r>
              <a:rPr lang="sl-SI" altLang="sl-SI" sz="2400" dirty="0">
                <a:latin typeface="Andalus" panose="02020603050405020304" pitchFamily="18" charset="-78"/>
                <a:cs typeface="Andalus" panose="02020603050405020304" pitchFamily="18" charset="-78"/>
              </a:rPr>
              <a:t>Za sušenje nekaterih snovi, ki jih ne smemo segrevati.</a:t>
            </a:r>
          </a:p>
        </p:txBody>
      </p:sp>
      <p:pic>
        <p:nvPicPr>
          <p:cNvPr id="29700" name="Picture 6" descr="200px-Exsiccator_h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0" y="1200521"/>
            <a:ext cx="3278956" cy="4344617"/>
          </a:xfrm>
          <a:noFill/>
        </p:spPr>
      </p:pic>
    </p:spTree>
    <p:extLst>
      <p:ext uri="{BB962C8B-B14F-4D97-AF65-F5344CB8AC3E}">
        <p14:creationId xmlns:p14="http://schemas.microsoft.com/office/powerpoint/2010/main" val="3353105899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Kovinski pripomočki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sl-SI" altLang="sl-SI" sz="2800"/>
          </a:p>
        </p:txBody>
      </p:sp>
      <p:pic>
        <p:nvPicPr>
          <p:cNvPr id="30724" name="Picture 14" descr="66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24" y="1779644"/>
            <a:ext cx="1871750" cy="3954405"/>
          </a:xfrm>
          <a:noFill/>
        </p:spPr>
      </p:pic>
      <p:pic>
        <p:nvPicPr>
          <p:cNvPr id="30725" name="Picture 8" descr="laboratory-equipment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14685" r="44499" b="65591"/>
          <a:stretch>
            <a:fillRect/>
          </a:stretch>
        </p:blipFill>
        <p:spPr>
          <a:xfrm>
            <a:off x="3924300" y="1437024"/>
            <a:ext cx="2308225" cy="1258552"/>
          </a:xfrm>
          <a:noFill/>
        </p:spPr>
      </p:pic>
      <p:pic>
        <p:nvPicPr>
          <p:cNvPr id="30726" name="Picture 11" descr="66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82" y="3814793"/>
            <a:ext cx="2842749" cy="194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104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2"/>
            <a:ext cx="3024708" cy="427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851910" y="5784850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28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filtrirni obroč</a:t>
            </a:r>
          </a:p>
        </p:txBody>
      </p:sp>
      <p:sp>
        <p:nvSpPr>
          <p:cNvPr id="30729" name="Text Box 16"/>
          <p:cNvSpPr txBox="1">
            <a:spLocks noChangeArrowheads="1"/>
          </p:cNvSpPr>
          <p:nvPr/>
        </p:nvSpPr>
        <p:spPr bwMode="auto">
          <a:xfrm>
            <a:off x="4649788" y="2776566"/>
            <a:ext cx="129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28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mufa</a:t>
            </a:r>
          </a:p>
        </p:txBody>
      </p:sp>
      <p:sp>
        <p:nvSpPr>
          <p:cNvPr id="30730" name="Text Box 17"/>
          <p:cNvSpPr txBox="1">
            <a:spLocks noChangeArrowheads="1"/>
          </p:cNvSpPr>
          <p:nvPr/>
        </p:nvSpPr>
        <p:spPr bwMode="auto">
          <a:xfrm>
            <a:off x="4343617" y="5818189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28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prižema</a:t>
            </a:r>
          </a:p>
        </p:txBody>
      </p:sp>
      <p:sp>
        <p:nvSpPr>
          <p:cNvPr id="30731" name="Text Box 18"/>
          <p:cNvSpPr txBox="1">
            <a:spLocks noChangeArrowheads="1"/>
          </p:cNvSpPr>
          <p:nvPr/>
        </p:nvSpPr>
        <p:spPr bwMode="auto">
          <a:xfrm>
            <a:off x="6431180" y="5864225"/>
            <a:ext cx="3132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28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kovinsko stojalo</a:t>
            </a:r>
          </a:p>
        </p:txBody>
      </p:sp>
    </p:spTree>
    <p:extLst>
      <p:ext uri="{BB962C8B-B14F-4D97-AF65-F5344CB8AC3E}">
        <p14:creationId xmlns:p14="http://schemas.microsoft.com/office/powerpoint/2010/main" val="2690868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/>
      <p:bldP spid="30730" grpId="0"/>
      <p:bldP spid="307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540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Terilnica</a:t>
            </a:r>
            <a:r>
              <a:rPr lang="sl-SI" altLang="sl-SI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V </a:t>
            </a: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terilnici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s </a:t>
            </a:r>
            <a:r>
              <a:rPr lang="sl-SI" altLang="sl-SI" sz="2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pestilom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zdrobimo trdno snov.</a:t>
            </a:r>
          </a:p>
        </p:txBody>
      </p:sp>
      <p:pic>
        <p:nvPicPr>
          <p:cNvPr id="31748" name="Picture 6" descr="p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6244"/>
            <a:ext cx="4038600" cy="3033875"/>
          </a:xfrm>
          <a:noFill/>
        </p:spPr>
      </p:pic>
      <p:pic>
        <p:nvPicPr>
          <p:cNvPr id="31749" name="Picture 7" descr="terilnica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30972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223274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540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Izparilnica</a:t>
            </a:r>
            <a:r>
              <a:rPr lang="sl-SI" altLang="sl-SI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V </a:t>
            </a:r>
            <a:r>
              <a:rPr lang="sl-SI" altLang="sl-SI" sz="2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izparilnici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sl-SI" altLang="sl-SI" sz="2800" dirty="0" err="1">
                <a:latin typeface="Andalus" panose="02020603050405020304" pitchFamily="18" charset="-78"/>
                <a:cs typeface="Andalus" panose="02020603050405020304" pitchFamily="18" charset="-78"/>
              </a:rPr>
              <a:t>odparimo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tekočine, pri izparevanju dodamo </a:t>
            </a: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vrelne kamenčke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, da tekočina bolj enakomerno vre.</a:t>
            </a:r>
          </a:p>
        </p:txBody>
      </p:sp>
      <p:pic>
        <p:nvPicPr>
          <p:cNvPr id="32772" name="Picture 6" descr="segre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r="5621"/>
          <a:stretch>
            <a:fillRect/>
          </a:stretch>
        </p:blipFill>
        <p:spPr>
          <a:xfrm>
            <a:off x="5076825" y="1995488"/>
            <a:ext cx="3743325" cy="3662362"/>
          </a:xfrm>
          <a:noFill/>
        </p:spPr>
      </p:pic>
    </p:spTree>
    <p:extLst>
      <p:ext uri="{BB962C8B-B14F-4D97-AF65-F5344CB8AC3E}">
        <p14:creationId xmlns:p14="http://schemas.microsoft.com/office/powerpoint/2010/main" val="1936093110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dirty="0"/>
              <a:t>termometer</a:t>
            </a:r>
          </a:p>
        </p:txBody>
      </p:sp>
      <p:sp>
        <p:nvSpPr>
          <p:cNvPr id="33795" name="Ograda besedila 2"/>
          <p:cNvSpPr>
            <a:spLocks noGrp="1"/>
          </p:cNvSpPr>
          <p:nvPr>
            <p:ph type="body" sz="half" idx="1"/>
          </p:nvPr>
        </p:nvSpPr>
        <p:spPr>
          <a:xfrm>
            <a:off x="457199" y="1600200"/>
            <a:ext cx="5205845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Z njim merimo temperaturo</a:t>
            </a:r>
          </a:p>
        </p:txBody>
      </p:sp>
      <p:pic>
        <p:nvPicPr>
          <p:cNvPr id="33796" name="Ograda vsebin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 b="13365"/>
          <a:stretch>
            <a:fillRect/>
          </a:stretch>
        </p:blipFill>
        <p:spPr>
          <a:xfrm>
            <a:off x="611188" y="2781300"/>
            <a:ext cx="4038600" cy="3043238"/>
          </a:xfrm>
        </p:spPr>
      </p:pic>
      <p:pic>
        <p:nvPicPr>
          <p:cNvPr id="33797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060575"/>
            <a:ext cx="419576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54685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Material za laboratorijski pribor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33014" y="2084832"/>
            <a:ext cx="7290055" cy="4023360"/>
          </a:xfrm>
        </p:spPr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Najpogosteje je iz posebnega stekla,ki ga lahko segrevamo.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Materiali iz katerih je laboratorijski pribor so še:</a:t>
            </a:r>
          </a:p>
          <a:p>
            <a:pPr lvl="1" eaLnBrk="1" hangingPunct="1"/>
            <a:r>
              <a:rPr lang="sl-SI" altLang="sl-SI" sz="2400" dirty="0">
                <a:latin typeface="Andalus" panose="02020603050405020304" pitchFamily="18" charset="-78"/>
                <a:cs typeface="Andalus" panose="02020603050405020304" pitchFamily="18" charset="-78"/>
              </a:rPr>
              <a:t>Plastika</a:t>
            </a:r>
          </a:p>
          <a:p>
            <a:pPr lvl="1" eaLnBrk="1" hangingPunct="1"/>
            <a:r>
              <a:rPr lang="sl-SI" altLang="sl-SI" sz="2400" dirty="0">
                <a:latin typeface="Andalus" panose="02020603050405020304" pitchFamily="18" charset="-78"/>
                <a:cs typeface="Andalus" panose="02020603050405020304" pitchFamily="18" charset="-78"/>
              </a:rPr>
              <a:t>Porcelan</a:t>
            </a:r>
          </a:p>
          <a:p>
            <a:pPr lvl="1" eaLnBrk="1" hangingPunct="1"/>
            <a:r>
              <a:rPr lang="sl-SI" altLang="sl-SI" sz="2400" dirty="0">
                <a:latin typeface="Andalus" panose="02020603050405020304" pitchFamily="18" charset="-78"/>
                <a:cs typeface="Andalus" panose="02020603050405020304" pitchFamily="18" charset="-78"/>
              </a:rPr>
              <a:t>Kovina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68" y="3438975"/>
            <a:ext cx="3294334" cy="329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5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480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Plinski gorilnik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5259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Z njim segrevamo snovi.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Količino plina reguliramo z ventilom.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Količino zraka reguliramo z velikostjo odprtine.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Temperatura plamena je odvisna od razmerja med plinom in zrakom.</a:t>
            </a:r>
          </a:p>
        </p:txBody>
      </p:sp>
      <p:pic>
        <p:nvPicPr>
          <p:cNvPr id="34820" name="Picture 6" descr="DSC_02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1484785"/>
            <a:ext cx="3745765" cy="4320704"/>
          </a:xfrm>
          <a:noFill/>
        </p:spPr>
      </p:pic>
    </p:spTree>
    <p:extLst>
      <p:ext uri="{BB962C8B-B14F-4D97-AF65-F5344CB8AC3E}">
        <p14:creationId xmlns:p14="http://schemas.microsoft.com/office/powerpoint/2010/main" val="42298680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5589588"/>
            <a:ext cx="9144000" cy="1268412"/>
          </a:xfrm>
          <a:prstGeom prst="rect">
            <a:avLst/>
          </a:prstGeom>
          <a:solidFill>
            <a:srgbClr val="FFF8CA"/>
          </a:solidFill>
          <a:ln w="9525">
            <a:solidFill>
              <a:srgbClr val="FFF8C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l-SI">
              <a:solidFill>
                <a:schemeClr val="bg2"/>
              </a:solidFill>
            </a:endParaRPr>
          </a:p>
        </p:txBody>
      </p:sp>
      <p:pic>
        <p:nvPicPr>
          <p:cNvPr id="10244" name="Picture 4" descr="FD-10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836613"/>
            <a:ext cx="2928937" cy="3932237"/>
          </a:xfrm>
          <a:noFill/>
          <a:ln/>
        </p:spPr>
      </p:pic>
      <p:pic>
        <p:nvPicPr>
          <p:cNvPr id="10245" name="Picture 5" descr="FD-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836613"/>
            <a:ext cx="3001963" cy="3946525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117600" y="5876925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chemeClr val="accent2"/>
                </a:solidFill>
              </a:rPr>
              <a:t>Plamen plinskega gorilnika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04938" y="4875213"/>
            <a:ext cx="215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600">
                <a:solidFill>
                  <a:schemeClr val="accent2"/>
                </a:solidFill>
              </a:rPr>
              <a:t>Plamen s stožcem</a:t>
            </a:r>
            <a:br>
              <a:rPr lang="sl-SI" sz="1600">
                <a:solidFill>
                  <a:schemeClr val="accent2"/>
                </a:solidFill>
              </a:rPr>
            </a:br>
            <a:r>
              <a:rPr lang="sl-SI" sz="1600">
                <a:solidFill>
                  <a:schemeClr val="accent2"/>
                </a:solidFill>
              </a:rPr>
              <a:t>(večji dotok zraka)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292725" y="4875213"/>
            <a:ext cx="2592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600">
                <a:solidFill>
                  <a:schemeClr val="accent2"/>
                </a:solidFill>
              </a:rPr>
              <a:t>Plamen brez stožca</a:t>
            </a:r>
            <a:br>
              <a:rPr lang="sl-SI" sz="1600">
                <a:solidFill>
                  <a:schemeClr val="accent2"/>
                </a:solidFill>
              </a:rPr>
            </a:br>
            <a:r>
              <a:rPr lang="sl-SI" sz="1600">
                <a:solidFill>
                  <a:schemeClr val="accent2"/>
                </a:solidFill>
              </a:rPr>
              <a:t>(manjši dotok zraka)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268538" y="1412875"/>
            <a:ext cx="504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268538" y="1773238"/>
            <a:ext cx="504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268538" y="2205038"/>
            <a:ext cx="504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659563" y="1916113"/>
            <a:ext cx="504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164388" y="1755775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>
                <a:solidFill>
                  <a:schemeClr val="bg1"/>
                </a:solidFill>
              </a:rPr>
              <a:t>900 °C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771775" y="2060575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>
                <a:solidFill>
                  <a:schemeClr val="bg1"/>
                </a:solidFill>
              </a:rPr>
              <a:t>800 °C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700338" y="1611313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>
                <a:solidFill>
                  <a:schemeClr val="bg1"/>
                </a:solidFill>
              </a:rPr>
              <a:t>1000</a:t>
            </a:r>
            <a:r>
              <a:rPr lang="sl-SI" sz="1400" b="1">
                <a:solidFill>
                  <a:schemeClr val="bg1"/>
                </a:solidFill>
                <a:cs typeface="Arial" charset="0"/>
              </a:rPr>
              <a:t>–1100 °C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771775" y="1252538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>
                <a:solidFill>
                  <a:schemeClr val="bg1"/>
                </a:solidFill>
              </a:rPr>
              <a:t>550</a:t>
            </a:r>
            <a:r>
              <a:rPr lang="sl-SI" sz="1400" b="1">
                <a:solidFill>
                  <a:schemeClr val="bg1"/>
                </a:solidFill>
                <a:cs typeface="Arial" charset="0"/>
              </a:rPr>
              <a:t>–600 °C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Žarilni lončki - ladjice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Če moramo segreti snov na zelo visoko temperaturo, uporabimo žarilne lončke in žarimo v laboratorijskih žarilnih pečeh.</a:t>
            </a:r>
          </a:p>
        </p:txBody>
      </p:sp>
      <p:pic>
        <p:nvPicPr>
          <p:cNvPr id="35844" name="Picture 6" descr="ž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5719" y="1484784"/>
            <a:ext cx="3810000" cy="3048000"/>
          </a:xfr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/>
          <a:stretch/>
        </p:blipFill>
        <p:spPr bwMode="auto">
          <a:xfrm>
            <a:off x="827584" y="4216352"/>
            <a:ext cx="37458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785636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540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Tehtnice</a:t>
            </a:r>
            <a:r>
              <a:rPr lang="sl-SI" altLang="sl-SI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6867" name="Picture 8" descr="tehtni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412776"/>
            <a:ext cx="2592288" cy="2540675"/>
          </a:xfrm>
          <a:noFill/>
        </p:spPr>
      </p:pic>
      <p:pic>
        <p:nvPicPr>
          <p:cNvPr id="36868" name="Picture 7" descr="preciz_si_servis_in_prodaja_tehtnic_0_kern_al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501064"/>
            <a:ext cx="2880320" cy="3356494"/>
          </a:xfrm>
          <a:noFill/>
        </p:spPr>
      </p:pic>
      <p:sp>
        <p:nvSpPr>
          <p:cNvPr id="36869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Maso običajno merimo v gramih </a:t>
            </a:r>
            <a:r>
              <a:rPr lang="en-US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[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g</a:t>
            </a:r>
            <a:r>
              <a:rPr lang="en-US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]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ali v miligramih </a:t>
            </a:r>
            <a:r>
              <a:rPr lang="en-US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[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mg</a:t>
            </a:r>
            <a:r>
              <a:rPr lang="en-US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]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Običajno tehtamo  na stotinko grama natančno (</a:t>
            </a:r>
            <a:r>
              <a:rPr lang="en-US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±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0,01g).</a:t>
            </a:r>
            <a:endParaRPr lang="en-US" altLang="sl-SI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1619704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540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Digestorij</a:t>
            </a:r>
            <a:r>
              <a:rPr lang="sl-SI" altLang="sl-SI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7891" name="Picture 7" descr="d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1" y="1880754"/>
            <a:ext cx="6797386" cy="4894118"/>
          </a:xfrm>
          <a:noFill/>
        </p:spPr>
      </p:pic>
    </p:spTree>
    <p:extLst>
      <p:ext uri="{BB962C8B-B14F-4D97-AF65-F5344CB8AC3E}">
        <p14:creationId xmlns:p14="http://schemas.microsoft.com/office/powerpoint/2010/main" val="405565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480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Epruvete</a:t>
            </a:r>
            <a:r>
              <a:rPr lang="sl-SI" altLang="sl-SI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387" name="Picture 13" descr="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7" b="13461"/>
          <a:stretch>
            <a:fillRect/>
          </a:stretch>
        </p:blipFill>
        <p:spPr>
          <a:xfrm>
            <a:off x="611188" y="1412875"/>
            <a:ext cx="3673475" cy="2890838"/>
          </a:xfrm>
          <a:noFill/>
        </p:spPr>
      </p:pic>
      <p:pic>
        <p:nvPicPr>
          <p:cNvPr id="16388" name="Picture 6" descr="epruvete1-lar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1600200"/>
            <a:ext cx="2914650" cy="2185988"/>
          </a:xfrm>
          <a:noFill/>
        </p:spPr>
      </p:pic>
      <p:sp>
        <p:nvSpPr>
          <p:cNvPr id="16389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941888"/>
            <a:ext cx="8229600" cy="1184275"/>
          </a:xfrm>
        </p:spPr>
        <p:txBody>
          <a:bodyPr/>
          <a:lstStyle/>
          <a:p>
            <a:pPr eaLnBrk="1" hangingPunct="1"/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Epruvete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so namenjene izvedbi preprostejših poizkusov z manjšimi količinami snovi.</a:t>
            </a:r>
          </a:p>
        </p:txBody>
      </p:sp>
    </p:spTree>
    <p:extLst>
      <p:ext uri="{BB962C8B-B14F-4D97-AF65-F5344CB8AC3E}">
        <p14:creationId xmlns:p14="http://schemas.microsoft.com/office/powerpoint/2010/main" val="31802944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5400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Čaše</a:t>
            </a:r>
            <a:r>
              <a:rPr lang="sl-SI" altLang="sl-SI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So namenjene predvsem pripravi raztopin in izvedbi preprostih poskusov.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So različnih velikosti.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Z njimi </a:t>
            </a: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ne odmerjamo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natančne prostornine 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tekočin.</a:t>
            </a:r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74506" y="1600200"/>
            <a:ext cx="2185988" cy="21859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8" descr="pčaš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t="12917" b="8055"/>
          <a:stretch>
            <a:fillRect/>
          </a:stretch>
        </p:blipFill>
        <p:spPr>
          <a:xfrm>
            <a:off x="4932363" y="3873500"/>
            <a:ext cx="2952750" cy="24987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7272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540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Buče - bučke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4675476" cy="4525963"/>
          </a:xfrm>
        </p:spPr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Imajo okroglo ali ravno dno.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V njih izvajamo različne reakcije.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Pogosto imajo obrušen vrat in zamašek.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Merilne bučke imajo ozek vrat in oznako prostornine.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V </a:t>
            </a: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merilnih bučkah 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pripravljamo raztopine.</a:t>
            </a:r>
          </a:p>
        </p:txBody>
      </p:sp>
      <p:pic>
        <p:nvPicPr>
          <p:cNvPr id="3" name="Ograda vsebine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35269" y="2934926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t="8218" b="6387"/>
          <a:stretch/>
        </p:blipFill>
        <p:spPr>
          <a:xfrm>
            <a:off x="6424155" y="338135"/>
            <a:ext cx="2521114" cy="324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67004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4800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Erlenmajerice</a:t>
            </a:r>
            <a:r>
              <a:rPr lang="sl-SI" altLang="sl-SI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459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So stožčasto oblikovane posode z ožjim vratom.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V njih izvajamo reakcije.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Z njimi ne moremo </a:t>
            </a: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natančno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odmeriti prostornine tekočin.</a:t>
            </a:r>
          </a:p>
        </p:txBody>
      </p:sp>
      <p:pic>
        <p:nvPicPr>
          <p:cNvPr id="3" name="Ograda vsebine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3928" y="3429000"/>
            <a:ext cx="4808861" cy="276184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1" t="2089" r="16843" b="2151"/>
          <a:stretch>
            <a:fillRect/>
          </a:stretch>
        </p:blipFill>
        <p:spPr bwMode="auto">
          <a:xfrm>
            <a:off x="6902769" y="404664"/>
            <a:ext cx="2009501" cy="293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11910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4400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Merilni valj</a:t>
            </a:r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Je valjasta posoda z merilno lestvico.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Prostornino tekočine odmerimo tako, da jo prelijemo v merilni valj.</a:t>
            </a:r>
          </a:p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Merilni valji so različnih velikosti.</a:t>
            </a:r>
          </a:p>
        </p:txBody>
      </p:sp>
      <p:sp>
        <p:nvSpPr>
          <p:cNvPr id="20484" name="Označba mesta vsebine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4743450" y="2636838"/>
            <a:ext cx="3846513" cy="31892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4968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5400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Pipete</a:t>
            </a:r>
            <a:r>
              <a:rPr lang="sl-SI" altLang="sl-SI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6551613" cy="45259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So steklene ali plastične cevke.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Ločimo: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Polnilne pipete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, ki so na sredini razširjene, z njimi lahko odmerimo le takšno prostornino kot je označena na pipeti.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altLang="sl-S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Merilne pipete</a:t>
            </a:r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 so ravne z merilno lestvico, z njimi lahko odmerimo tudi manjšo prostornino tekočine kot je označena na pipeti.</a:t>
            </a:r>
          </a:p>
        </p:txBody>
      </p:sp>
      <p:pic>
        <p:nvPicPr>
          <p:cNvPr id="21508" name="Ograda vsebine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1" r="27972" b="10036"/>
          <a:stretch/>
        </p:blipFill>
        <p:spPr>
          <a:xfrm>
            <a:off x="6575612" y="1412776"/>
            <a:ext cx="2151529" cy="4364591"/>
          </a:xfrm>
        </p:spPr>
      </p:pic>
    </p:spTree>
    <p:extLst>
      <p:ext uri="{BB962C8B-B14F-4D97-AF65-F5344CB8AC3E}">
        <p14:creationId xmlns:p14="http://schemas.microsoft.com/office/powerpoint/2010/main" val="8493087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5400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Kapalka</a:t>
            </a:r>
            <a:r>
              <a:rPr lang="sl-SI" altLang="sl-SI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>
                <a:latin typeface="Andalus" panose="02020603050405020304" pitchFamily="18" charset="-78"/>
                <a:cs typeface="Andalus" panose="02020603050405020304" pitchFamily="18" charset="-78"/>
              </a:rPr>
              <a:t>Z njo po kapljicah dodajamo tekočino.</a:t>
            </a:r>
          </a:p>
        </p:txBody>
      </p:sp>
      <p:pic>
        <p:nvPicPr>
          <p:cNvPr id="23556" name="Picture 9" descr="kmno4-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679" y="1393806"/>
            <a:ext cx="2802697" cy="282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10" descr="pi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500438"/>
            <a:ext cx="2880370" cy="288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786234"/>
      </p:ext>
    </p:extLst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</TotalTime>
  <Words>478</Words>
  <Application>Microsoft Office PowerPoint</Application>
  <PresentationFormat>Diaprojekcija na zaslonu (4:3)</PresentationFormat>
  <Paragraphs>84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1" baseType="lpstr">
      <vt:lpstr>Batang</vt:lpstr>
      <vt:lpstr>Andalus</vt:lpstr>
      <vt:lpstr>Arial</vt:lpstr>
      <vt:lpstr>Tw Cen MT</vt:lpstr>
      <vt:lpstr>Tw Cen MT Condensed</vt:lpstr>
      <vt:lpstr>Wingdings 3</vt:lpstr>
      <vt:lpstr>Integral</vt:lpstr>
      <vt:lpstr>Laboratorijski pribor</vt:lpstr>
      <vt:lpstr>Material za laboratorijski pribor</vt:lpstr>
      <vt:lpstr>Epruvete </vt:lpstr>
      <vt:lpstr>Čaše </vt:lpstr>
      <vt:lpstr>Buče - bučke</vt:lpstr>
      <vt:lpstr>Erlenmajerice </vt:lpstr>
      <vt:lpstr>Merilni valj</vt:lpstr>
      <vt:lpstr>Pipete </vt:lpstr>
      <vt:lpstr>Kapalka </vt:lpstr>
      <vt:lpstr>Puhalka - izpiralka </vt:lpstr>
      <vt:lpstr>Lij ločnik</vt:lpstr>
      <vt:lpstr>Lij </vt:lpstr>
      <vt:lpstr>Urno steklo</vt:lpstr>
      <vt:lpstr>Reagenčna steklenica in prahovka </vt:lpstr>
      <vt:lpstr>Eksikator </vt:lpstr>
      <vt:lpstr>Kovinski pripomočki</vt:lpstr>
      <vt:lpstr>Terilnica </vt:lpstr>
      <vt:lpstr>Izparilnica </vt:lpstr>
      <vt:lpstr>termometer</vt:lpstr>
      <vt:lpstr>Plinski gorilnik</vt:lpstr>
      <vt:lpstr>PowerPointova predstavitev</vt:lpstr>
      <vt:lpstr>Žarilni lončki - ladjice</vt:lpstr>
      <vt:lpstr>Tehtnice </vt:lpstr>
      <vt:lpstr>Digestorij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Laboratorijski pribor</dc:title>
  <dc:creator>Jasmina</dc:creator>
  <cp:lastModifiedBy>Profesor</cp:lastModifiedBy>
  <cp:revision>5</cp:revision>
  <dcterms:created xsi:type="dcterms:W3CDTF">2019-09-01T15:37:28Z</dcterms:created>
  <dcterms:modified xsi:type="dcterms:W3CDTF">2021-09-15T09:49:44Z</dcterms:modified>
</cp:coreProperties>
</file>