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59" r:id="rId3"/>
  </p:sldMasterIdLst>
  <p:sldIdLst>
    <p:sldId id="256" r:id="rId4"/>
    <p:sldId id="341" r:id="rId5"/>
    <p:sldId id="257" r:id="rId6"/>
    <p:sldId id="316" r:id="rId7"/>
    <p:sldId id="321" r:id="rId8"/>
    <p:sldId id="320" r:id="rId9"/>
    <p:sldId id="317" r:id="rId10"/>
    <p:sldId id="318" r:id="rId11"/>
    <p:sldId id="324" r:id="rId12"/>
    <p:sldId id="323" r:id="rId13"/>
    <p:sldId id="319" r:id="rId14"/>
    <p:sldId id="329" r:id="rId15"/>
    <p:sldId id="328" r:id="rId16"/>
    <p:sldId id="327" r:id="rId17"/>
    <p:sldId id="331" r:id="rId18"/>
    <p:sldId id="330" r:id="rId19"/>
    <p:sldId id="334" r:id="rId20"/>
    <p:sldId id="333" r:id="rId21"/>
    <p:sldId id="332" r:id="rId22"/>
    <p:sldId id="325" r:id="rId23"/>
    <p:sldId id="335" r:id="rId24"/>
    <p:sldId id="326" r:id="rId25"/>
    <p:sldId id="336" r:id="rId26"/>
    <p:sldId id="259" r:id="rId27"/>
    <p:sldId id="261" r:id="rId28"/>
    <p:sldId id="262" r:id="rId29"/>
    <p:sldId id="270" r:id="rId30"/>
    <p:sldId id="271" r:id="rId31"/>
    <p:sldId id="272" r:id="rId32"/>
    <p:sldId id="273" r:id="rId33"/>
    <p:sldId id="282" r:id="rId34"/>
    <p:sldId id="274" r:id="rId35"/>
    <p:sldId id="283" r:id="rId36"/>
    <p:sldId id="284" r:id="rId37"/>
    <p:sldId id="281" r:id="rId38"/>
    <p:sldId id="286" r:id="rId39"/>
    <p:sldId id="285" r:id="rId40"/>
    <p:sldId id="289" r:id="rId41"/>
    <p:sldId id="280" r:id="rId42"/>
    <p:sldId id="288" r:id="rId43"/>
    <p:sldId id="287"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42" r:id="rId71"/>
    <p:sldId id="343" r:id="rId72"/>
    <p:sldId id="344" r:id="rId73"/>
    <p:sldId id="345" r:id="rId74"/>
    <p:sldId id="346" r:id="rId75"/>
    <p:sldId id="347" r:id="rId76"/>
    <p:sldId id="322"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60" r:id="rId90"/>
    <p:sldId id="361" r:id="rId91"/>
    <p:sldId id="362" r:id="rId92"/>
    <p:sldId id="363" r:id="rId93"/>
    <p:sldId id="337" r:id="rId94"/>
    <p:sldId id="338" r:id="rId95"/>
    <p:sldId id="339" r:id="rId9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29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Uredite slog podnaslova matrice</a:t>
            </a:r>
          </a:p>
        </p:txBody>
      </p:sp>
      <p:sp>
        <p:nvSpPr>
          <p:cNvPr id="4" name="Označba mesta datuma 3"/>
          <p:cNvSpPr>
            <a:spLocks noGrp="1"/>
          </p:cNvSpPr>
          <p:nvPr>
            <p:ph type="dt" sz="half" idx="10"/>
          </p:nvPr>
        </p:nvSpPr>
        <p:spPr/>
        <p:txBody>
          <a:bodyPr/>
          <a:lstStyle/>
          <a:p>
            <a:fld id="{18B14963-8144-4B39-B038-2C734AB51435}" type="datetimeFigureOut">
              <a:rPr lang="sl-SI" smtClean="0"/>
              <a:t>31. 03. 2025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389496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18B14963-8144-4B39-B038-2C734AB51435}" type="datetimeFigureOut">
              <a:rPr lang="sl-SI" smtClean="0"/>
              <a:t>31. 03. 2025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529543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18B14963-8144-4B39-B038-2C734AB51435}" type="datetimeFigureOut">
              <a:rPr lang="sl-SI" smtClean="0"/>
              <a:t>31. 03. 2025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1695810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tranji slide 1 B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717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948B5F94-CF2B-4795-B099-2339E5E49DF3}" type="datetimeFigureOut">
              <a:rPr lang="sl-SI" smtClean="0"/>
              <a:t>31. 03. 2025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4077219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48B5F94-CF2B-4795-B099-2339E5E49DF3}" type="datetimeFigureOut">
              <a:rPr lang="sl-SI" smtClean="0"/>
              <a:t>31. 03. 2025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177145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948B5F94-CF2B-4795-B099-2339E5E49DF3}" type="datetimeFigureOut">
              <a:rPr lang="sl-SI" smtClean="0"/>
              <a:t>31. 03. 2025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997529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948B5F94-CF2B-4795-B099-2339E5E49DF3}" type="datetimeFigureOut">
              <a:rPr lang="sl-SI" smtClean="0"/>
              <a:t>31. 03. 2025</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1747513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948B5F94-CF2B-4795-B099-2339E5E49DF3}" type="datetimeFigureOut">
              <a:rPr lang="sl-SI" smtClean="0"/>
              <a:t>31. 03. 2025</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2730918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948B5F94-CF2B-4795-B099-2339E5E49DF3}" type="datetimeFigureOut">
              <a:rPr lang="sl-SI" smtClean="0"/>
              <a:t>31. 03. 2025</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1885816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948B5F94-CF2B-4795-B099-2339E5E49DF3}" type="datetimeFigureOut">
              <a:rPr lang="sl-SI" smtClean="0"/>
              <a:t>31. 03. 2025</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309551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18B14963-8144-4B39-B038-2C734AB51435}" type="datetimeFigureOut">
              <a:rPr lang="sl-SI" smtClean="0"/>
              <a:t>31. 03. 2025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696335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948B5F94-CF2B-4795-B099-2339E5E49DF3}" type="datetimeFigureOut">
              <a:rPr lang="sl-SI" smtClean="0"/>
              <a:t>31. 03. 2025</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1265377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948B5F94-CF2B-4795-B099-2339E5E49DF3}" type="datetimeFigureOut">
              <a:rPr lang="sl-SI" smtClean="0"/>
              <a:t>31. 03. 2025</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2945122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48B5F94-CF2B-4795-B099-2339E5E49DF3}" type="datetimeFigureOut">
              <a:rPr lang="sl-SI" smtClean="0"/>
              <a:t>31. 03. 2025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431892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48B5F94-CF2B-4795-B099-2339E5E49DF3}" type="datetimeFigureOut">
              <a:rPr lang="sl-SI" smtClean="0"/>
              <a:t>31. 03. 2025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1038969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aslovni slide B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21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otranji slide 1 B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093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aslovni slide B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737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otranji slide 1 B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081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ončni slide BIC 2">
    <p:spTree>
      <p:nvGrpSpPr>
        <p:cNvPr id="1" name=""/>
        <p:cNvGrpSpPr/>
        <p:nvPr/>
      </p:nvGrpSpPr>
      <p:grpSpPr>
        <a:xfrm>
          <a:off x="0" y="0"/>
          <a:ext cx="0" cy="0"/>
          <a:chOff x="0" y="0"/>
          <a:chExt cx="0" cy="0"/>
        </a:xfrm>
      </p:grpSpPr>
      <p:pic>
        <p:nvPicPr>
          <p:cNvPr id="2" name="Slik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64"/>
            <a:ext cx="12192000" cy="6850272"/>
          </a:xfrm>
          <a:prstGeom prst="rect">
            <a:avLst/>
          </a:prstGeom>
        </p:spPr>
      </p:pic>
    </p:spTree>
    <p:extLst>
      <p:ext uri="{BB962C8B-B14F-4D97-AF65-F5344CB8AC3E}">
        <p14:creationId xmlns:p14="http://schemas.microsoft.com/office/powerpoint/2010/main" val="3528878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18B14963-8144-4B39-B038-2C734AB51435}" type="datetimeFigureOut">
              <a:rPr lang="sl-SI" smtClean="0"/>
              <a:t>31. 03. 2025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2610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18B14963-8144-4B39-B038-2C734AB51435}" type="datetimeFigureOut">
              <a:rPr lang="sl-SI" smtClean="0"/>
              <a:t>31. 03. 2025</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384904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18B14963-8144-4B39-B038-2C734AB51435}" type="datetimeFigureOut">
              <a:rPr lang="sl-SI" smtClean="0"/>
              <a:t>31. 03. 2025</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94256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18B14963-8144-4B39-B038-2C734AB51435}" type="datetimeFigureOut">
              <a:rPr lang="sl-SI" smtClean="0"/>
              <a:t>31. 03. 2025</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60255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18B14963-8144-4B39-B038-2C734AB51435}" type="datetimeFigureOut">
              <a:rPr lang="sl-SI" smtClean="0"/>
              <a:t>31. 03. 2025</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0831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18B14963-8144-4B39-B038-2C734AB51435}" type="datetimeFigureOut">
              <a:rPr lang="sl-SI" smtClean="0"/>
              <a:t>31. 03. 2025</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716193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18B14963-8144-4B39-B038-2C734AB51435}" type="datetimeFigureOut">
              <a:rPr lang="sl-SI" smtClean="0"/>
              <a:t>31. 03. 2025</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393442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14963-8144-4B39-B038-2C734AB51435}" type="datetimeFigureOut">
              <a:rPr lang="sl-SI" smtClean="0"/>
              <a:t>31. 03. 2025</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55290-EFF2-4364-9046-12E03CA33FFB}" type="slidenum">
              <a:rPr lang="sl-SI" smtClean="0"/>
              <a:t>‹#›</a:t>
            </a:fld>
            <a:endParaRPr lang="sl-SI"/>
          </a:p>
        </p:txBody>
      </p:sp>
    </p:spTree>
    <p:extLst>
      <p:ext uri="{BB962C8B-B14F-4D97-AF65-F5344CB8AC3E}">
        <p14:creationId xmlns:p14="http://schemas.microsoft.com/office/powerpoint/2010/main" val="285081366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B5F94-CF2B-4795-B099-2339E5E49DF3}" type="datetimeFigureOut">
              <a:rPr lang="sl-SI" smtClean="0"/>
              <a:t>31. 03. 2025</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8BDD1-0DB4-4612-B2DE-2BC295546977}" type="slidenum">
              <a:rPr lang="sl-SI" smtClean="0"/>
              <a:t>‹#›</a:t>
            </a:fld>
            <a:endParaRPr lang="sl-SI"/>
          </a:p>
        </p:txBody>
      </p:sp>
    </p:spTree>
    <p:extLst>
      <p:ext uri="{BB962C8B-B14F-4D97-AF65-F5344CB8AC3E}">
        <p14:creationId xmlns:p14="http://schemas.microsoft.com/office/powerpoint/2010/main" val="30711573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sl-SI"/>
              <a:t>Uredite slog naslova matrice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8B8CA-FA50-448C-BCF8-7BEB7E5D3310}" type="datetimeFigureOut">
              <a:rPr lang="sl-SI" smtClean="0"/>
              <a:t>31. 03. 2025</a:t>
            </a:fld>
            <a:endParaRPr lang="sl-SI"/>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713B3-F866-4825-B96C-7AE04BCD411A}" type="slidenum">
              <a:rPr lang="sl-SI" smtClean="0"/>
              <a:t>‹#›</a:t>
            </a:fld>
            <a:endParaRPr lang="sl-SI"/>
          </a:p>
        </p:txBody>
      </p:sp>
    </p:spTree>
    <p:extLst>
      <p:ext uri="{BB962C8B-B14F-4D97-AF65-F5344CB8AC3E}">
        <p14:creationId xmlns:p14="http://schemas.microsoft.com/office/powerpoint/2010/main" val="7735218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vesna.loborec@bic-lj.si"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iqSphqJAbDE" TargetMode="External"/><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hyperlink" Target="https://www.youtube.com/watch?v=S9uMcwARzPk" TargetMode="External"/><Relationship Id="rId5" Type="http://schemas.openxmlformats.org/officeDocument/2006/relationships/hyperlink" Target="https://www.youtube.com/shorts/4dYpJZNGsPc" TargetMode="External"/><Relationship Id="rId4" Type="http://schemas.openxmlformats.org/officeDocument/2006/relationships/hyperlink" Target="https://www.youtube.com/watch?v=RNd7vU4rbVQ"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en.wikipedia.org/wiki/Pausanias_%28geographer%29"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914361" y="2130281"/>
            <a:ext cx="9833343" cy="2387600"/>
          </a:xfrm>
        </p:spPr>
        <p:txBody>
          <a:bodyPr>
            <a:normAutofit/>
          </a:bodyPr>
          <a:lstStyle/>
          <a:p>
            <a:pPr algn="l"/>
            <a:r>
              <a:rPr lang="sl-SI" sz="4400" b="1" dirty="0"/>
              <a:t>Poslovanje potovalnih agencij in nastanitvenih obratov - PAN</a:t>
            </a:r>
            <a:br>
              <a:rPr lang="sl-SI" sz="4400" dirty="0"/>
            </a:br>
            <a:endParaRPr lang="sl-SI" sz="3600" u="sng" dirty="0">
              <a:solidFill>
                <a:srgbClr val="732981"/>
              </a:solidFill>
            </a:endParaRPr>
          </a:p>
        </p:txBody>
      </p:sp>
      <p:sp>
        <p:nvSpPr>
          <p:cNvPr id="3" name="Podnaslov 2"/>
          <p:cNvSpPr>
            <a:spLocks noGrp="1"/>
          </p:cNvSpPr>
          <p:nvPr>
            <p:ph type="subTitle" idx="1"/>
          </p:nvPr>
        </p:nvSpPr>
        <p:spPr>
          <a:xfrm>
            <a:off x="914361" y="4517881"/>
            <a:ext cx="9833343" cy="1882919"/>
          </a:xfrm>
        </p:spPr>
        <p:txBody>
          <a:bodyPr/>
          <a:lstStyle/>
          <a:p>
            <a:pPr algn="l"/>
            <a:r>
              <a:rPr lang="sl-SI" dirty="0"/>
              <a:t>Gradivo do str. 12</a:t>
            </a:r>
          </a:p>
          <a:p>
            <a:pPr algn="l"/>
            <a:endParaRPr lang="sl-SI" dirty="0"/>
          </a:p>
          <a:p>
            <a:pPr algn="l"/>
            <a:r>
              <a:rPr lang="sl-SI" sz="2800" b="1" dirty="0"/>
              <a:t>mag. Vesna Loborec</a:t>
            </a:r>
          </a:p>
          <a:p>
            <a:pPr algn="l"/>
            <a:r>
              <a:rPr lang="sl-SI" dirty="0">
                <a:hlinkClick r:id="rId3"/>
              </a:rPr>
              <a:t>vesna.loborec@bic-lj.si</a:t>
            </a:r>
            <a:r>
              <a:rPr lang="sl-SI" dirty="0"/>
              <a:t> </a:t>
            </a:r>
          </a:p>
        </p:txBody>
      </p:sp>
    </p:spTree>
    <p:extLst>
      <p:ext uri="{BB962C8B-B14F-4D97-AF65-F5344CB8AC3E}">
        <p14:creationId xmlns:p14="http://schemas.microsoft.com/office/powerpoint/2010/main" val="4147643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5CE474-5902-4D75-8600-8C05C44806E0}"/>
              </a:ext>
            </a:extLst>
          </p:cNvPr>
          <p:cNvSpPr>
            <a:spLocks noGrp="1"/>
          </p:cNvSpPr>
          <p:nvPr>
            <p:ph type="title"/>
          </p:nvPr>
        </p:nvSpPr>
        <p:spPr/>
        <p:txBody>
          <a:bodyPr/>
          <a:lstStyle/>
          <a:p>
            <a:r>
              <a:rPr lang="sl-SI" b="1" dirty="0">
                <a:solidFill>
                  <a:srgbClr val="7030A0"/>
                </a:solidFill>
              </a:rPr>
              <a:t>RAZVOJ TURIZMA</a:t>
            </a:r>
          </a:p>
        </p:txBody>
      </p:sp>
      <p:sp>
        <p:nvSpPr>
          <p:cNvPr id="3" name="Označba mesta vsebine 2">
            <a:extLst>
              <a:ext uri="{FF2B5EF4-FFF2-40B4-BE49-F238E27FC236}">
                <a16:creationId xmlns:a16="http://schemas.microsoft.com/office/drawing/2014/main" id="{7911D724-EDAC-4B1F-93CB-AA82DB6644D5}"/>
              </a:ext>
            </a:extLst>
          </p:cNvPr>
          <p:cNvSpPr>
            <a:spLocks noGrp="1"/>
          </p:cNvSpPr>
          <p:nvPr>
            <p:ph idx="1"/>
          </p:nvPr>
        </p:nvSpPr>
        <p:spPr/>
        <p:txBody>
          <a:bodyPr>
            <a:normAutofit/>
          </a:bodyPr>
          <a:lstStyle/>
          <a:p>
            <a:endParaRPr lang="sl-SI" dirty="0"/>
          </a:p>
          <a:p>
            <a:r>
              <a:rPr lang="sl-SI" dirty="0"/>
              <a:t>Španski turistični urad v Indiji aktivno promovira Španijo kot destinacijo za vse leto, poudarja njeno raznoliko turistično ponudbo in se ukvarja s izzivi, kot je prekomerna gneča.</a:t>
            </a:r>
          </a:p>
          <a:p>
            <a:pPr marL="0" indent="0">
              <a:buNone/>
            </a:pPr>
            <a:endParaRPr lang="sl-SI" dirty="0"/>
          </a:p>
        </p:txBody>
      </p:sp>
      <p:pic>
        <p:nvPicPr>
          <p:cNvPr id="4" name="Slika 3">
            <a:extLst>
              <a:ext uri="{FF2B5EF4-FFF2-40B4-BE49-F238E27FC236}">
                <a16:creationId xmlns:a16="http://schemas.microsoft.com/office/drawing/2014/main" id="{50C49679-DACF-4133-8FD5-A05C31A4E22A}"/>
              </a:ext>
            </a:extLst>
          </p:cNvPr>
          <p:cNvPicPr>
            <a:picLocks noChangeAspect="1"/>
          </p:cNvPicPr>
          <p:nvPr/>
        </p:nvPicPr>
        <p:blipFill>
          <a:blip r:embed="rId2"/>
          <a:stretch>
            <a:fillRect/>
          </a:stretch>
        </p:blipFill>
        <p:spPr>
          <a:xfrm>
            <a:off x="6940831" y="3990108"/>
            <a:ext cx="4318029" cy="2867891"/>
          </a:xfrm>
          <a:prstGeom prst="rect">
            <a:avLst/>
          </a:prstGeom>
        </p:spPr>
      </p:pic>
    </p:spTree>
    <p:extLst>
      <p:ext uri="{BB962C8B-B14F-4D97-AF65-F5344CB8AC3E}">
        <p14:creationId xmlns:p14="http://schemas.microsoft.com/office/powerpoint/2010/main" val="2079073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p:txBody>
          <a:bodyPr/>
          <a:lstStyle/>
          <a:p>
            <a:r>
              <a:rPr lang="sl-SI" dirty="0"/>
              <a:t> </a:t>
            </a:r>
            <a:r>
              <a:rPr lang="sl-SI" b="1" dirty="0">
                <a:solidFill>
                  <a:srgbClr val="7030A0"/>
                </a:solidFill>
              </a:rPr>
              <a:t>DIGITALIZACIJA IN NOVE TEHNOLOGIJE</a:t>
            </a: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normAutofit lnSpcReduction="10000"/>
          </a:bodyPr>
          <a:lstStyle/>
          <a:p>
            <a:r>
              <a:rPr lang="sl-SI" dirty="0"/>
              <a:t> Grška nacionalna turistična organizacija 10,1 milijona evrov namenja razvoju platforme "</a:t>
            </a:r>
            <a:r>
              <a:rPr lang="sl-SI" dirty="0" err="1"/>
              <a:t>My</a:t>
            </a:r>
            <a:r>
              <a:rPr lang="sl-SI" dirty="0"/>
              <a:t> </a:t>
            </a:r>
            <a:r>
              <a:rPr lang="sl-SI" dirty="0" err="1"/>
              <a:t>Digital</a:t>
            </a:r>
            <a:r>
              <a:rPr lang="sl-SI" dirty="0"/>
              <a:t> </a:t>
            </a:r>
            <a:r>
              <a:rPr lang="sl-SI" dirty="0" err="1"/>
              <a:t>Tourism</a:t>
            </a:r>
            <a:r>
              <a:rPr lang="sl-SI" dirty="0"/>
              <a:t>", ki bo vključevala digitalni turistični zemljevid, podatkovno bazo z vsemi ponudniki turističnih storitev v Grčiji, ter specializirane informacije o destinacijah po vsej državi</a:t>
            </a:r>
          </a:p>
          <a:p>
            <a:endParaRPr lang="sl-SI" dirty="0"/>
          </a:p>
          <a:p>
            <a:r>
              <a:rPr lang="sl-SI" dirty="0"/>
              <a:t>IATA posodablja </a:t>
            </a:r>
            <a:r>
              <a:rPr lang="sl-SI" dirty="0" err="1"/>
              <a:t>AutoCheck</a:t>
            </a:r>
            <a:r>
              <a:rPr lang="sl-SI" dirty="0"/>
              <a:t> - bazo zahtevane dokumentacije v podporo brezkontaktnim potovanjem, saj popotniki želijo priročen, digitalen postopek pridobivanja vizuma, poleg tega so mnogi pripravljenih deliti svoje potovalne dokumente za hitrejše postopke na letaliških mejnih kontrolah</a:t>
            </a:r>
          </a:p>
        </p:txBody>
      </p:sp>
    </p:spTree>
    <p:extLst>
      <p:ext uri="{BB962C8B-B14F-4D97-AF65-F5344CB8AC3E}">
        <p14:creationId xmlns:p14="http://schemas.microsoft.com/office/powerpoint/2010/main" val="508395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p:txBody>
          <a:bodyPr/>
          <a:lstStyle/>
          <a:p>
            <a:r>
              <a:rPr lang="sl-SI" dirty="0"/>
              <a:t> </a:t>
            </a:r>
            <a:r>
              <a:rPr lang="sl-SI" b="1" dirty="0">
                <a:solidFill>
                  <a:srgbClr val="7030A0"/>
                </a:solidFill>
              </a:rPr>
              <a:t>DIGITALIZACIJA IN NOVE TEHNOLOGIJE</a:t>
            </a: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lstStyle/>
          <a:p>
            <a:r>
              <a:rPr lang="sl-SI" dirty="0"/>
              <a:t>Prioriteta letališč in letalskih družb je leta 2023 postala integracija umetne inteligence, saj kar 97 % letalskih družb načrtuje program za razvoj te tehnologije. To je preusmerilo pozornost stran od </a:t>
            </a:r>
            <a:r>
              <a:rPr lang="sl-SI" dirty="0" err="1"/>
              <a:t>Metaverse</a:t>
            </a:r>
            <a:r>
              <a:rPr lang="sl-SI" dirty="0"/>
              <a:t>-a, ki je bil v fokusu pred tem</a:t>
            </a:r>
          </a:p>
          <a:p>
            <a:endParaRPr lang="sl-SI" dirty="0"/>
          </a:p>
          <a:p>
            <a:r>
              <a:rPr lang="sl-SI" dirty="0"/>
              <a:t>Škotski otok uvaja novo tehnologijo (</a:t>
            </a:r>
            <a:r>
              <a:rPr lang="sl-SI" dirty="0" err="1"/>
              <a:t>IoT</a:t>
            </a:r>
            <a:r>
              <a:rPr lang="sl-SI" dirty="0"/>
              <a:t>) za obvladovanje turističnih tokov s spremljanjem vzorcev obiskovalcev in učinkovitejše dodeljevanja virov, s čimer želi podpreti rastočo turistično industrijo na otoku</a:t>
            </a:r>
          </a:p>
        </p:txBody>
      </p:sp>
    </p:spTree>
    <p:extLst>
      <p:ext uri="{BB962C8B-B14F-4D97-AF65-F5344CB8AC3E}">
        <p14:creationId xmlns:p14="http://schemas.microsoft.com/office/powerpoint/2010/main" val="225399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p:txBody>
          <a:bodyPr/>
          <a:lstStyle/>
          <a:p>
            <a:r>
              <a:rPr lang="sl-SI" dirty="0"/>
              <a:t> </a:t>
            </a:r>
            <a:r>
              <a:rPr lang="sl-SI" b="1" dirty="0">
                <a:solidFill>
                  <a:srgbClr val="7030A0"/>
                </a:solidFill>
              </a:rPr>
              <a:t>DIGITALIZACIJA IN NOVE TEHNOLOGIJE</a:t>
            </a: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lstStyle/>
          <a:p>
            <a:r>
              <a:rPr lang="sl-SI" dirty="0"/>
              <a:t>EU je lansirala platformo za digitalne vizume Schengen s sedemletnim prehodnim obdobjem za pridružitev ali odstop držav članic. Platforma omogoča spletno vlogo, digitalne vizume in elektronsko obveščanje glede posodobitev in stanje vizumov</a:t>
            </a:r>
          </a:p>
        </p:txBody>
      </p:sp>
      <p:pic>
        <p:nvPicPr>
          <p:cNvPr id="4" name="Slika 3">
            <a:extLst>
              <a:ext uri="{FF2B5EF4-FFF2-40B4-BE49-F238E27FC236}">
                <a16:creationId xmlns:a16="http://schemas.microsoft.com/office/drawing/2014/main" id="{E1954CF5-EE0B-4D7B-9D03-7EE3B2ACE63A}"/>
              </a:ext>
            </a:extLst>
          </p:cNvPr>
          <p:cNvPicPr>
            <a:picLocks noChangeAspect="1"/>
          </p:cNvPicPr>
          <p:nvPr/>
        </p:nvPicPr>
        <p:blipFill>
          <a:blip r:embed="rId2"/>
          <a:stretch>
            <a:fillRect/>
          </a:stretch>
        </p:blipFill>
        <p:spPr>
          <a:xfrm>
            <a:off x="6957987" y="3645724"/>
            <a:ext cx="4151899" cy="2761013"/>
          </a:xfrm>
          <a:prstGeom prst="rect">
            <a:avLst/>
          </a:prstGeom>
        </p:spPr>
      </p:pic>
    </p:spTree>
    <p:extLst>
      <p:ext uri="{BB962C8B-B14F-4D97-AF65-F5344CB8AC3E}">
        <p14:creationId xmlns:p14="http://schemas.microsoft.com/office/powerpoint/2010/main" val="2600523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p:txBody>
          <a:bodyPr/>
          <a:lstStyle/>
          <a:p>
            <a:r>
              <a:rPr lang="sl-SI" b="1" dirty="0">
                <a:solidFill>
                  <a:srgbClr val="7030A0"/>
                </a:solidFill>
              </a:rPr>
              <a:t>  TRANSPORT</a:t>
            </a: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lstStyle/>
          <a:p>
            <a:r>
              <a:rPr lang="sl-SI" dirty="0"/>
              <a:t> Po poročilu Združenja mednarodnih križarjenj (CLIA) naj bi bilo leta 2024 po vsem svetu približno 36 milijonov potnikov na križarjenjih, kar predstavlja 14% rast glede na leto 2023.</a:t>
            </a:r>
          </a:p>
          <a:p>
            <a:endParaRPr lang="sl-SI" dirty="0"/>
          </a:p>
          <a:p>
            <a:r>
              <a:rPr lang="sl-SI" dirty="0"/>
              <a:t>Letalska industrija je močno okrevala. IATA ocenjuje, da je pandemija industriji vzela približno štiri leta rasti, vendar pričakuje bolj normalne vzorce rasti od leta 2024 naprej.</a:t>
            </a:r>
          </a:p>
        </p:txBody>
      </p:sp>
    </p:spTree>
    <p:extLst>
      <p:ext uri="{BB962C8B-B14F-4D97-AF65-F5344CB8AC3E}">
        <p14:creationId xmlns:p14="http://schemas.microsoft.com/office/powerpoint/2010/main" val="3274578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p:txBody>
          <a:bodyPr/>
          <a:lstStyle/>
          <a:p>
            <a:r>
              <a:rPr lang="sl-SI" b="1" dirty="0">
                <a:solidFill>
                  <a:srgbClr val="7030A0"/>
                </a:solidFill>
              </a:rPr>
              <a:t>  TRANSPORT</a:t>
            </a: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lstStyle/>
          <a:p>
            <a:r>
              <a:rPr lang="sl-SI" dirty="0"/>
              <a:t>Medtem ko se je prodaja kolesarske opreme po pandemiji dramatično ohladila, rastejo izdatki za kolesarska doživetja, kot so aktivnosti s kolesom in kolesarske ture, saj Američani preusmerjajo svoje proračune iz izdelkov v doživetja</a:t>
            </a:r>
          </a:p>
          <a:p>
            <a:endParaRPr lang="sl-SI" dirty="0"/>
          </a:p>
          <a:p>
            <a:r>
              <a:rPr lang="sl-SI" dirty="0" err="1"/>
              <a:t>Air</a:t>
            </a:r>
            <a:r>
              <a:rPr lang="sl-SI" dirty="0"/>
              <a:t> </a:t>
            </a:r>
            <a:r>
              <a:rPr lang="sl-SI" dirty="0" err="1"/>
              <a:t>Canada</a:t>
            </a:r>
            <a:r>
              <a:rPr lang="sl-SI" dirty="0"/>
              <a:t> je po sklenitvi novih partnerstev na področju železniških in distribucijskih storitev, uvedel nove </a:t>
            </a:r>
            <a:r>
              <a:rPr lang="sl-SI" dirty="0" err="1"/>
              <a:t>intermodalne</a:t>
            </a:r>
            <a:r>
              <a:rPr lang="sl-SI" dirty="0"/>
              <a:t> možnosti rezervacij za potnike, ki letijo v Francijo, Nemčijo, Švico in Avstrijo</a:t>
            </a:r>
          </a:p>
        </p:txBody>
      </p:sp>
    </p:spTree>
    <p:extLst>
      <p:ext uri="{BB962C8B-B14F-4D97-AF65-F5344CB8AC3E}">
        <p14:creationId xmlns:p14="http://schemas.microsoft.com/office/powerpoint/2010/main" val="130028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p:txBody>
          <a:bodyPr/>
          <a:lstStyle/>
          <a:p>
            <a:r>
              <a:rPr lang="sl-SI" b="1" dirty="0">
                <a:solidFill>
                  <a:srgbClr val="7030A0"/>
                </a:solidFill>
              </a:rPr>
              <a:t>  TRANSPORT</a:t>
            </a: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lstStyle/>
          <a:p>
            <a:r>
              <a:rPr lang="sl-SI" dirty="0"/>
              <a:t>Po 20 letih gradnje je Španija odprla 4 milijarde evrov vreden železniški predor </a:t>
            </a:r>
            <a:r>
              <a:rPr lang="sl-SI" dirty="0" err="1"/>
              <a:t>Pajares</a:t>
            </a:r>
            <a:r>
              <a:rPr lang="sl-SI" dirty="0"/>
              <a:t>, ki povezuje pokrajino </a:t>
            </a:r>
            <a:r>
              <a:rPr lang="sl-SI" dirty="0" err="1"/>
              <a:t>Asturias</a:t>
            </a:r>
            <a:r>
              <a:rPr lang="sl-SI" dirty="0"/>
              <a:t> z Leónom, skrajšuje čas potovanja do Madrida za več kot uro in si prizadeva zmanjšati emisije CO2 s skrajšanjem železniških potovanj, kar koristi tako potnikom kot tovornemu prometu</a:t>
            </a:r>
          </a:p>
        </p:txBody>
      </p:sp>
      <p:pic>
        <p:nvPicPr>
          <p:cNvPr id="4" name="Slika 3">
            <a:extLst>
              <a:ext uri="{FF2B5EF4-FFF2-40B4-BE49-F238E27FC236}">
                <a16:creationId xmlns:a16="http://schemas.microsoft.com/office/drawing/2014/main" id="{F2C45BFE-786C-4053-85A8-A13D27793898}"/>
              </a:ext>
            </a:extLst>
          </p:cNvPr>
          <p:cNvPicPr>
            <a:picLocks noChangeAspect="1"/>
          </p:cNvPicPr>
          <p:nvPr/>
        </p:nvPicPr>
        <p:blipFill>
          <a:blip r:embed="rId2"/>
          <a:stretch>
            <a:fillRect/>
          </a:stretch>
        </p:blipFill>
        <p:spPr>
          <a:xfrm>
            <a:off x="6945298" y="3871356"/>
            <a:ext cx="5092075" cy="2851562"/>
          </a:xfrm>
          <a:prstGeom prst="rect">
            <a:avLst/>
          </a:prstGeom>
        </p:spPr>
      </p:pic>
    </p:spTree>
    <p:extLst>
      <p:ext uri="{BB962C8B-B14F-4D97-AF65-F5344CB8AC3E}">
        <p14:creationId xmlns:p14="http://schemas.microsoft.com/office/powerpoint/2010/main" val="2558955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BD94CD-1B0E-4BA3-A12B-6FBB273BE1C8}"/>
              </a:ext>
            </a:extLst>
          </p:cNvPr>
          <p:cNvSpPr>
            <a:spLocks noGrp="1"/>
          </p:cNvSpPr>
          <p:nvPr>
            <p:ph type="title"/>
          </p:nvPr>
        </p:nvSpPr>
        <p:spPr/>
        <p:txBody>
          <a:bodyPr/>
          <a:lstStyle/>
          <a:p>
            <a:r>
              <a:rPr lang="sl-SI" b="1" dirty="0">
                <a:solidFill>
                  <a:srgbClr val="7030A0"/>
                </a:solidFill>
              </a:rPr>
              <a:t>TRAJNOSTNI TURIZEM</a:t>
            </a:r>
          </a:p>
        </p:txBody>
      </p:sp>
      <p:sp>
        <p:nvSpPr>
          <p:cNvPr id="3" name="Označba mesta vsebine 2">
            <a:extLst>
              <a:ext uri="{FF2B5EF4-FFF2-40B4-BE49-F238E27FC236}">
                <a16:creationId xmlns:a16="http://schemas.microsoft.com/office/drawing/2014/main" id="{AC275A23-D9BA-4886-9E62-F86D70BDC39E}"/>
              </a:ext>
            </a:extLst>
          </p:cNvPr>
          <p:cNvSpPr>
            <a:spLocks noGrp="1"/>
          </p:cNvSpPr>
          <p:nvPr>
            <p:ph idx="1"/>
          </p:nvPr>
        </p:nvSpPr>
        <p:spPr/>
        <p:txBody>
          <a:bodyPr/>
          <a:lstStyle/>
          <a:p>
            <a:r>
              <a:rPr lang="sl-SI" dirty="0"/>
              <a:t>Kljub intenzivnemu začetku smučarske sezone v Evropi so posledice podnebnih sprememb jasno vidne v Alpah. Naraščajoče temperature povzročajo taljenje ledenikov, kar pomeni manj snega in vse bolj nepredvidljiv razvoj v smučarskem turizmu</a:t>
            </a:r>
          </a:p>
          <a:p>
            <a:endParaRPr lang="sl-SI" dirty="0"/>
          </a:p>
          <a:p>
            <a:r>
              <a:rPr lang="sl-SI" dirty="0"/>
              <a:t>Helsinki so četrta najbolj trajnostna svetovna turistična destinacija zahvaljujoč strateškemu načrtovanju, vključujočim pobudam in zavezanosti trajnosti, pri čemer se osredotočajo na </a:t>
            </a:r>
            <a:r>
              <a:rPr lang="sl-SI" dirty="0" err="1"/>
              <a:t>ogljično</a:t>
            </a:r>
            <a:r>
              <a:rPr lang="sl-SI" dirty="0"/>
              <a:t> nevtralnost, vključevanje skupnosti in inovacije</a:t>
            </a:r>
          </a:p>
        </p:txBody>
      </p:sp>
    </p:spTree>
    <p:extLst>
      <p:ext uri="{BB962C8B-B14F-4D97-AF65-F5344CB8AC3E}">
        <p14:creationId xmlns:p14="http://schemas.microsoft.com/office/powerpoint/2010/main" val="1848669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BD94CD-1B0E-4BA3-A12B-6FBB273BE1C8}"/>
              </a:ext>
            </a:extLst>
          </p:cNvPr>
          <p:cNvSpPr>
            <a:spLocks noGrp="1"/>
          </p:cNvSpPr>
          <p:nvPr>
            <p:ph type="title"/>
          </p:nvPr>
        </p:nvSpPr>
        <p:spPr/>
        <p:txBody>
          <a:bodyPr/>
          <a:lstStyle/>
          <a:p>
            <a:r>
              <a:rPr lang="sl-SI" b="1" dirty="0">
                <a:solidFill>
                  <a:srgbClr val="7030A0"/>
                </a:solidFill>
              </a:rPr>
              <a:t>TRAJNOSTNI TURIZEM</a:t>
            </a:r>
          </a:p>
        </p:txBody>
      </p:sp>
      <p:sp>
        <p:nvSpPr>
          <p:cNvPr id="3" name="Označba mesta vsebine 2">
            <a:extLst>
              <a:ext uri="{FF2B5EF4-FFF2-40B4-BE49-F238E27FC236}">
                <a16:creationId xmlns:a16="http://schemas.microsoft.com/office/drawing/2014/main" id="{AC275A23-D9BA-4886-9E62-F86D70BDC39E}"/>
              </a:ext>
            </a:extLst>
          </p:cNvPr>
          <p:cNvSpPr>
            <a:spLocks noGrp="1"/>
          </p:cNvSpPr>
          <p:nvPr>
            <p:ph idx="1"/>
          </p:nvPr>
        </p:nvSpPr>
        <p:spPr/>
        <p:txBody>
          <a:bodyPr/>
          <a:lstStyle/>
          <a:p>
            <a:r>
              <a:rPr lang="sl-SI" dirty="0"/>
              <a:t> Raziskava trajnosti potovanj razkriva vrzel med namerami popotnikov in njihovimi dejanji. Mnogi turisti izražajo dobre namene, vendar ne dajejo prednost trajnosti pri svojih dejanskih odločitvah o potovanjih; le manjšina jih aktivno izbira okolju prijazen prevoz, nastanitve ali destinacije</a:t>
            </a:r>
          </a:p>
          <a:p>
            <a:endParaRPr lang="sl-SI" dirty="0"/>
          </a:p>
          <a:p>
            <a:r>
              <a:rPr lang="sl-SI" dirty="0"/>
              <a:t>Danska odobrava potniški davek za financiranje zelene preobrazbe letalske industrije, pri čemer bo davek do leta 2030 dosegel 6,71 € na potnika za let znotraj Evrope, srednje in dolge polete pa bodo doletele višje dajatve</a:t>
            </a:r>
          </a:p>
        </p:txBody>
      </p:sp>
    </p:spTree>
    <p:extLst>
      <p:ext uri="{BB962C8B-B14F-4D97-AF65-F5344CB8AC3E}">
        <p14:creationId xmlns:p14="http://schemas.microsoft.com/office/powerpoint/2010/main" val="310119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BD94CD-1B0E-4BA3-A12B-6FBB273BE1C8}"/>
              </a:ext>
            </a:extLst>
          </p:cNvPr>
          <p:cNvSpPr>
            <a:spLocks noGrp="1"/>
          </p:cNvSpPr>
          <p:nvPr>
            <p:ph type="title"/>
          </p:nvPr>
        </p:nvSpPr>
        <p:spPr/>
        <p:txBody>
          <a:bodyPr/>
          <a:lstStyle/>
          <a:p>
            <a:r>
              <a:rPr lang="sl-SI" b="1" dirty="0">
                <a:solidFill>
                  <a:srgbClr val="7030A0"/>
                </a:solidFill>
              </a:rPr>
              <a:t>TRAJNOSTNI TURIZEM</a:t>
            </a:r>
          </a:p>
        </p:txBody>
      </p:sp>
      <p:sp>
        <p:nvSpPr>
          <p:cNvPr id="3" name="Označba mesta vsebine 2">
            <a:extLst>
              <a:ext uri="{FF2B5EF4-FFF2-40B4-BE49-F238E27FC236}">
                <a16:creationId xmlns:a16="http://schemas.microsoft.com/office/drawing/2014/main" id="{AC275A23-D9BA-4886-9E62-F86D70BDC39E}"/>
              </a:ext>
            </a:extLst>
          </p:cNvPr>
          <p:cNvSpPr>
            <a:spLocks noGrp="1"/>
          </p:cNvSpPr>
          <p:nvPr>
            <p:ph idx="1"/>
          </p:nvPr>
        </p:nvSpPr>
        <p:spPr/>
        <p:txBody>
          <a:bodyPr/>
          <a:lstStyle/>
          <a:p>
            <a:r>
              <a:rPr lang="sl-SI" dirty="0"/>
              <a:t>S ciljem spodbujanja trajnosti </a:t>
            </a:r>
            <a:r>
              <a:rPr lang="sl-SI" dirty="0" err="1"/>
              <a:t>Booking</a:t>
            </a:r>
            <a:r>
              <a:rPr lang="sl-SI" dirty="0"/>
              <a:t> sodeluje z UNWTO pri spletnem usposabljanju ponudnikov nastanitev</a:t>
            </a:r>
          </a:p>
          <a:p>
            <a:r>
              <a:rPr lang="sl-SI" dirty="0"/>
              <a:t>Tečaj zajema teme, kot so vključevanje skupnosti, poraba energije, toplogredni plini, upravljanje s hrano in upravljanje z vodo</a:t>
            </a:r>
          </a:p>
          <a:p>
            <a:pPr marL="0" indent="0">
              <a:buNone/>
            </a:pPr>
            <a:endParaRPr lang="sl-SI" dirty="0"/>
          </a:p>
          <a:p>
            <a:pPr marL="0" indent="0">
              <a:buNone/>
            </a:pPr>
            <a:r>
              <a:rPr lang="sl-SI" dirty="0"/>
              <a:t>Tržne raziskave kažejo: </a:t>
            </a:r>
          </a:p>
          <a:p>
            <a:r>
              <a:rPr lang="sl-SI" dirty="0" err="1"/>
              <a:t>Wellness</a:t>
            </a:r>
            <a:r>
              <a:rPr lang="sl-SI" dirty="0"/>
              <a:t> turizem bo leta 2024 presegel magično mejo 1 milijardo dolarjev. Popotniki, ki se odpravljajo na </a:t>
            </a:r>
            <a:r>
              <a:rPr lang="sl-SI" dirty="0" err="1"/>
              <a:t>wellness</a:t>
            </a:r>
            <a:r>
              <a:rPr lang="sl-SI" dirty="0"/>
              <a:t> potovanja, porabijo veliko več kot 'običajni' turisti</a:t>
            </a:r>
          </a:p>
        </p:txBody>
      </p:sp>
    </p:spTree>
    <p:extLst>
      <p:ext uri="{BB962C8B-B14F-4D97-AF65-F5344CB8AC3E}">
        <p14:creationId xmlns:p14="http://schemas.microsoft.com/office/powerpoint/2010/main" val="10851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5521" y="1469832"/>
            <a:ext cx="8040391" cy="3908762"/>
          </a:xfrm>
          <a:prstGeom prst="rect">
            <a:avLst/>
          </a:prstGeom>
          <a:noFill/>
        </p:spPr>
        <p:txBody>
          <a:bodyPr wrap="square" rtlCol="0">
            <a:spAutoFit/>
          </a:bodyPr>
          <a:lstStyle/>
          <a:p>
            <a:r>
              <a:rPr lang="sl-SI" sz="2000" dirty="0">
                <a:latin typeface="Verdana" pitchFamily="34" charset="0"/>
                <a:ea typeface="Verdana" pitchFamily="34" charset="0"/>
                <a:cs typeface="Verdana" pitchFamily="34" charset="0"/>
              </a:rPr>
              <a:t>Pregled:</a:t>
            </a:r>
            <a:br>
              <a:rPr lang="sl-SI" sz="2000" dirty="0">
                <a:latin typeface="Verdana" pitchFamily="34" charset="0"/>
                <a:ea typeface="Verdana" pitchFamily="34" charset="0"/>
                <a:cs typeface="Verdana" pitchFamily="34" charset="0"/>
              </a:rPr>
            </a:br>
            <a:r>
              <a:rPr lang="sl-SI" sz="2000" dirty="0">
                <a:latin typeface="Verdana" pitchFamily="34" charset="0"/>
                <a:ea typeface="Verdana" pitchFamily="34" charset="0"/>
                <a:cs typeface="Verdana" pitchFamily="34" charset="0"/>
              </a:rPr>
              <a:t>2 x po 4 ure predavanj:</a:t>
            </a:r>
          </a:p>
          <a:p>
            <a:pPr marL="342900" indent="-342900">
              <a:buFont typeface="Wingdings" panose="05000000000000000000" pitchFamily="2" charset="2"/>
              <a:buChar char="ü"/>
            </a:pPr>
            <a:r>
              <a:rPr lang="sl-SI" sz="2000" dirty="0">
                <a:latin typeface="Verdana" pitchFamily="34" charset="0"/>
                <a:ea typeface="Verdana" pitchFamily="34" charset="0"/>
                <a:cs typeface="Verdana" pitchFamily="34" charset="0"/>
              </a:rPr>
              <a:t>1. predavanje (31. 3. 202</a:t>
            </a:r>
          </a:p>
          <a:p>
            <a:pPr marL="342900" indent="-342900">
              <a:buFont typeface="Wingdings" panose="05000000000000000000" pitchFamily="2" charset="2"/>
              <a:buChar char="ü"/>
            </a:pPr>
            <a:r>
              <a:rPr lang="sl-SI" sz="2000" dirty="0">
                <a:latin typeface="Verdana" pitchFamily="34" charset="0"/>
                <a:ea typeface="Verdana" pitchFamily="34" charset="0"/>
                <a:cs typeface="Verdana" pitchFamily="34" charset="0"/>
              </a:rPr>
              <a:t>2. predavanje – razdeljeno0 v dva dela: 7. 4. 2025 ob 14.40 ZOOM, 8. 4. 2025 ob 18.30 P-RAČ  (Prušnikova)</a:t>
            </a:r>
          </a:p>
          <a:p>
            <a:r>
              <a:rPr lang="sl-SI" sz="2000" dirty="0">
                <a:latin typeface="Verdana" pitchFamily="34" charset="0"/>
                <a:ea typeface="Verdana" pitchFamily="34" charset="0"/>
                <a:cs typeface="Verdana" pitchFamily="34" charset="0"/>
              </a:rPr>
              <a:t>2 x po 3 ure vaj:</a:t>
            </a:r>
          </a:p>
          <a:p>
            <a:pPr marL="342900" indent="-342900">
              <a:buFont typeface="Wingdings" panose="05000000000000000000" pitchFamily="2" charset="2"/>
              <a:buChar char="ü"/>
            </a:pPr>
            <a:r>
              <a:rPr lang="sl-SI" sz="2000" dirty="0">
                <a:latin typeface="Verdana" pitchFamily="34" charset="0"/>
                <a:ea typeface="Verdana" pitchFamily="34" charset="0"/>
                <a:cs typeface="Verdana" pitchFamily="34" charset="0"/>
              </a:rPr>
              <a:t>10. 4. 2025 1. vaje – </a:t>
            </a:r>
            <a:r>
              <a:rPr lang="sl-SI" sz="2000" dirty="0" err="1">
                <a:latin typeface="Verdana" pitchFamily="34" charset="0"/>
                <a:ea typeface="Verdana" pitchFamily="34" charset="0"/>
                <a:cs typeface="Verdana" pitchFamily="34" charset="0"/>
              </a:rPr>
              <a:t>računalnica</a:t>
            </a:r>
            <a:r>
              <a:rPr lang="sl-SI" sz="2000" dirty="0">
                <a:latin typeface="Verdana" pitchFamily="34" charset="0"/>
                <a:ea typeface="Verdana" pitchFamily="34" charset="0"/>
                <a:cs typeface="Verdana" pitchFamily="34" charset="0"/>
              </a:rPr>
              <a:t> na Ižanski cesti</a:t>
            </a:r>
          </a:p>
          <a:p>
            <a:pPr marL="342900" indent="-342900">
              <a:buFont typeface="Wingdings" panose="05000000000000000000" pitchFamily="2" charset="2"/>
              <a:buChar char="ü"/>
            </a:pPr>
            <a:r>
              <a:rPr lang="sl-SI" sz="2000" dirty="0">
                <a:latin typeface="Verdana" pitchFamily="34" charset="0"/>
                <a:ea typeface="Verdana" pitchFamily="34" charset="0"/>
                <a:cs typeface="Verdana" pitchFamily="34" charset="0"/>
              </a:rPr>
              <a:t>17. 4. 2025 2. vaje - </a:t>
            </a:r>
            <a:r>
              <a:rPr lang="sl-SI" sz="2000" dirty="0" err="1">
                <a:latin typeface="Verdana" pitchFamily="34" charset="0"/>
                <a:ea typeface="Verdana" pitchFamily="34" charset="0"/>
                <a:cs typeface="Verdana" pitchFamily="34" charset="0"/>
              </a:rPr>
              <a:t>računalnica</a:t>
            </a:r>
            <a:r>
              <a:rPr lang="sl-SI" sz="2000" dirty="0">
                <a:latin typeface="Verdana" pitchFamily="34" charset="0"/>
                <a:ea typeface="Verdana" pitchFamily="34" charset="0"/>
                <a:cs typeface="Verdana" pitchFamily="34" charset="0"/>
              </a:rPr>
              <a:t> na Ižanski cesti</a:t>
            </a:r>
          </a:p>
          <a:p>
            <a:br>
              <a:rPr lang="sl-SI" sz="2200" dirty="0">
                <a:latin typeface="Verdana" pitchFamily="34" charset="0"/>
                <a:ea typeface="Verdana" pitchFamily="34" charset="0"/>
                <a:cs typeface="Verdana" pitchFamily="34" charset="0"/>
              </a:rPr>
            </a:br>
            <a:br>
              <a:rPr lang="sl-SI" sz="2200" dirty="0">
                <a:latin typeface="Verdana" pitchFamily="34" charset="0"/>
                <a:ea typeface="Verdana" pitchFamily="34" charset="0"/>
                <a:cs typeface="Verdana" pitchFamily="34" charset="0"/>
              </a:rPr>
            </a:br>
            <a:br>
              <a:rPr lang="sl-SI" sz="2200" dirty="0">
                <a:latin typeface="Verdana" pitchFamily="34" charset="0"/>
                <a:ea typeface="Verdana" pitchFamily="34" charset="0"/>
                <a:cs typeface="Verdana" pitchFamily="34" charset="0"/>
              </a:rPr>
            </a:br>
            <a:endParaRPr lang="sl-SI" sz="2200" dirty="0">
              <a:latin typeface="Verdana" pitchFamily="34" charset="0"/>
              <a:ea typeface="Verdana" pitchFamily="34" charset="0"/>
              <a:cs typeface="Verdana" pitchFamily="34" charset="0"/>
            </a:endParaRPr>
          </a:p>
        </p:txBody>
      </p:sp>
      <p:sp>
        <p:nvSpPr>
          <p:cNvPr id="3" name="TextBox 2"/>
          <p:cNvSpPr txBox="1"/>
          <p:nvPr/>
        </p:nvSpPr>
        <p:spPr>
          <a:xfrm>
            <a:off x="2135560" y="476672"/>
            <a:ext cx="6480720" cy="523220"/>
          </a:xfrm>
          <a:prstGeom prst="rect">
            <a:avLst/>
          </a:prstGeom>
          <a:noFill/>
        </p:spPr>
        <p:txBody>
          <a:bodyPr wrap="square" rtlCol="0">
            <a:spAutoFit/>
          </a:bodyPr>
          <a:lstStyle/>
          <a:p>
            <a:r>
              <a:rPr lang="sl-SI" sz="2800" b="1" dirty="0">
                <a:latin typeface="Verdana" pitchFamily="34" charset="0"/>
                <a:ea typeface="Verdana" pitchFamily="34" charset="0"/>
                <a:cs typeface="Verdana" pitchFamily="34" charset="0"/>
              </a:rPr>
              <a:t>PAN – TURISTIČNE AGENCIJE</a:t>
            </a:r>
          </a:p>
        </p:txBody>
      </p:sp>
      <p:pic>
        <p:nvPicPr>
          <p:cNvPr id="4" name="Slika 3"/>
          <p:cNvPicPr>
            <a:picLocks noChangeAspect="1"/>
          </p:cNvPicPr>
          <p:nvPr/>
        </p:nvPicPr>
        <p:blipFill>
          <a:blip r:embed="rId2"/>
          <a:stretch>
            <a:fillRect/>
          </a:stretch>
        </p:blipFill>
        <p:spPr>
          <a:xfrm>
            <a:off x="6715688" y="4570751"/>
            <a:ext cx="3801185" cy="2277053"/>
          </a:xfrm>
          <a:prstGeom prst="rect">
            <a:avLst/>
          </a:prstGeom>
        </p:spPr>
      </p:pic>
      <p:sp>
        <p:nvSpPr>
          <p:cNvPr id="5" name="Pravokotnik 4">
            <a:extLst>
              <a:ext uri="{FF2B5EF4-FFF2-40B4-BE49-F238E27FC236}">
                <a16:creationId xmlns:a16="http://schemas.microsoft.com/office/drawing/2014/main" id="{3B60B240-0797-4443-A529-312C64CEF520}"/>
              </a:ext>
            </a:extLst>
          </p:cNvPr>
          <p:cNvSpPr/>
          <p:nvPr/>
        </p:nvSpPr>
        <p:spPr>
          <a:xfrm>
            <a:off x="1991544" y="5128392"/>
            <a:ext cx="4968552" cy="369332"/>
          </a:xfrm>
          <a:prstGeom prst="rect">
            <a:avLst/>
          </a:prstGeom>
        </p:spPr>
        <p:txBody>
          <a:bodyPr wrap="square">
            <a:spAutoFit/>
          </a:bodyPr>
          <a:lstStyle/>
          <a:p>
            <a:r>
              <a:rPr lang="sl-SI" dirty="0">
                <a:hlinkClick r:id="rId3"/>
              </a:rPr>
              <a:t>https://www.youtube.com/watch?v=iqSphqJAbDE</a:t>
            </a:r>
            <a:r>
              <a:rPr lang="sl-SI" dirty="0"/>
              <a:t> </a:t>
            </a:r>
          </a:p>
        </p:txBody>
      </p:sp>
      <p:sp>
        <p:nvSpPr>
          <p:cNvPr id="6" name="Pravokotnik 5">
            <a:extLst>
              <a:ext uri="{FF2B5EF4-FFF2-40B4-BE49-F238E27FC236}">
                <a16:creationId xmlns:a16="http://schemas.microsoft.com/office/drawing/2014/main" id="{371E6421-D004-4669-8D99-723BDEB71D30}"/>
              </a:ext>
            </a:extLst>
          </p:cNvPr>
          <p:cNvSpPr/>
          <p:nvPr/>
        </p:nvSpPr>
        <p:spPr>
          <a:xfrm>
            <a:off x="2135560" y="4570751"/>
            <a:ext cx="4572000" cy="646331"/>
          </a:xfrm>
          <a:prstGeom prst="rect">
            <a:avLst/>
          </a:prstGeom>
        </p:spPr>
        <p:txBody>
          <a:bodyPr>
            <a:spAutoFit/>
          </a:bodyPr>
          <a:lstStyle/>
          <a:p>
            <a:r>
              <a:rPr lang="sl-SI" dirty="0">
                <a:hlinkClick r:id="rId4"/>
              </a:rPr>
              <a:t>https://www.youtube.com/watch?v=RNd7vU4rbVQ</a:t>
            </a:r>
            <a:r>
              <a:rPr lang="sl-SI" dirty="0"/>
              <a:t> </a:t>
            </a:r>
          </a:p>
        </p:txBody>
      </p:sp>
      <p:sp>
        <p:nvSpPr>
          <p:cNvPr id="7" name="Pravokotnik 6">
            <a:extLst>
              <a:ext uri="{FF2B5EF4-FFF2-40B4-BE49-F238E27FC236}">
                <a16:creationId xmlns:a16="http://schemas.microsoft.com/office/drawing/2014/main" id="{6383650A-DD6D-4120-B620-22117A781FC8}"/>
              </a:ext>
            </a:extLst>
          </p:cNvPr>
          <p:cNvSpPr/>
          <p:nvPr/>
        </p:nvSpPr>
        <p:spPr>
          <a:xfrm>
            <a:off x="1991544" y="5517233"/>
            <a:ext cx="4572000" cy="646331"/>
          </a:xfrm>
          <a:prstGeom prst="rect">
            <a:avLst/>
          </a:prstGeom>
        </p:spPr>
        <p:txBody>
          <a:bodyPr>
            <a:spAutoFit/>
          </a:bodyPr>
          <a:lstStyle/>
          <a:p>
            <a:r>
              <a:rPr lang="sl-SI" dirty="0">
                <a:hlinkClick r:id="rId5"/>
              </a:rPr>
              <a:t>https://www.youtube.com/shorts/4dYpJZNGsPc</a:t>
            </a:r>
            <a:r>
              <a:rPr lang="sl-SI" dirty="0"/>
              <a:t> </a:t>
            </a:r>
          </a:p>
        </p:txBody>
      </p:sp>
      <p:sp>
        <p:nvSpPr>
          <p:cNvPr id="8" name="Pravokotnik 7">
            <a:extLst>
              <a:ext uri="{FF2B5EF4-FFF2-40B4-BE49-F238E27FC236}">
                <a16:creationId xmlns:a16="http://schemas.microsoft.com/office/drawing/2014/main" id="{D676D5CA-38B0-4853-8233-F6E74BD4EBEA}"/>
              </a:ext>
            </a:extLst>
          </p:cNvPr>
          <p:cNvSpPr/>
          <p:nvPr/>
        </p:nvSpPr>
        <p:spPr>
          <a:xfrm>
            <a:off x="1956303" y="6109634"/>
            <a:ext cx="4572000" cy="646331"/>
          </a:xfrm>
          <a:prstGeom prst="rect">
            <a:avLst/>
          </a:prstGeom>
        </p:spPr>
        <p:txBody>
          <a:bodyPr>
            <a:spAutoFit/>
          </a:bodyPr>
          <a:lstStyle/>
          <a:p>
            <a:r>
              <a:rPr lang="sl-SI" dirty="0">
                <a:hlinkClick r:id="rId6"/>
              </a:rPr>
              <a:t>https://www.youtube.com/watch?v=S9uMcwARzPk</a:t>
            </a:r>
            <a:r>
              <a:rPr lang="sl-SI" dirty="0"/>
              <a:t> </a:t>
            </a:r>
          </a:p>
        </p:txBody>
      </p:sp>
    </p:spTree>
    <p:extLst>
      <p:ext uri="{BB962C8B-B14F-4D97-AF65-F5344CB8AC3E}">
        <p14:creationId xmlns:p14="http://schemas.microsoft.com/office/powerpoint/2010/main" val="2709158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BD94CD-1B0E-4BA3-A12B-6FBB273BE1C8}"/>
              </a:ext>
            </a:extLst>
          </p:cNvPr>
          <p:cNvSpPr>
            <a:spLocks noGrp="1"/>
          </p:cNvSpPr>
          <p:nvPr>
            <p:ph type="title"/>
          </p:nvPr>
        </p:nvSpPr>
        <p:spPr/>
        <p:txBody>
          <a:bodyPr/>
          <a:lstStyle/>
          <a:p>
            <a:r>
              <a:rPr lang="sl-SI" b="1" dirty="0">
                <a:solidFill>
                  <a:srgbClr val="7030A0"/>
                </a:solidFill>
              </a:rPr>
              <a:t>POGLED V 2024</a:t>
            </a:r>
          </a:p>
        </p:txBody>
      </p:sp>
      <p:sp>
        <p:nvSpPr>
          <p:cNvPr id="3" name="Označba mesta vsebine 2">
            <a:extLst>
              <a:ext uri="{FF2B5EF4-FFF2-40B4-BE49-F238E27FC236}">
                <a16:creationId xmlns:a16="http://schemas.microsoft.com/office/drawing/2014/main" id="{AC275A23-D9BA-4886-9E62-F86D70BDC39E}"/>
              </a:ext>
            </a:extLst>
          </p:cNvPr>
          <p:cNvSpPr>
            <a:spLocks noGrp="1"/>
          </p:cNvSpPr>
          <p:nvPr>
            <p:ph idx="1"/>
          </p:nvPr>
        </p:nvSpPr>
        <p:spPr/>
        <p:txBody>
          <a:bodyPr/>
          <a:lstStyle/>
          <a:p>
            <a:r>
              <a:rPr lang="sl-SI" dirty="0"/>
              <a:t>Trendi kažejo, da bodo potovanja v letu 2024 dosegla rekordne številke</a:t>
            </a:r>
          </a:p>
          <a:p>
            <a:endParaRPr lang="sl-SI" dirty="0"/>
          </a:p>
          <a:p>
            <a:r>
              <a:rPr lang="sl-SI" dirty="0"/>
              <a:t>Najbolj priljubljena destinacija za potovanja leta 2024 po mnenju strokovnjakov ostaja Italija. Podnebne spremembe in visoke poletne temperature na zemljevid uvrščajo tudi Švico, Islandijo in skandinavske države, saj se kaže povečano zanimanje za destinacije, kjer so temperature znosnejše</a:t>
            </a:r>
          </a:p>
        </p:txBody>
      </p:sp>
    </p:spTree>
    <p:extLst>
      <p:ext uri="{BB962C8B-B14F-4D97-AF65-F5344CB8AC3E}">
        <p14:creationId xmlns:p14="http://schemas.microsoft.com/office/powerpoint/2010/main" val="1124791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BD94CD-1B0E-4BA3-A12B-6FBB273BE1C8}"/>
              </a:ext>
            </a:extLst>
          </p:cNvPr>
          <p:cNvSpPr>
            <a:spLocks noGrp="1"/>
          </p:cNvSpPr>
          <p:nvPr>
            <p:ph type="title"/>
          </p:nvPr>
        </p:nvSpPr>
        <p:spPr/>
        <p:txBody>
          <a:bodyPr/>
          <a:lstStyle/>
          <a:p>
            <a:r>
              <a:rPr lang="sl-SI" b="1" dirty="0">
                <a:solidFill>
                  <a:srgbClr val="7030A0"/>
                </a:solidFill>
              </a:rPr>
              <a:t>POGLED V 2024</a:t>
            </a:r>
          </a:p>
        </p:txBody>
      </p:sp>
      <p:sp>
        <p:nvSpPr>
          <p:cNvPr id="3" name="Označba mesta vsebine 2">
            <a:extLst>
              <a:ext uri="{FF2B5EF4-FFF2-40B4-BE49-F238E27FC236}">
                <a16:creationId xmlns:a16="http://schemas.microsoft.com/office/drawing/2014/main" id="{AC275A23-D9BA-4886-9E62-F86D70BDC39E}"/>
              </a:ext>
            </a:extLst>
          </p:cNvPr>
          <p:cNvSpPr>
            <a:spLocks noGrp="1"/>
          </p:cNvSpPr>
          <p:nvPr>
            <p:ph idx="1"/>
          </p:nvPr>
        </p:nvSpPr>
        <p:spPr/>
        <p:txBody>
          <a:bodyPr/>
          <a:lstStyle/>
          <a:p>
            <a:r>
              <a:rPr lang="sl-SI" dirty="0"/>
              <a:t> Povpraševanje po večjih dogodkih in festivalih poganja cene hotelskih sob na različnih lokacijah v višave. Obenem sta industrija potovanj in sektor gostinstva na pragu tehnološke revolucije, saj naj bi umetna inteligenca in avtomatizacija preoblikovali vsakdanje življenje tako zaposlenim v gostinstvu kot tudi popotnikom</a:t>
            </a:r>
          </a:p>
          <a:p>
            <a:endParaRPr lang="sl-SI" dirty="0"/>
          </a:p>
          <a:p>
            <a:r>
              <a:rPr lang="sl-SI" dirty="0"/>
              <a:t>8 od 10 najvarnejših držav za popotnike leta 2024 je v Evropi</a:t>
            </a:r>
          </a:p>
          <a:p>
            <a:endParaRPr lang="sl-SI" dirty="0"/>
          </a:p>
          <a:p>
            <a:endParaRPr lang="sl-SI" dirty="0"/>
          </a:p>
          <a:p>
            <a:endParaRPr lang="sl-SI" dirty="0"/>
          </a:p>
        </p:txBody>
      </p:sp>
    </p:spTree>
    <p:extLst>
      <p:ext uri="{BB962C8B-B14F-4D97-AF65-F5344CB8AC3E}">
        <p14:creationId xmlns:p14="http://schemas.microsoft.com/office/powerpoint/2010/main" val="2850460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064A0-1763-41D7-AE99-D4FAF2B9A04D}"/>
              </a:ext>
            </a:extLst>
          </p:cNvPr>
          <p:cNvSpPr>
            <a:spLocks noGrp="1"/>
          </p:cNvSpPr>
          <p:nvPr>
            <p:ph type="title"/>
          </p:nvPr>
        </p:nvSpPr>
        <p:spPr/>
        <p:txBody>
          <a:bodyPr/>
          <a:lstStyle/>
          <a:p>
            <a:r>
              <a:rPr lang="pl-PL" b="1" dirty="0">
                <a:solidFill>
                  <a:srgbClr val="7030A0"/>
                </a:solidFill>
              </a:rPr>
              <a:t>Za nami je rekordno leto</a:t>
            </a:r>
            <a:endParaRPr lang="sl-SI" b="1" dirty="0">
              <a:solidFill>
                <a:srgbClr val="7030A0"/>
              </a:solidFill>
            </a:endParaRPr>
          </a:p>
        </p:txBody>
      </p:sp>
      <p:sp>
        <p:nvSpPr>
          <p:cNvPr id="3" name="Označba mesta vsebine 2">
            <a:extLst>
              <a:ext uri="{FF2B5EF4-FFF2-40B4-BE49-F238E27FC236}">
                <a16:creationId xmlns:a16="http://schemas.microsoft.com/office/drawing/2014/main" id="{2D15AB5C-0B82-42F4-9627-D08784C72B7B}"/>
              </a:ext>
            </a:extLst>
          </p:cNvPr>
          <p:cNvSpPr>
            <a:spLocks noGrp="1"/>
          </p:cNvSpPr>
          <p:nvPr>
            <p:ph idx="1"/>
          </p:nvPr>
        </p:nvSpPr>
        <p:spPr/>
        <p:txBody>
          <a:bodyPr/>
          <a:lstStyle/>
          <a:p>
            <a:r>
              <a:rPr lang="sl-SI" dirty="0"/>
              <a:t>Leto 2023  je bilo za slovenski turizem najuspešnejše doslej</a:t>
            </a:r>
          </a:p>
          <a:p>
            <a:r>
              <a:rPr lang="sl-SI" dirty="0"/>
              <a:t>Zabeležili smo 16,13 milijona  prenočitev, kar je 2% več kot v letu 2019 in 3,5% več kot v letu 2022</a:t>
            </a:r>
          </a:p>
          <a:p>
            <a:r>
              <a:rPr lang="sl-SI" dirty="0"/>
              <a:t>Realizirali smo 6,19  milijona prihodov, kar je skoraj 6% več kot leta 2022 in le 0,6% manj kot leta 2019</a:t>
            </a:r>
          </a:p>
          <a:p>
            <a:r>
              <a:rPr lang="sl-SI" dirty="0"/>
              <a:t>Nemški turisti ustvarili kar 24 odstotkov več prenočitev </a:t>
            </a:r>
          </a:p>
          <a:p>
            <a:endParaRPr lang="sl-SI" dirty="0"/>
          </a:p>
        </p:txBody>
      </p:sp>
    </p:spTree>
    <p:extLst>
      <p:ext uri="{BB962C8B-B14F-4D97-AF65-F5344CB8AC3E}">
        <p14:creationId xmlns:p14="http://schemas.microsoft.com/office/powerpoint/2010/main" val="3500076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582062-D1C0-4DB3-8181-3AE57E4A80C2}"/>
              </a:ext>
            </a:extLst>
          </p:cNvPr>
          <p:cNvSpPr>
            <a:spLocks noGrp="1"/>
          </p:cNvSpPr>
          <p:nvPr>
            <p:ph type="title"/>
          </p:nvPr>
        </p:nvSpPr>
        <p:spPr/>
        <p:txBody>
          <a:bodyPr/>
          <a:lstStyle/>
          <a:p>
            <a:r>
              <a:rPr lang="sl-SI" b="1" dirty="0">
                <a:solidFill>
                  <a:srgbClr val="7030A0"/>
                </a:solidFill>
              </a:rPr>
              <a:t>Napovedi razvoja svetovnega turizma do leta 2029</a:t>
            </a:r>
          </a:p>
        </p:txBody>
      </p:sp>
      <p:pic>
        <p:nvPicPr>
          <p:cNvPr id="4" name="Označba mesta vsebine 3">
            <a:extLst>
              <a:ext uri="{FF2B5EF4-FFF2-40B4-BE49-F238E27FC236}">
                <a16:creationId xmlns:a16="http://schemas.microsoft.com/office/drawing/2014/main" id="{AC93AD91-7702-4A0A-B272-7DE313B3EF8F}"/>
              </a:ext>
            </a:extLst>
          </p:cNvPr>
          <p:cNvPicPr>
            <a:picLocks noGrp="1" noChangeAspect="1"/>
          </p:cNvPicPr>
          <p:nvPr>
            <p:ph idx="1"/>
          </p:nvPr>
        </p:nvPicPr>
        <p:blipFill>
          <a:blip r:embed="rId2"/>
          <a:stretch>
            <a:fillRect/>
          </a:stretch>
        </p:blipFill>
        <p:spPr>
          <a:xfrm>
            <a:off x="1107831" y="1495486"/>
            <a:ext cx="9442938" cy="5311653"/>
          </a:xfrm>
          <a:prstGeom prst="rect">
            <a:avLst/>
          </a:prstGeom>
        </p:spPr>
      </p:pic>
    </p:spTree>
    <p:extLst>
      <p:ext uri="{BB962C8B-B14F-4D97-AF65-F5344CB8AC3E}">
        <p14:creationId xmlns:p14="http://schemas.microsoft.com/office/powerpoint/2010/main" val="3294545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7" y="611311"/>
            <a:ext cx="9621202" cy="1325563"/>
          </a:xfrm>
        </p:spPr>
        <p:txBody>
          <a:bodyPr>
            <a:normAutofit fontScale="90000"/>
          </a:bodyPr>
          <a:lstStyle/>
          <a:p>
            <a:r>
              <a:rPr lang="pl-PL" b="1" dirty="0">
                <a:solidFill>
                  <a:srgbClr val="7030A0"/>
                </a:solidFill>
              </a:rPr>
              <a:t>Vzroki za nastanek in razvoj</a:t>
            </a:r>
            <a:br>
              <a:rPr lang="pl-PL" b="1" dirty="0">
                <a:solidFill>
                  <a:srgbClr val="7030A0"/>
                </a:solidFill>
              </a:rPr>
            </a:br>
            <a:r>
              <a:rPr lang="pl-PL" b="1" dirty="0">
                <a:solidFill>
                  <a:srgbClr val="7030A0"/>
                </a:solidFill>
              </a:rPr>
              <a:t> turističnih agencij</a:t>
            </a:r>
            <a:br>
              <a:rPr lang="pl-PL" dirty="0"/>
            </a:br>
            <a:endParaRPr lang="sl-SI" dirty="0"/>
          </a:p>
        </p:txBody>
      </p:sp>
      <p:sp>
        <p:nvSpPr>
          <p:cNvPr id="3" name="Označba mesta vsebine 2"/>
          <p:cNvSpPr>
            <a:spLocks noGrp="1"/>
          </p:cNvSpPr>
          <p:nvPr>
            <p:ph idx="1"/>
          </p:nvPr>
        </p:nvSpPr>
        <p:spPr>
          <a:xfrm>
            <a:off x="1015364" y="2057400"/>
            <a:ext cx="9652635" cy="4119563"/>
          </a:xfrm>
        </p:spPr>
        <p:txBody>
          <a:bodyPr/>
          <a:lstStyle/>
          <a:p>
            <a:r>
              <a:rPr lang="sl-SI" dirty="0"/>
              <a:t>povpraševalec ne pozna turistične ponudbe</a:t>
            </a:r>
          </a:p>
          <a:p>
            <a:r>
              <a:rPr lang="sl-SI" dirty="0"/>
              <a:t>turistična ponudba je heterogena</a:t>
            </a:r>
          </a:p>
          <a:p>
            <a:r>
              <a:rPr lang="sl-SI" dirty="0"/>
              <a:t>turistična ponudba je variabilna</a:t>
            </a:r>
          </a:p>
          <a:p>
            <a:r>
              <a:rPr lang="sl-SI" dirty="0"/>
              <a:t>hitro raste stopnja konkurence</a:t>
            </a:r>
          </a:p>
          <a:p>
            <a:r>
              <a:rPr lang="sl-SI" dirty="0"/>
              <a:t>cene se spreminjajo</a:t>
            </a:r>
          </a:p>
          <a:p>
            <a:r>
              <a:rPr lang="sl-SI" dirty="0"/>
              <a:t>turisti se ne morejo obračati na posameznega ponudnika in</a:t>
            </a:r>
          </a:p>
          <a:p>
            <a:r>
              <a:rPr lang="sl-SI" dirty="0"/>
              <a:t>turisti postajajo vedno bolj zahtevni</a:t>
            </a:r>
          </a:p>
        </p:txBody>
      </p:sp>
    </p:spTree>
    <p:extLst>
      <p:ext uri="{BB962C8B-B14F-4D97-AF65-F5344CB8AC3E}">
        <p14:creationId xmlns:p14="http://schemas.microsoft.com/office/powerpoint/2010/main" val="3978291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1FAA5CF-31C2-4098-81A7-17464123590F}"/>
              </a:ext>
            </a:extLst>
          </p:cNvPr>
          <p:cNvSpPr>
            <a:spLocks noGrp="1"/>
          </p:cNvSpPr>
          <p:nvPr>
            <p:ph type="title"/>
          </p:nvPr>
        </p:nvSpPr>
        <p:spPr/>
        <p:txBody>
          <a:bodyPr/>
          <a:lstStyle/>
          <a:p>
            <a:r>
              <a:rPr lang="sl-SI" b="1" dirty="0">
                <a:solidFill>
                  <a:srgbClr val="7030A0"/>
                </a:solidFill>
              </a:rPr>
              <a:t>Dejavnost turističnih agencij</a:t>
            </a:r>
          </a:p>
        </p:txBody>
      </p:sp>
      <p:sp>
        <p:nvSpPr>
          <p:cNvPr id="3" name="Označba mesta vsebine 2">
            <a:extLst>
              <a:ext uri="{FF2B5EF4-FFF2-40B4-BE49-F238E27FC236}">
                <a16:creationId xmlns:a16="http://schemas.microsoft.com/office/drawing/2014/main" id="{82B56C27-ACA3-4517-9F90-39211D29A18A}"/>
              </a:ext>
            </a:extLst>
          </p:cNvPr>
          <p:cNvSpPr>
            <a:spLocks noGrp="1"/>
          </p:cNvSpPr>
          <p:nvPr>
            <p:ph idx="1"/>
          </p:nvPr>
        </p:nvSpPr>
        <p:spPr/>
        <p:txBody>
          <a:bodyPr/>
          <a:lstStyle/>
          <a:p>
            <a:pPr marL="0" indent="0">
              <a:buNone/>
            </a:pPr>
            <a:r>
              <a:rPr lang="sl-SI" dirty="0"/>
              <a:t>Dejavnost turističnih agencij je zelo pestra, saj posega na področje </a:t>
            </a:r>
          </a:p>
          <a:p>
            <a:r>
              <a:rPr lang="sl-SI" dirty="0"/>
              <a:t>gostinstva, </a:t>
            </a:r>
          </a:p>
          <a:p>
            <a:r>
              <a:rPr lang="sl-SI" dirty="0"/>
              <a:t>transporta in</a:t>
            </a:r>
          </a:p>
          <a:p>
            <a:r>
              <a:rPr lang="sl-SI" dirty="0"/>
              <a:t>trgovine, lahko pa tudi na področje industrije, obrti, bančništva... </a:t>
            </a:r>
          </a:p>
          <a:p>
            <a:pPr marL="0" indent="0">
              <a:buNone/>
            </a:pPr>
            <a:endParaRPr lang="sl-SI" dirty="0"/>
          </a:p>
          <a:p>
            <a:pPr marL="0" indent="0">
              <a:buNone/>
            </a:pPr>
            <a:r>
              <a:rPr lang="sl-SI" dirty="0"/>
              <a:t>Iz njihovega poslovnega predmeta pa so razvidne tudi dejavnosti</a:t>
            </a:r>
          </a:p>
        </p:txBody>
      </p:sp>
    </p:spTree>
    <p:extLst>
      <p:ext uri="{BB962C8B-B14F-4D97-AF65-F5344CB8AC3E}">
        <p14:creationId xmlns:p14="http://schemas.microsoft.com/office/powerpoint/2010/main" val="1009735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V antiki</a:t>
            </a:r>
            <a:r>
              <a:rPr lang="sl-SI" dirty="0"/>
              <a:t> - </a:t>
            </a:r>
            <a:r>
              <a:rPr lang="sl-SI" dirty="0" err="1"/>
              <a:t>turističnI</a:t>
            </a:r>
            <a:r>
              <a:rPr lang="sl-SI" dirty="0"/>
              <a:t> </a:t>
            </a:r>
            <a:r>
              <a:rPr lang="sl-SI" dirty="0" err="1"/>
              <a:t>vodnikI</a:t>
            </a:r>
            <a:r>
              <a:rPr lang="sl-SI" dirty="0"/>
              <a:t> in </a:t>
            </a:r>
            <a:r>
              <a:rPr lang="sl-SI" dirty="0" err="1"/>
              <a:t>priročnikI</a:t>
            </a:r>
            <a:r>
              <a:rPr lang="sl-SI" dirty="0"/>
              <a:t> za potovanja, t.im.</a:t>
            </a:r>
          </a:p>
          <a:p>
            <a:r>
              <a:rPr lang="sl-SI" dirty="0" err="1"/>
              <a:t>intinerarije</a:t>
            </a:r>
            <a:r>
              <a:rPr lang="sl-SI" dirty="0"/>
              <a:t>, z opisom določene poti in zanimivosti. Najbolj znan je "vodnik" grka </a:t>
            </a:r>
            <a:r>
              <a:rPr lang="sl-SI" dirty="0" err="1"/>
              <a:t>Pansaniasa</a:t>
            </a:r>
            <a:r>
              <a:rPr lang="sl-SI" dirty="0"/>
              <a:t>, ki je obsegal 10 svitkov</a:t>
            </a:r>
          </a:p>
          <a:p>
            <a:r>
              <a:rPr lang="sl-SI" dirty="0"/>
              <a:t> je bil starogrški pisec, popotnik in geograf</a:t>
            </a:r>
          </a:p>
          <a:p>
            <a:r>
              <a:rPr lang="sl-SI" dirty="0"/>
              <a:t>Najbolj je poznan po daljšem delu Opis Grčije. V 10 knjigah opisuje arhitekturo, umetnost, mitologijo in obredje</a:t>
            </a:r>
          </a:p>
          <a:p>
            <a:r>
              <a:rPr lang="sl-SI" dirty="0"/>
              <a:t>(http://www.theoi.com/Text/Pausanias2A.html; </a:t>
            </a:r>
            <a:r>
              <a:rPr lang="sl-SI" dirty="0">
                <a:hlinkClick r:id="rId2"/>
              </a:rPr>
              <a:t>http://en.wikipedia.org/wiki/Pausanias_%28geographer%29</a:t>
            </a:r>
            <a:r>
              <a:rPr lang="sl-SI" dirty="0"/>
              <a:t>) </a:t>
            </a:r>
          </a:p>
          <a:p>
            <a:endParaRPr lang="sl-SI" dirty="0"/>
          </a:p>
        </p:txBody>
      </p:sp>
      <p:pic>
        <p:nvPicPr>
          <p:cNvPr id="4" name="Slika 3">
            <a:extLst>
              <a:ext uri="{FF2B5EF4-FFF2-40B4-BE49-F238E27FC236}">
                <a16:creationId xmlns:a16="http://schemas.microsoft.com/office/drawing/2014/main" id="{E76D4EC9-8CF3-4561-ACE6-4526559EC27F}"/>
              </a:ext>
            </a:extLst>
          </p:cNvPr>
          <p:cNvPicPr>
            <a:picLocks noChangeAspect="1"/>
          </p:cNvPicPr>
          <p:nvPr/>
        </p:nvPicPr>
        <p:blipFill>
          <a:blip r:embed="rId3"/>
          <a:stretch>
            <a:fillRect/>
          </a:stretch>
        </p:blipFill>
        <p:spPr>
          <a:xfrm>
            <a:off x="10012354" y="4688088"/>
            <a:ext cx="2085013" cy="2036240"/>
          </a:xfrm>
          <a:prstGeom prst="rect">
            <a:avLst/>
          </a:prstGeom>
        </p:spPr>
      </p:pic>
    </p:spTree>
    <p:extLst>
      <p:ext uri="{BB962C8B-B14F-4D97-AF65-F5344CB8AC3E}">
        <p14:creationId xmlns:p14="http://schemas.microsoft.com/office/powerpoint/2010/main" val="3064813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Stari Grki:</a:t>
            </a:r>
          </a:p>
          <a:p>
            <a:r>
              <a:rPr lang="sl-SI" dirty="0"/>
              <a:t>Delfi, Apolonov tempelj in </a:t>
            </a:r>
            <a:r>
              <a:rPr lang="sl-SI" dirty="0" err="1"/>
              <a:t>Pitijino</a:t>
            </a:r>
            <a:r>
              <a:rPr lang="sl-SI" dirty="0"/>
              <a:t> preročišče (verski turizem)</a:t>
            </a:r>
          </a:p>
          <a:p>
            <a:r>
              <a:rPr lang="sl-SI" dirty="0"/>
              <a:t>Olimpijske igre v Olimpiji (športni, verski in kulturni turizem)</a:t>
            </a:r>
          </a:p>
          <a:p>
            <a:r>
              <a:rPr lang="sl-SI" dirty="0"/>
              <a:t>Počitek na otoku Delos (počitniški turizem in poslovni turizem)</a:t>
            </a:r>
          </a:p>
          <a:p>
            <a:pPr marL="0" indent="0">
              <a:buNone/>
            </a:pPr>
            <a:endParaRPr lang="sl-SI" dirty="0"/>
          </a:p>
        </p:txBody>
      </p:sp>
      <p:pic>
        <p:nvPicPr>
          <p:cNvPr id="5" name="Slika 4">
            <a:extLst>
              <a:ext uri="{FF2B5EF4-FFF2-40B4-BE49-F238E27FC236}">
                <a16:creationId xmlns:a16="http://schemas.microsoft.com/office/drawing/2014/main" id="{15F63838-F28B-43C1-89FE-8CCE2731DF1F}"/>
              </a:ext>
            </a:extLst>
          </p:cNvPr>
          <p:cNvPicPr>
            <a:picLocks noChangeAspect="1"/>
          </p:cNvPicPr>
          <p:nvPr/>
        </p:nvPicPr>
        <p:blipFill>
          <a:blip r:embed="rId2"/>
          <a:stretch>
            <a:fillRect/>
          </a:stretch>
        </p:blipFill>
        <p:spPr>
          <a:xfrm>
            <a:off x="3223453" y="4245177"/>
            <a:ext cx="3670110" cy="2066723"/>
          </a:xfrm>
          <a:prstGeom prst="rect">
            <a:avLst/>
          </a:prstGeom>
        </p:spPr>
      </p:pic>
    </p:spTree>
    <p:extLst>
      <p:ext uri="{BB962C8B-B14F-4D97-AF65-F5344CB8AC3E}">
        <p14:creationId xmlns:p14="http://schemas.microsoft.com/office/powerpoint/2010/main" val="3048267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Stari Rimljani </a:t>
            </a:r>
          </a:p>
          <a:p>
            <a:r>
              <a:rPr lang="sl-SI" dirty="0"/>
              <a:t>Rimski imperij je v času Trajana segal od Španije do današnje Romunije in od škotskih meja do Egipta, zato ni bilo posebnih težav pri potovanju znotraj imperija</a:t>
            </a:r>
          </a:p>
          <a:p>
            <a:endParaRPr lang="sl-SI" dirty="0"/>
          </a:p>
          <a:p>
            <a:r>
              <a:rPr lang="sl-SI" dirty="0"/>
              <a:t>Iz strateških razlogov so Rimljani zgradili in vzdrževali za tiste čase odlično cestno omrežje po vsem imperiju (redne zveze, prenočišča...)</a:t>
            </a:r>
          </a:p>
          <a:p>
            <a:endParaRPr lang="sl-SI" dirty="0"/>
          </a:p>
        </p:txBody>
      </p:sp>
    </p:spTree>
    <p:extLst>
      <p:ext uri="{BB962C8B-B14F-4D97-AF65-F5344CB8AC3E}">
        <p14:creationId xmlns:p14="http://schemas.microsoft.com/office/powerpoint/2010/main" val="1362343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Stari Rimljani </a:t>
            </a:r>
          </a:p>
          <a:p>
            <a:r>
              <a:rPr lang="sl-SI" dirty="0"/>
              <a:t>Plačilni promet je bil enostaven, saj so bila plačilna sredstva drage kovine (talenti), kasneje pa enotni kovanci (</a:t>
            </a:r>
            <a:r>
              <a:rPr lang="sl-SI" dirty="0" err="1"/>
              <a:t>denarius</a:t>
            </a:r>
            <a:r>
              <a:rPr lang="sl-SI" dirty="0"/>
              <a:t>)</a:t>
            </a:r>
          </a:p>
          <a:p>
            <a:endParaRPr lang="sl-SI" dirty="0"/>
          </a:p>
          <a:p>
            <a:r>
              <a:rPr lang="sl-SI" dirty="0"/>
              <a:t>Za rimske patricije je bil značilen kozmopolitski svetoven nazor, zanimali so se tako za naravne pojave kot za starejše kulture</a:t>
            </a:r>
          </a:p>
          <a:p>
            <a:endParaRPr lang="sl-SI" dirty="0"/>
          </a:p>
          <a:p>
            <a:r>
              <a:rPr lang="sl-SI" dirty="0"/>
              <a:t>Potovanja niso bila množični pojav, temveč omejena na najbogatejše sloje</a:t>
            </a:r>
          </a:p>
          <a:p>
            <a:endParaRPr lang="sl-SI" dirty="0"/>
          </a:p>
        </p:txBody>
      </p:sp>
    </p:spTree>
    <p:extLst>
      <p:ext uri="{BB962C8B-B14F-4D97-AF65-F5344CB8AC3E}">
        <p14:creationId xmlns:p14="http://schemas.microsoft.com/office/powerpoint/2010/main" val="2870028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8" y="365127"/>
            <a:ext cx="9621202" cy="1325563"/>
          </a:xfrm>
        </p:spPr>
        <p:txBody>
          <a:bodyPr/>
          <a:lstStyle/>
          <a:p>
            <a:r>
              <a:rPr lang="sl-SI" dirty="0"/>
              <a:t>DOŽIVETJA V TURIZMU</a:t>
            </a:r>
          </a:p>
        </p:txBody>
      </p:sp>
      <p:sp>
        <p:nvSpPr>
          <p:cNvPr id="3" name="Označba mesta vsebine 2"/>
          <p:cNvSpPr>
            <a:spLocks noGrp="1"/>
          </p:cNvSpPr>
          <p:nvPr>
            <p:ph idx="1"/>
          </p:nvPr>
        </p:nvSpPr>
        <p:spPr>
          <a:xfrm>
            <a:off x="1015364" y="2057400"/>
            <a:ext cx="9652635" cy="4119563"/>
          </a:xfrm>
        </p:spPr>
        <p:txBody>
          <a:bodyPr/>
          <a:lstStyle/>
          <a:p>
            <a:r>
              <a:rPr lang="sl-SI" dirty="0"/>
              <a:t>PAN skupaj: 36 ur predavanj in 36 ur vaj – skupaj 5 KT</a:t>
            </a:r>
          </a:p>
          <a:p>
            <a:r>
              <a:rPr lang="sl-SI" dirty="0"/>
              <a:t>Prisotnost na predavanjih - kolokvij</a:t>
            </a:r>
          </a:p>
          <a:p>
            <a:endParaRPr lang="sl-SI" dirty="0"/>
          </a:p>
          <a:p>
            <a:r>
              <a:rPr lang="sl-SI" dirty="0"/>
              <a:t>Poslovanje potovalnih agencij – mag. Vesna Loborec – 18 ur predavanj (6 x 3 ure) in 18 ur vaj – (4 x 3 ure vaj in 6 ur vaj ekskurzija Berlin) – 4. – 6. marec 2025</a:t>
            </a:r>
          </a:p>
          <a:p>
            <a:r>
              <a:rPr lang="sl-SI" dirty="0"/>
              <a:t>nastanitvenih obratov  - mag. Rudi </a:t>
            </a:r>
            <a:r>
              <a:rPr lang="sl-SI" dirty="0" err="1"/>
              <a:t>Rumbak</a:t>
            </a:r>
            <a:endParaRPr lang="sl-SI" dirty="0"/>
          </a:p>
          <a:p>
            <a:endParaRPr lang="sl-SI" dirty="0"/>
          </a:p>
          <a:p>
            <a:endParaRPr lang="sl-SI" dirty="0"/>
          </a:p>
        </p:txBody>
      </p:sp>
    </p:spTree>
    <p:extLst>
      <p:ext uri="{BB962C8B-B14F-4D97-AF65-F5344CB8AC3E}">
        <p14:creationId xmlns:p14="http://schemas.microsoft.com/office/powerpoint/2010/main" val="2989289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Stari Rimljani </a:t>
            </a:r>
          </a:p>
          <a:p>
            <a:r>
              <a:rPr lang="sl-SI" dirty="0"/>
              <a:t>Najraje so Rimljani v prostem času hodili v terme, in to zaradi toplih vrelcev, počitka, zabave in tudi zaradi filozofskih razgovorov in sklepanja kupčij</a:t>
            </a:r>
          </a:p>
          <a:p>
            <a:endParaRPr lang="sl-SI" dirty="0"/>
          </a:p>
          <a:p>
            <a:r>
              <a:rPr lang="sl-SI" dirty="0"/>
              <a:t>Najbolj znane terme so bile </a:t>
            </a:r>
            <a:r>
              <a:rPr lang="sl-SI" dirty="0" err="1"/>
              <a:t>Baiae</a:t>
            </a:r>
            <a:r>
              <a:rPr lang="sl-SI" dirty="0"/>
              <a:t> blizu Neaplja ob Tirenskem morju. Z razširitvijo imperija pa so urejali terme povsod,  kamor so prišli. Rimljani so obiskovali že Vichy, St. Moritz in </a:t>
            </a:r>
            <a:r>
              <a:rPr lang="sl-SI" dirty="0" err="1"/>
              <a:t>Baden</a:t>
            </a:r>
            <a:r>
              <a:rPr lang="sl-SI" dirty="0"/>
              <a:t>, pri nas pa Rimske Toplice</a:t>
            </a:r>
          </a:p>
          <a:p>
            <a:pPr marL="0" indent="0">
              <a:buNone/>
            </a:pPr>
            <a:endParaRPr lang="sl-SI" dirty="0"/>
          </a:p>
        </p:txBody>
      </p:sp>
    </p:spTree>
    <p:extLst>
      <p:ext uri="{BB962C8B-B14F-4D97-AF65-F5344CB8AC3E}">
        <p14:creationId xmlns:p14="http://schemas.microsoft.com/office/powerpoint/2010/main" val="4068001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Stari Rimljani </a:t>
            </a:r>
          </a:p>
          <a:p>
            <a:r>
              <a:rPr lang="sl-SI" dirty="0"/>
              <a:t>Zaradi mrzlih zim v Rimu so patriciji redno hodili prezimovat na svoje latifundije na Sicilijo, kasneje tudi na sredozemske obale severne Afrike</a:t>
            </a:r>
          </a:p>
          <a:p>
            <a:endParaRPr lang="sl-SI" dirty="0"/>
          </a:p>
          <a:p>
            <a:r>
              <a:rPr lang="sl-SI" dirty="0"/>
              <a:t>Rimljani so si ogledovali kulturne in zgodovinske spomenike Grčije, potovali so na Egejske otoke, v Palestino in Egipt</a:t>
            </a:r>
          </a:p>
          <a:p>
            <a:pPr marL="0" indent="0">
              <a:buNone/>
            </a:pPr>
            <a:endParaRPr lang="sl-SI" dirty="0"/>
          </a:p>
        </p:txBody>
      </p:sp>
    </p:spTree>
    <p:extLst>
      <p:ext uri="{BB962C8B-B14F-4D97-AF65-F5344CB8AC3E}">
        <p14:creationId xmlns:p14="http://schemas.microsoft.com/office/powerpoint/2010/main" val="1603209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normAutofit lnSpcReduction="10000"/>
          </a:bodyPr>
          <a:lstStyle/>
          <a:p>
            <a:pPr marL="0" indent="0">
              <a:buNone/>
            </a:pPr>
            <a:r>
              <a:rPr lang="sl-SI" b="1" dirty="0"/>
              <a:t>Srednji vek</a:t>
            </a:r>
          </a:p>
          <a:p>
            <a:r>
              <a:rPr lang="sl-SI" dirty="0"/>
              <a:t>Nekdanji rimski imperij je razpadel na večje število majhnih fevdalnih posesti, med katerimi so bile mnoge meje in tudi neprestani spopadi in vojne</a:t>
            </a:r>
          </a:p>
          <a:p>
            <a:endParaRPr lang="sl-SI" dirty="0"/>
          </a:p>
          <a:p>
            <a:r>
              <a:rPr lang="sl-SI" dirty="0"/>
              <a:t>Starih rimskih cest niso vzdrževali, zato so propadale, promet je bil mogoč le peš in na konjih</a:t>
            </a:r>
          </a:p>
          <a:p>
            <a:endParaRPr lang="sl-SI" dirty="0"/>
          </a:p>
          <a:p>
            <a:r>
              <a:rPr lang="sl-SI" dirty="0"/>
              <a:t>Zaradi fevdalnih posesti in številnih državic je bilo gospodarstvo razdrobljeno in nepovezano, življenjski standard je izredno </a:t>
            </a:r>
            <a:r>
              <a:rPr lang="sl-SI" dirty="0" err="1"/>
              <a:t>nazadovaL</a:t>
            </a:r>
            <a:endParaRPr lang="sl-SI" dirty="0"/>
          </a:p>
        </p:txBody>
      </p:sp>
    </p:spTree>
    <p:extLst>
      <p:ext uri="{BB962C8B-B14F-4D97-AF65-F5344CB8AC3E}">
        <p14:creationId xmlns:p14="http://schemas.microsoft.com/office/powerpoint/2010/main" val="1041601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normAutofit/>
          </a:bodyPr>
          <a:lstStyle/>
          <a:p>
            <a:pPr marL="0" indent="0">
              <a:buNone/>
            </a:pPr>
            <a:r>
              <a:rPr lang="sl-SI" b="1" dirty="0"/>
              <a:t>Srednji vek</a:t>
            </a:r>
          </a:p>
          <a:p>
            <a:r>
              <a:rPr lang="sl-SI" dirty="0"/>
              <a:t>Ljudje se niso zanimali za naravno okolje. Osnovne razlage o naravnih pojavih so temeljile na delih Aristotela, zato se jim je naravne pojave zdelo nepotrebno opazovati</a:t>
            </a:r>
          </a:p>
          <a:p>
            <a:endParaRPr lang="sl-SI" dirty="0"/>
          </a:p>
          <a:p>
            <a:r>
              <a:rPr lang="sl-SI" dirty="0"/>
              <a:t>Vse to je doseglo svoj vrh v času Tomaža </a:t>
            </a:r>
            <a:r>
              <a:rPr lang="sl-SI" dirty="0" err="1"/>
              <a:t>Akvinskega</a:t>
            </a:r>
            <a:r>
              <a:rPr lang="sl-SI" dirty="0"/>
              <a:t>, ko sta v mišljenju predvsem prevladala dogmatika in misticizem, ki sta dosegla višek v času inkvizicije</a:t>
            </a:r>
          </a:p>
        </p:txBody>
      </p:sp>
      <p:pic>
        <p:nvPicPr>
          <p:cNvPr id="4" name="Slika 3">
            <a:extLst>
              <a:ext uri="{FF2B5EF4-FFF2-40B4-BE49-F238E27FC236}">
                <a16:creationId xmlns:a16="http://schemas.microsoft.com/office/drawing/2014/main" id="{B433D12F-96BD-4AE8-A6F2-46DBA221D66F}"/>
              </a:ext>
            </a:extLst>
          </p:cNvPr>
          <p:cNvPicPr>
            <a:picLocks noChangeAspect="1"/>
          </p:cNvPicPr>
          <p:nvPr/>
        </p:nvPicPr>
        <p:blipFill>
          <a:blip r:embed="rId2"/>
          <a:stretch>
            <a:fillRect/>
          </a:stretch>
        </p:blipFill>
        <p:spPr>
          <a:xfrm>
            <a:off x="10652432" y="4950070"/>
            <a:ext cx="1402736" cy="1816125"/>
          </a:xfrm>
          <a:prstGeom prst="rect">
            <a:avLst/>
          </a:prstGeom>
        </p:spPr>
      </p:pic>
    </p:spTree>
    <p:extLst>
      <p:ext uri="{BB962C8B-B14F-4D97-AF65-F5344CB8AC3E}">
        <p14:creationId xmlns:p14="http://schemas.microsoft.com/office/powerpoint/2010/main" val="342051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normAutofit/>
          </a:bodyPr>
          <a:lstStyle/>
          <a:p>
            <a:pPr marL="0" indent="0">
              <a:buNone/>
            </a:pPr>
            <a:r>
              <a:rPr lang="sl-SI" b="1" dirty="0"/>
              <a:t>Srednji vek</a:t>
            </a:r>
          </a:p>
          <a:p>
            <a:r>
              <a:rPr lang="sl-SI" dirty="0"/>
              <a:t>„Turizem“ je nazadoval; ostala so le redka in nujna potovanja trgovcev in poštnih slov</a:t>
            </a:r>
          </a:p>
          <a:p>
            <a:endParaRPr lang="sl-SI" dirty="0"/>
          </a:p>
          <a:p>
            <a:r>
              <a:rPr lang="sl-SI" dirty="0"/>
              <a:t>Potovanj z motivi počitka, zdravja in kulture ni bilo več. Edina oblika "turizma" je ostalo romarstvo. Pri tem pa skoraj ni bilo omejitve</a:t>
            </a:r>
          </a:p>
          <a:p>
            <a:endParaRPr lang="sl-SI" dirty="0"/>
          </a:p>
          <a:p>
            <a:r>
              <a:rPr lang="sl-SI" dirty="0"/>
              <a:t>Ljudje so romali iz naših krajev v zelo oddaljene kraje, kljub slabim pogojem za potovanje.</a:t>
            </a:r>
          </a:p>
          <a:p>
            <a:endParaRPr lang="sl-SI" dirty="0"/>
          </a:p>
        </p:txBody>
      </p:sp>
      <p:pic>
        <p:nvPicPr>
          <p:cNvPr id="4" name="Slika 3">
            <a:extLst>
              <a:ext uri="{FF2B5EF4-FFF2-40B4-BE49-F238E27FC236}">
                <a16:creationId xmlns:a16="http://schemas.microsoft.com/office/drawing/2014/main" id="{B433D12F-96BD-4AE8-A6F2-46DBA221D66F}"/>
              </a:ext>
            </a:extLst>
          </p:cNvPr>
          <p:cNvPicPr>
            <a:picLocks noChangeAspect="1"/>
          </p:cNvPicPr>
          <p:nvPr/>
        </p:nvPicPr>
        <p:blipFill>
          <a:blip r:embed="rId2"/>
          <a:stretch>
            <a:fillRect/>
          </a:stretch>
        </p:blipFill>
        <p:spPr>
          <a:xfrm>
            <a:off x="10652432" y="4950070"/>
            <a:ext cx="1402736" cy="1816125"/>
          </a:xfrm>
          <a:prstGeom prst="rect">
            <a:avLst/>
          </a:prstGeom>
        </p:spPr>
      </p:pic>
    </p:spTree>
    <p:extLst>
      <p:ext uri="{BB962C8B-B14F-4D97-AF65-F5344CB8AC3E}">
        <p14:creationId xmlns:p14="http://schemas.microsoft.com/office/powerpoint/2010/main" val="3517145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Renesansa (sredina 14. st. do začetka 16. st.)</a:t>
            </a:r>
          </a:p>
          <a:p>
            <a:r>
              <a:rPr lang="sl-SI" dirty="0"/>
              <a:t>izbrani sloji so pokazali zanimanje za preteklost in za kulturno dediščino</a:t>
            </a:r>
          </a:p>
          <a:p>
            <a:endParaRPr lang="sl-SI" dirty="0"/>
          </a:p>
          <a:p>
            <a:r>
              <a:rPr lang="sl-SI" dirty="0"/>
              <a:t>središče kulturnega sveta je postala Italija kot dežela, od koder izvira evropska kultura; znanstveniki in umetniki so potovali iz dežel severne Evrope v Italijo; ker so med potjo morali prekoračiti Alpe, izvirajo iz tega časa prvi opisi in slike alpske pokrajine</a:t>
            </a:r>
          </a:p>
        </p:txBody>
      </p:sp>
    </p:spTree>
    <p:extLst>
      <p:ext uri="{BB962C8B-B14F-4D97-AF65-F5344CB8AC3E}">
        <p14:creationId xmlns:p14="http://schemas.microsoft.com/office/powerpoint/2010/main" val="1925816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Renesansa (sredina 14. st. do začetka 16. st.)</a:t>
            </a:r>
          </a:p>
          <a:p>
            <a:endParaRPr lang="sl-SI" dirty="0"/>
          </a:p>
          <a:p>
            <a:r>
              <a:rPr lang="sl-SI" b="1" dirty="0">
                <a:solidFill>
                  <a:srgbClr val="7030A0"/>
                </a:solidFill>
              </a:rPr>
              <a:t>Grand </a:t>
            </a:r>
            <a:r>
              <a:rPr lang="sl-SI" b="1" dirty="0" err="1">
                <a:solidFill>
                  <a:srgbClr val="7030A0"/>
                </a:solidFill>
              </a:rPr>
              <a:t>Tour</a:t>
            </a:r>
            <a:r>
              <a:rPr lang="sl-SI" b="1" dirty="0">
                <a:solidFill>
                  <a:srgbClr val="7030A0"/>
                </a:solidFill>
              </a:rPr>
              <a:t>:  </a:t>
            </a:r>
            <a:r>
              <a:rPr lang="sl-SI" dirty="0"/>
              <a:t>mladi ljudje plemiškega so hodili na daljša potovanja zaradi poznavanja življenjskih navad, kulture in sklepanja poznanstev v tujini</a:t>
            </a:r>
          </a:p>
          <a:p>
            <a:endParaRPr lang="sl-SI" dirty="0"/>
          </a:p>
          <a:p>
            <a:r>
              <a:rPr lang="sl-SI" dirty="0"/>
              <a:t>Pojav zastopstev ladijskih družb</a:t>
            </a:r>
          </a:p>
          <a:p>
            <a:endParaRPr lang="sl-SI" dirty="0"/>
          </a:p>
        </p:txBody>
      </p:sp>
      <p:pic>
        <p:nvPicPr>
          <p:cNvPr id="4" name="Slika 3">
            <a:extLst>
              <a:ext uri="{FF2B5EF4-FFF2-40B4-BE49-F238E27FC236}">
                <a16:creationId xmlns:a16="http://schemas.microsoft.com/office/drawing/2014/main" id="{1523D1A3-F374-421A-8D84-CE86CD5DC02A}"/>
              </a:ext>
            </a:extLst>
          </p:cNvPr>
          <p:cNvPicPr>
            <a:picLocks noChangeAspect="1"/>
          </p:cNvPicPr>
          <p:nvPr/>
        </p:nvPicPr>
        <p:blipFill>
          <a:blip r:embed="rId2"/>
          <a:stretch>
            <a:fillRect/>
          </a:stretch>
        </p:blipFill>
        <p:spPr>
          <a:xfrm>
            <a:off x="7851275" y="4185619"/>
            <a:ext cx="3206774" cy="2408129"/>
          </a:xfrm>
          <a:prstGeom prst="rect">
            <a:avLst/>
          </a:prstGeom>
        </p:spPr>
      </p:pic>
    </p:spTree>
    <p:extLst>
      <p:ext uri="{BB962C8B-B14F-4D97-AF65-F5344CB8AC3E}">
        <p14:creationId xmlns:p14="http://schemas.microsoft.com/office/powerpoint/2010/main" val="3328772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a:xfrm>
            <a:off x="838200" y="1825625"/>
            <a:ext cx="9333461" cy="4351338"/>
          </a:xfrm>
        </p:spPr>
        <p:txBody>
          <a:bodyPr/>
          <a:lstStyle/>
          <a:p>
            <a:pPr marL="0" indent="0">
              <a:buNone/>
            </a:pPr>
            <a:r>
              <a:rPr lang="sl-SI" b="1" dirty="0"/>
              <a:t>Renesansa (sredina 14. st. do začetka 16. st.)</a:t>
            </a:r>
          </a:p>
          <a:p>
            <a:r>
              <a:rPr lang="sl-SI" dirty="0"/>
              <a:t>Pojav zastopstev ladijskih družb</a:t>
            </a:r>
          </a:p>
          <a:p>
            <a:endParaRPr lang="sl-SI" dirty="0"/>
          </a:p>
          <a:p>
            <a:r>
              <a:rPr lang="sl-SI" dirty="0"/>
              <a:t>1630: </a:t>
            </a:r>
            <a:r>
              <a:rPr lang="sl-SI" dirty="0" err="1"/>
              <a:t>Théophraste</a:t>
            </a:r>
            <a:r>
              <a:rPr lang="sl-SI" dirty="0"/>
              <a:t> </a:t>
            </a:r>
            <a:r>
              <a:rPr lang="sl-SI" dirty="0" err="1"/>
              <a:t>Renaudot</a:t>
            </a:r>
            <a:r>
              <a:rPr lang="sl-SI" dirty="0"/>
              <a:t>, ustanovitelj </a:t>
            </a:r>
            <a:r>
              <a:rPr lang="sl-SI" dirty="0" err="1"/>
              <a:t>Gazette</a:t>
            </a:r>
            <a:r>
              <a:rPr lang="sl-SI" dirty="0"/>
              <a:t> de France in  </a:t>
            </a:r>
            <a:r>
              <a:rPr lang="sl-SI" dirty="0" err="1"/>
              <a:t>Bureau</a:t>
            </a:r>
            <a:r>
              <a:rPr lang="sl-SI" dirty="0"/>
              <a:t> </a:t>
            </a:r>
            <a:r>
              <a:rPr lang="sl-SI" dirty="0" err="1"/>
              <a:t>d'adresses</a:t>
            </a:r>
            <a:r>
              <a:rPr lang="sl-SI" dirty="0"/>
              <a:t> </a:t>
            </a:r>
            <a:r>
              <a:rPr lang="sl-SI" dirty="0" err="1"/>
              <a:t>Coq</a:t>
            </a:r>
            <a:r>
              <a:rPr lang="sl-SI" dirty="0"/>
              <a:t> </a:t>
            </a:r>
            <a:r>
              <a:rPr lang="sl-SI" dirty="0" err="1"/>
              <a:t>d‘or</a:t>
            </a:r>
            <a:r>
              <a:rPr lang="sl-SI" dirty="0"/>
              <a:t> (informacijski urad)</a:t>
            </a:r>
          </a:p>
          <a:p>
            <a:r>
              <a:rPr lang="sl-SI" dirty="0" err="1"/>
              <a:t>Renaudot</a:t>
            </a:r>
            <a:r>
              <a:rPr lang="sl-SI" dirty="0"/>
              <a:t> je zbiral interesente za potovanja, jim preskrbel prevozna sredstva in prenočišče; bil je torej pravi posrednik</a:t>
            </a:r>
          </a:p>
          <a:p>
            <a:r>
              <a:rPr lang="sl-SI" dirty="0"/>
              <a:t>Biro je razpadel l. 1656, ko je lastnik umrl</a:t>
            </a:r>
          </a:p>
        </p:txBody>
      </p:sp>
      <p:pic>
        <p:nvPicPr>
          <p:cNvPr id="4" name="Slika 3">
            <a:extLst>
              <a:ext uri="{FF2B5EF4-FFF2-40B4-BE49-F238E27FC236}">
                <a16:creationId xmlns:a16="http://schemas.microsoft.com/office/drawing/2014/main" id="{844E7D53-CBA2-43C6-BA3B-155211EF1A03}"/>
              </a:ext>
            </a:extLst>
          </p:cNvPr>
          <p:cNvPicPr>
            <a:picLocks noChangeAspect="1"/>
          </p:cNvPicPr>
          <p:nvPr/>
        </p:nvPicPr>
        <p:blipFill>
          <a:blip r:embed="rId2"/>
          <a:stretch>
            <a:fillRect/>
          </a:stretch>
        </p:blipFill>
        <p:spPr>
          <a:xfrm>
            <a:off x="10022192" y="3913371"/>
            <a:ext cx="1805558" cy="2703731"/>
          </a:xfrm>
          <a:prstGeom prst="rect">
            <a:avLst/>
          </a:prstGeom>
        </p:spPr>
      </p:pic>
    </p:spTree>
    <p:extLst>
      <p:ext uri="{BB962C8B-B14F-4D97-AF65-F5344CB8AC3E}">
        <p14:creationId xmlns:p14="http://schemas.microsoft.com/office/powerpoint/2010/main" val="3983407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pl-PL" b="1" dirty="0"/>
              <a:t>Prosvetljenstvo (od začetka 18. st.)</a:t>
            </a:r>
          </a:p>
          <a:p>
            <a:pPr marL="0" indent="0">
              <a:buNone/>
            </a:pPr>
            <a:endParaRPr lang="pl-PL" b="1" dirty="0"/>
          </a:p>
          <a:p>
            <a:r>
              <a:rPr lang="sl-SI" dirty="0"/>
              <a:t>čas pomembnih iznajdb, npr. parnega stroja (J. Watt leta 1769), parnika (R. </a:t>
            </a:r>
            <a:r>
              <a:rPr lang="sl-SI" dirty="0" err="1"/>
              <a:t>Fulton</a:t>
            </a:r>
            <a:r>
              <a:rPr lang="sl-SI" dirty="0"/>
              <a:t> leta 1803) in lokomotive (G. Stephenson leta 1814)</a:t>
            </a:r>
          </a:p>
          <a:p>
            <a:endParaRPr lang="sl-SI" dirty="0"/>
          </a:p>
          <a:p>
            <a:r>
              <a:rPr lang="sl-SI" dirty="0"/>
              <a:t>S tem je bila odprta pot industriji in modernemu prometu</a:t>
            </a:r>
          </a:p>
          <a:p>
            <a:endParaRPr lang="sl-SI" dirty="0"/>
          </a:p>
          <a:p>
            <a:r>
              <a:rPr lang="sl-SI" dirty="0"/>
              <a:t>konec nekdanjega misticizma; pokazalo se je izredno zanimanje za naravoslovne dejavnosti</a:t>
            </a:r>
          </a:p>
          <a:p>
            <a:pPr marL="0" indent="0">
              <a:buNone/>
            </a:pPr>
            <a:endParaRPr lang="sl-SI" dirty="0"/>
          </a:p>
        </p:txBody>
      </p:sp>
    </p:spTree>
    <p:extLst>
      <p:ext uri="{BB962C8B-B14F-4D97-AF65-F5344CB8AC3E}">
        <p14:creationId xmlns:p14="http://schemas.microsoft.com/office/powerpoint/2010/main" val="1228626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pl-PL" b="1" dirty="0"/>
              <a:t>Prosvetljenstvo (od začetka 18. st.)</a:t>
            </a:r>
          </a:p>
          <a:p>
            <a:r>
              <a:rPr lang="sl-SI" dirty="0"/>
              <a:t>vrsta naravoslovcev in literatov je v tem času popularizirala Alpe: A von </a:t>
            </a:r>
            <a:r>
              <a:rPr lang="sl-SI" dirty="0" err="1"/>
              <a:t>Haller</a:t>
            </a:r>
            <a:r>
              <a:rPr lang="sl-SI" dirty="0"/>
              <a:t> (prva pesnitev o Alpah, J.J. Rousseau (</a:t>
            </a:r>
            <a:r>
              <a:rPr lang="sl-SI" dirty="0" err="1"/>
              <a:t>Retour</a:t>
            </a:r>
            <a:r>
              <a:rPr lang="sl-SI" dirty="0"/>
              <a:t> a la nature), F.R. Chateaubriand, Stendhal, G. Sand, lord Byron (</a:t>
            </a:r>
            <a:r>
              <a:rPr lang="sl-SI" dirty="0" err="1"/>
              <a:t>The</a:t>
            </a:r>
            <a:r>
              <a:rPr lang="sl-SI" dirty="0"/>
              <a:t> </a:t>
            </a:r>
            <a:r>
              <a:rPr lang="sl-SI" dirty="0" err="1"/>
              <a:t>prisoner</a:t>
            </a:r>
            <a:r>
              <a:rPr lang="sl-SI" dirty="0"/>
              <a:t> </a:t>
            </a:r>
            <a:r>
              <a:rPr lang="sl-SI" dirty="0" err="1"/>
              <a:t>of</a:t>
            </a:r>
            <a:r>
              <a:rPr lang="sl-SI" dirty="0"/>
              <a:t> </a:t>
            </a:r>
            <a:r>
              <a:rPr lang="sl-SI" dirty="0" err="1"/>
              <a:t>Chillon</a:t>
            </a:r>
            <a:r>
              <a:rPr lang="sl-SI" dirty="0"/>
              <a:t>), H. Balzac, P. B. </a:t>
            </a:r>
            <a:r>
              <a:rPr lang="sl-SI" dirty="0" err="1"/>
              <a:t>Shelley</a:t>
            </a:r>
            <a:r>
              <a:rPr lang="sl-SI" dirty="0"/>
              <a:t> in še veliko drugih</a:t>
            </a:r>
          </a:p>
          <a:p>
            <a:r>
              <a:rPr lang="sl-SI" b="1" dirty="0" err="1"/>
              <a:t>Cox</a:t>
            </a:r>
            <a:r>
              <a:rPr lang="sl-SI" b="1" dirty="0"/>
              <a:t> </a:t>
            </a:r>
            <a:r>
              <a:rPr lang="sl-SI" b="1" dirty="0" err="1"/>
              <a:t>and</a:t>
            </a:r>
            <a:r>
              <a:rPr lang="sl-SI" b="1" dirty="0"/>
              <a:t> </a:t>
            </a:r>
            <a:r>
              <a:rPr lang="sl-SI" b="1" dirty="0" err="1"/>
              <a:t>Kings</a:t>
            </a:r>
            <a:r>
              <a:rPr lang="sl-SI" b="1" dirty="0"/>
              <a:t> (1758</a:t>
            </a:r>
            <a:r>
              <a:rPr lang="sl-SI" dirty="0"/>
              <a:t>) - Najstarejša agencija na svetu (</a:t>
            </a:r>
            <a:r>
              <a:rPr lang="sl-SI" dirty="0" err="1"/>
              <a:t>Military</a:t>
            </a:r>
            <a:r>
              <a:rPr lang="sl-SI" dirty="0"/>
              <a:t> Agent) za oskrbo britanske vojske, ki jo je ustanovil Richard </a:t>
            </a:r>
            <a:r>
              <a:rPr lang="sl-SI" dirty="0" err="1"/>
              <a:t>Cox</a:t>
            </a:r>
            <a:endParaRPr lang="sl-SI" dirty="0"/>
          </a:p>
          <a:p>
            <a:pPr marL="0" indent="0">
              <a:buNone/>
            </a:pPr>
            <a:endParaRPr lang="sl-SI" dirty="0"/>
          </a:p>
          <a:p>
            <a:r>
              <a:rPr lang="sl-SI" dirty="0"/>
              <a:t>V 19. st. se je združila s </a:t>
            </a:r>
            <a:r>
              <a:rPr lang="sl-SI" dirty="0" err="1"/>
              <a:t>Henry‘s</a:t>
            </a:r>
            <a:r>
              <a:rPr lang="sl-SI" dirty="0"/>
              <a:t> King agencijo</a:t>
            </a:r>
          </a:p>
          <a:p>
            <a:endParaRPr lang="sl-SI" dirty="0"/>
          </a:p>
          <a:p>
            <a:endParaRPr lang="sl-SI" dirty="0"/>
          </a:p>
          <a:p>
            <a:pPr marL="0" indent="0">
              <a:buNone/>
            </a:pPr>
            <a:endParaRPr lang="sl-SI" dirty="0"/>
          </a:p>
        </p:txBody>
      </p:sp>
      <p:pic>
        <p:nvPicPr>
          <p:cNvPr id="4" name="Slika 3">
            <a:extLst>
              <a:ext uri="{FF2B5EF4-FFF2-40B4-BE49-F238E27FC236}">
                <a16:creationId xmlns:a16="http://schemas.microsoft.com/office/drawing/2014/main" id="{A890B418-586F-4B27-87B4-FBB731CFD4CC}"/>
              </a:ext>
            </a:extLst>
          </p:cNvPr>
          <p:cNvPicPr>
            <a:picLocks noChangeAspect="1"/>
          </p:cNvPicPr>
          <p:nvPr/>
        </p:nvPicPr>
        <p:blipFill>
          <a:blip r:embed="rId2"/>
          <a:stretch>
            <a:fillRect/>
          </a:stretch>
        </p:blipFill>
        <p:spPr>
          <a:xfrm>
            <a:off x="8554916" y="5034929"/>
            <a:ext cx="3048896" cy="1710051"/>
          </a:xfrm>
          <a:prstGeom prst="rect">
            <a:avLst/>
          </a:prstGeom>
        </p:spPr>
      </p:pic>
    </p:spTree>
    <p:extLst>
      <p:ext uri="{BB962C8B-B14F-4D97-AF65-F5344CB8AC3E}">
        <p14:creationId xmlns:p14="http://schemas.microsoft.com/office/powerpoint/2010/main" val="2753889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4AF819-98BD-480A-8884-D6A317CD4AC2}"/>
              </a:ext>
            </a:extLst>
          </p:cNvPr>
          <p:cNvSpPr>
            <a:spLocks noGrp="1"/>
          </p:cNvSpPr>
          <p:nvPr>
            <p:ph type="title"/>
          </p:nvPr>
        </p:nvSpPr>
        <p:spPr/>
        <p:txBody>
          <a:bodyPr/>
          <a:lstStyle/>
          <a:p>
            <a:r>
              <a:rPr lang="sl-SI" b="1" dirty="0">
                <a:solidFill>
                  <a:srgbClr val="7030A0"/>
                </a:solidFill>
              </a:rPr>
              <a:t>Razvoj turizma</a:t>
            </a:r>
          </a:p>
        </p:txBody>
      </p:sp>
      <p:sp>
        <p:nvSpPr>
          <p:cNvPr id="3" name="Označba mesta vsebine 2">
            <a:extLst>
              <a:ext uri="{FF2B5EF4-FFF2-40B4-BE49-F238E27FC236}">
                <a16:creationId xmlns:a16="http://schemas.microsoft.com/office/drawing/2014/main" id="{DEFA62C5-3677-45C5-A121-F6DE5B64B7D4}"/>
              </a:ext>
            </a:extLst>
          </p:cNvPr>
          <p:cNvSpPr>
            <a:spLocks noGrp="1"/>
          </p:cNvSpPr>
          <p:nvPr>
            <p:ph idx="1"/>
          </p:nvPr>
        </p:nvSpPr>
        <p:spPr/>
        <p:txBody>
          <a:bodyPr>
            <a:normAutofit/>
          </a:bodyPr>
          <a:lstStyle/>
          <a:p>
            <a:r>
              <a:rPr lang="sl-SI" dirty="0"/>
              <a:t>Mednarodni turizem naj bi do konca leta 2023 dosegel skoraj 90 % ravni pred pandemijo. Po zadnjih podatkih Svetovne organizacije za turizem (UNWTO) je med januarjem in septembrom 2023 mednarodno potovalo 975 milijonov turistov, kar predstavlja 38% povečanje v primerjavi z enakim obdobjem leta 2022.</a:t>
            </a:r>
          </a:p>
        </p:txBody>
      </p:sp>
    </p:spTree>
    <p:extLst>
      <p:ext uri="{BB962C8B-B14F-4D97-AF65-F5344CB8AC3E}">
        <p14:creationId xmlns:p14="http://schemas.microsoft.com/office/powerpoint/2010/main" val="2969099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pl-PL" b="1" dirty="0"/>
              <a:t>Prosvetljenstvo (od začetka 18. st.)</a:t>
            </a:r>
          </a:p>
          <a:p>
            <a:pPr marL="0" indent="0">
              <a:buNone/>
            </a:pPr>
            <a:endParaRPr lang="pl-PL" b="1" dirty="0"/>
          </a:p>
          <a:p>
            <a:r>
              <a:rPr lang="sl-SI" b="1" dirty="0"/>
              <a:t>Izseljeniški uradi </a:t>
            </a:r>
            <a:r>
              <a:rPr lang="sl-SI" dirty="0"/>
              <a:t>- v državah Zahodne Evrope nastali številni izseljeniški uradi, ki so imeli za cilj pospeševati izseljevanje iz Evrope v Severno Ameriko in pri tem posredovati pretežno prostor na ladjah za plovbo preko Atlantika;</a:t>
            </a:r>
          </a:p>
          <a:p>
            <a:r>
              <a:rPr lang="sl-SI" dirty="0"/>
              <a:t>pri njih je nastal izraz </a:t>
            </a:r>
            <a:r>
              <a:rPr lang="sl-SI" b="1" dirty="0">
                <a:solidFill>
                  <a:srgbClr val="7030A0"/>
                </a:solidFill>
              </a:rPr>
              <a:t>"</a:t>
            </a:r>
            <a:r>
              <a:rPr lang="sl-SI" b="1" dirty="0" err="1">
                <a:solidFill>
                  <a:srgbClr val="7030A0"/>
                </a:solidFill>
              </a:rPr>
              <a:t>booking</a:t>
            </a:r>
            <a:r>
              <a:rPr lang="sl-SI" b="1" dirty="0">
                <a:solidFill>
                  <a:srgbClr val="7030A0"/>
                </a:solidFill>
              </a:rPr>
              <a:t>"</a:t>
            </a:r>
          </a:p>
          <a:p>
            <a:endParaRPr lang="sl-SI" dirty="0"/>
          </a:p>
        </p:txBody>
      </p:sp>
    </p:spTree>
    <p:extLst>
      <p:ext uri="{BB962C8B-B14F-4D97-AF65-F5344CB8AC3E}">
        <p14:creationId xmlns:p14="http://schemas.microsoft.com/office/powerpoint/2010/main" val="2559732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pl-PL" b="1" dirty="0"/>
              <a:t>Prosvetljenstvo v Sloveniji:</a:t>
            </a:r>
          </a:p>
          <a:p>
            <a:r>
              <a:rPr lang="sl-SI" dirty="0"/>
              <a:t>pri nas je bilo v začetku 19. stol. večinoma omejeno na pesnike in pisatelje okrog Žige Zoisa; najpomembnejši med njimi je bil Valentin Vodnik;</a:t>
            </a:r>
          </a:p>
          <a:p>
            <a:r>
              <a:rPr lang="sl-SI" dirty="0"/>
              <a:t>leta 1777 vzpon "štirih srčnih mož" iz Bohinja na Triglav. </a:t>
            </a:r>
          </a:p>
          <a:p>
            <a:endParaRPr lang="sl-SI" dirty="0"/>
          </a:p>
        </p:txBody>
      </p:sp>
      <p:pic>
        <p:nvPicPr>
          <p:cNvPr id="4" name="Slika 3">
            <a:extLst>
              <a:ext uri="{FF2B5EF4-FFF2-40B4-BE49-F238E27FC236}">
                <a16:creationId xmlns:a16="http://schemas.microsoft.com/office/drawing/2014/main" id="{94F21BD1-4A6A-4571-861C-95EBCE2BCD0D}"/>
              </a:ext>
            </a:extLst>
          </p:cNvPr>
          <p:cNvPicPr>
            <a:picLocks noChangeAspect="1"/>
          </p:cNvPicPr>
          <p:nvPr/>
        </p:nvPicPr>
        <p:blipFill>
          <a:blip r:embed="rId2"/>
          <a:stretch>
            <a:fillRect/>
          </a:stretch>
        </p:blipFill>
        <p:spPr>
          <a:xfrm>
            <a:off x="8546123" y="4363986"/>
            <a:ext cx="3303854" cy="2180745"/>
          </a:xfrm>
          <a:prstGeom prst="rect">
            <a:avLst/>
          </a:prstGeom>
        </p:spPr>
      </p:pic>
    </p:spTree>
    <p:extLst>
      <p:ext uri="{BB962C8B-B14F-4D97-AF65-F5344CB8AC3E}">
        <p14:creationId xmlns:p14="http://schemas.microsoft.com/office/powerpoint/2010/main" val="224525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2492330" y="404664"/>
            <a:ext cx="6749752" cy="1143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32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rPr>
              <a:t>Thomas Cook (1808-1892</a:t>
            </a:r>
            <a:r>
              <a:rPr kumimoji="0" lang="sl-SI" sz="3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rPr>
              <a:t>)</a:t>
            </a:r>
          </a:p>
        </p:txBody>
      </p:sp>
      <p:sp>
        <p:nvSpPr>
          <p:cNvPr id="3" name="Označba mesta vsebine 2"/>
          <p:cNvSpPr txBox="1">
            <a:spLocks/>
          </p:cNvSpPr>
          <p:nvPr/>
        </p:nvSpPr>
        <p:spPr>
          <a:xfrm>
            <a:off x="1703512" y="1844824"/>
            <a:ext cx="8028632"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1" i="0" u="none" strike="noStrike" kern="1200" cap="none" spc="0" normalizeH="0" baseline="0" noProof="0" dirty="0">
                <a:ln>
                  <a:noFill/>
                </a:ln>
                <a:solidFill>
                  <a:srgbClr val="7030A0"/>
                </a:solidFill>
                <a:effectLst/>
                <a:uLnTx/>
                <a:uFillTx/>
                <a:latin typeface="Calibri" panose="020F0502020204030204"/>
                <a:ea typeface="+mn-ea"/>
                <a:cs typeface="+mn-cs"/>
              </a:rPr>
              <a:t>prvo potovanje </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skupine 570 ljudi iz kraja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Loughborough</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v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Leicester</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na zborovanje proti alkoholizmu</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organiziral je samo prevoz s posebnim vlakom, zato smemo šteti železnico kot neposredni vzrok za nastanek prve turistične agencije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1841 nastanek </a:t>
            </a:r>
            <a:r>
              <a:rPr kumimoji="0" lang="sl-SI" sz="2800" b="1" i="0" u="none" strike="noStrike" kern="1200" cap="none" spc="0" normalizeH="0" baseline="0" noProof="0" dirty="0">
                <a:ln>
                  <a:noFill/>
                </a:ln>
                <a:solidFill>
                  <a:srgbClr val="7030A0"/>
                </a:solidFill>
                <a:effectLst/>
                <a:uLnTx/>
                <a:uFillTx/>
                <a:latin typeface="Calibri" panose="020F0502020204030204"/>
                <a:ea typeface="+mn-ea"/>
                <a:cs typeface="+mn-cs"/>
              </a:rPr>
              <a:t>prve turistične agencije</a:t>
            </a:r>
          </a:p>
        </p:txBody>
      </p:sp>
      <p:pic>
        <p:nvPicPr>
          <p:cNvPr id="4" name="Picture 4" descr="http://d.ibtimes.co.uk/en/full/308531/thomas-cook.jpg"/>
          <p:cNvPicPr>
            <a:picLocks noChangeAspect="1" noChangeArrowheads="1"/>
          </p:cNvPicPr>
          <p:nvPr/>
        </p:nvPicPr>
        <p:blipFill>
          <a:blip r:embed="rId2" cstate="print"/>
          <a:srcRect/>
          <a:stretch>
            <a:fillRect/>
          </a:stretch>
        </p:blipFill>
        <p:spPr bwMode="auto">
          <a:xfrm>
            <a:off x="7824192" y="4919498"/>
            <a:ext cx="2835780" cy="1890520"/>
          </a:xfrm>
          <a:prstGeom prst="rect">
            <a:avLst/>
          </a:prstGeom>
          <a:noFill/>
        </p:spPr>
      </p:pic>
    </p:spTree>
    <p:extLst>
      <p:ext uri="{BB962C8B-B14F-4D97-AF65-F5344CB8AC3E}">
        <p14:creationId xmlns:p14="http://schemas.microsoft.com/office/powerpoint/2010/main" val="3047768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1919536" y="332656"/>
            <a:ext cx="6749752"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40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rPr>
              <a:t>Thomas Cook</a:t>
            </a:r>
            <a:endParaRPr kumimoji="0" lang="sl-SI" sz="44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endParaRPr>
          </a:p>
        </p:txBody>
      </p:sp>
      <p:sp>
        <p:nvSpPr>
          <p:cNvPr id="5" name="Označba mesta vsebine 2"/>
          <p:cNvSpPr txBox="1">
            <a:spLocks/>
          </p:cNvSpPr>
          <p:nvPr/>
        </p:nvSpPr>
        <p:spPr>
          <a:xfrm>
            <a:off x="1823298" y="1628800"/>
            <a:ext cx="7153022" cy="438912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povezovanje počitnic s potovanjem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začetnik skupinskih potovanj</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prvi uvajal pavšalno potovanje za vse sloje ljudi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propagiral je varčevanje na potovanjih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uvajal je vozno karto potovalnega urada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uvajal je hotelski kupon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uvedel je tiskani itinerarij</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zavzemal se je za časopis potovalnih uradov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uvedel je vavčer in potovalne čeke (1870)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http://2.bp.blogspot.com/-VLwrCe1l2Wg/Tu42Fx3ZJcI/AAAAAAAAC8s/lFsEHq6UyfY/s640/Cook%2527s+head+office+in+Ludgate+Circus+1873.jpg"/>
          <p:cNvPicPr>
            <a:picLocks noChangeAspect="1" noChangeArrowheads="1"/>
          </p:cNvPicPr>
          <p:nvPr/>
        </p:nvPicPr>
        <p:blipFill>
          <a:blip r:embed="rId2" cstate="print"/>
          <a:srcRect/>
          <a:stretch>
            <a:fillRect/>
          </a:stretch>
        </p:blipFill>
        <p:spPr bwMode="auto">
          <a:xfrm>
            <a:off x="8112225" y="2864591"/>
            <a:ext cx="2555776" cy="3861189"/>
          </a:xfrm>
          <a:prstGeom prst="rect">
            <a:avLst/>
          </a:prstGeom>
          <a:noFill/>
        </p:spPr>
      </p:pic>
    </p:spTree>
    <p:extLst>
      <p:ext uri="{BB962C8B-B14F-4D97-AF65-F5344CB8AC3E}">
        <p14:creationId xmlns:p14="http://schemas.microsoft.com/office/powerpoint/2010/main" val="742404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1631504" y="443805"/>
            <a:ext cx="6749752" cy="595075"/>
          </a:xfrm>
          <a:prstGeom prst="rect">
            <a:avLst/>
          </a:prstGeom>
        </p:spPr>
        <p:txBody>
          <a:bodyPr vert="horz" lIns="0" rIns="0" bIns="0" anchor="b">
            <a:normAutofit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40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rPr>
              <a:t>Thomas Cook</a:t>
            </a:r>
            <a:endParaRPr kumimoji="0" lang="sl-SI" sz="44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endParaRPr>
          </a:p>
        </p:txBody>
      </p:sp>
      <p:sp>
        <p:nvSpPr>
          <p:cNvPr id="7" name="Označba mesta vsebine 2"/>
          <p:cNvSpPr txBox="1">
            <a:spLocks/>
          </p:cNvSpPr>
          <p:nvPr/>
        </p:nvSpPr>
        <p:spPr>
          <a:xfrm>
            <a:off x="1887690" y="2708920"/>
            <a:ext cx="7658720" cy="438912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1851 - obisk svetovne razstave v Londonu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1856 - prvo krožno potovanje zunaj Anglije (Antwerpen-</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Bruxelles</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Koln</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-Frankfurt-Strasbourg-Paris)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1860 - prvo potovanje v Švico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1864 - preseli Cook svoje podjetje v London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1864 - obisk svetovne razstave v Parizu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1869 - prvo potovanje v Palestino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1870 - prvo potovanje v Egipt in z lastno ladjo po Nilu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1872 - prvo skupinsko potovanje z ladjo okrog sveta.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4" descr="http://i.dailymail.co.uk/i/pix/2013/01/23/article-0-03EE4D650000044D-711_634x286.jpg"/>
          <p:cNvPicPr>
            <a:picLocks noChangeAspect="1" noChangeArrowheads="1"/>
          </p:cNvPicPr>
          <p:nvPr/>
        </p:nvPicPr>
        <p:blipFill>
          <a:blip r:embed="rId2" cstate="print"/>
          <a:srcRect/>
          <a:stretch>
            <a:fillRect/>
          </a:stretch>
        </p:blipFill>
        <p:spPr bwMode="auto">
          <a:xfrm>
            <a:off x="5591945" y="880581"/>
            <a:ext cx="3744367" cy="1689100"/>
          </a:xfrm>
          <a:prstGeom prst="rect">
            <a:avLst/>
          </a:prstGeom>
          <a:noFill/>
        </p:spPr>
      </p:pic>
    </p:spTree>
    <p:extLst>
      <p:ext uri="{BB962C8B-B14F-4D97-AF65-F5344CB8AC3E}">
        <p14:creationId xmlns:p14="http://schemas.microsoft.com/office/powerpoint/2010/main" val="340240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1919536" y="332656"/>
            <a:ext cx="6749752"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40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rPr>
              <a:t>Thomas Cook</a:t>
            </a:r>
            <a:endParaRPr kumimoji="0" lang="sl-SI" sz="44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endParaRPr>
          </a:p>
        </p:txBody>
      </p:sp>
      <p:sp>
        <p:nvSpPr>
          <p:cNvPr id="3" name="Pravokotnik 2"/>
          <p:cNvSpPr/>
          <p:nvPr/>
        </p:nvSpPr>
        <p:spPr>
          <a:xfrm>
            <a:off x="1919536" y="2132857"/>
            <a:ext cx="7992888" cy="440120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000000"/>
                </a:solidFill>
                <a:effectLst/>
                <a:uLnTx/>
                <a:uFillTx/>
                <a:latin typeface="Open Sans"/>
                <a:ea typeface="+mn-ea"/>
                <a:cs typeface="+mn-cs"/>
              </a:rPr>
              <a:t>25. september 2019</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000000"/>
                </a:solidFill>
                <a:effectLst/>
                <a:uLnTx/>
                <a:uFillTx/>
                <a:latin typeface="Open Sans"/>
                <a:ea typeface="+mn-ea"/>
                <a:cs typeface="+mn-cs"/>
              </a:rPr>
              <a:t>Po tem ko so propadla pogajanja za rešitev, je britanski potovalni velikan </a:t>
            </a:r>
            <a:r>
              <a:rPr kumimoji="0" lang="sl-SI" sz="2000" b="1" i="0" u="none" strike="noStrike" kern="1200" cap="none" spc="0" normalizeH="0" baseline="0" noProof="0" dirty="0">
                <a:ln>
                  <a:noFill/>
                </a:ln>
                <a:solidFill>
                  <a:srgbClr val="000000"/>
                </a:solidFill>
                <a:effectLst/>
                <a:uLnTx/>
                <a:uFillTx/>
                <a:latin typeface="Open Sans"/>
                <a:ea typeface="+mn-ea"/>
                <a:cs typeface="+mn-cs"/>
              </a:rPr>
              <a:t>Thomas Cook</a:t>
            </a:r>
            <a:r>
              <a:rPr kumimoji="0" lang="sl-SI" sz="2000" b="0" i="0" u="none" strike="noStrike" kern="1200" cap="none" spc="0" normalizeH="0" baseline="0" noProof="0" dirty="0">
                <a:ln>
                  <a:noFill/>
                </a:ln>
                <a:solidFill>
                  <a:srgbClr val="000000"/>
                </a:solidFill>
                <a:effectLst/>
                <a:uLnTx/>
                <a:uFillTx/>
                <a:latin typeface="Open Sans"/>
                <a:ea typeface="+mn-ea"/>
                <a:cs typeface="+mn-cs"/>
              </a:rPr>
              <a:t>, s </a:t>
            </a:r>
            <a:r>
              <a:rPr kumimoji="0" lang="sl-SI" sz="2000" b="1" i="0" u="none" strike="noStrike" kern="1200" cap="none" spc="0" normalizeH="0" baseline="0" noProof="0" dirty="0">
                <a:ln>
                  <a:noFill/>
                </a:ln>
                <a:solidFill>
                  <a:srgbClr val="000000"/>
                </a:solidFill>
                <a:effectLst/>
                <a:uLnTx/>
                <a:uFillTx/>
                <a:latin typeface="Open Sans"/>
                <a:ea typeface="+mn-ea"/>
                <a:cs typeface="+mn-cs"/>
              </a:rPr>
              <a:t>178 leti </a:t>
            </a:r>
            <a:r>
              <a:rPr kumimoji="0" lang="sl-SI" sz="2000" b="0" i="0" u="none" strike="noStrike" kern="1200" cap="none" spc="0" normalizeH="0" baseline="0" noProof="0" dirty="0">
                <a:ln>
                  <a:noFill/>
                </a:ln>
                <a:solidFill>
                  <a:srgbClr val="000000"/>
                </a:solidFill>
                <a:effectLst/>
                <a:uLnTx/>
                <a:uFillTx/>
                <a:latin typeface="Open Sans"/>
                <a:ea typeface="+mn-ea"/>
                <a:cs typeface="+mn-cs"/>
              </a:rPr>
              <a:t>najstarejša potovalna agencija na svetu, propadel</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000000"/>
                </a:solidFill>
                <a:effectLst/>
                <a:uLnTx/>
                <a:uFillTx/>
                <a:latin typeface="Open Sans"/>
                <a:ea typeface="+mn-ea"/>
                <a:cs typeface="+mn-cs"/>
              </a:rPr>
              <a:t>Britanska </a:t>
            </a:r>
            <a:r>
              <a:rPr kumimoji="0" lang="sl-SI" sz="2000" b="1" i="0" u="none" strike="noStrike" kern="1200" cap="none" spc="0" normalizeH="0" baseline="0" noProof="0" dirty="0">
                <a:ln>
                  <a:noFill/>
                </a:ln>
                <a:solidFill>
                  <a:srgbClr val="000000"/>
                </a:solidFill>
                <a:effectLst/>
                <a:uLnTx/>
                <a:uFillTx/>
                <a:latin typeface="Open Sans"/>
                <a:ea typeface="+mn-ea"/>
                <a:cs typeface="+mn-cs"/>
              </a:rPr>
              <a:t>agencija za civilno letalstvo </a:t>
            </a:r>
            <a:r>
              <a:rPr kumimoji="0" lang="sl-SI" sz="2000" b="0" i="0" u="none" strike="noStrike" kern="1200" cap="none" spc="0" normalizeH="0" baseline="0" noProof="0" dirty="0">
                <a:ln>
                  <a:noFill/>
                </a:ln>
                <a:solidFill>
                  <a:srgbClr val="000000"/>
                </a:solidFill>
                <a:effectLst/>
                <a:uLnTx/>
                <a:uFillTx/>
                <a:latin typeface="Open Sans"/>
                <a:ea typeface="+mn-ea"/>
                <a:cs typeface="+mn-cs"/>
              </a:rPr>
              <a:t>(CAA) je namreč sporočila, da je Thomas Cook prenehal poslovati</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000000"/>
                </a:solidFill>
                <a:effectLst/>
                <a:uLnTx/>
                <a:uFillTx/>
                <a:latin typeface="Open Sans"/>
                <a:ea typeface="+mn-ea"/>
                <a:cs typeface="+mn-cs"/>
              </a:rPr>
              <a:t>Izvršni direktor agencije Peter </a:t>
            </a:r>
            <a:r>
              <a:rPr kumimoji="0" lang="sl-SI" sz="2000" b="0" i="0" u="none" strike="noStrike" kern="1200" cap="none" spc="0" normalizeH="0" baseline="0" noProof="0" dirty="0" err="1">
                <a:ln>
                  <a:noFill/>
                </a:ln>
                <a:solidFill>
                  <a:srgbClr val="000000"/>
                </a:solidFill>
                <a:effectLst/>
                <a:uLnTx/>
                <a:uFillTx/>
                <a:latin typeface="Open Sans"/>
                <a:ea typeface="+mn-ea"/>
                <a:cs typeface="+mn-cs"/>
              </a:rPr>
              <a:t>Fankhauser</a:t>
            </a:r>
            <a:r>
              <a:rPr kumimoji="0" lang="sl-SI" sz="2000" b="0" i="0" u="none" strike="noStrike" kern="1200" cap="none" spc="0" normalizeH="0" baseline="0" noProof="0" dirty="0">
                <a:ln>
                  <a:noFill/>
                </a:ln>
                <a:solidFill>
                  <a:srgbClr val="000000"/>
                </a:solidFill>
                <a:effectLst/>
                <a:uLnTx/>
                <a:uFillTx/>
                <a:latin typeface="Open Sans"/>
                <a:ea typeface="+mn-ea"/>
                <a:cs typeface="+mn-cs"/>
              </a:rPr>
              <a:t> je izrazil »globoko obžalovanje« zaradi propada podjetja oz. začetka likvidacijskega postopka in se opravičil »milijonom strank in tisočim zaposlenim.«</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000000"/>
                </a:solidFill>
                <a:effectLst/>
                <a:uLnTx/>
                <a:uFillTx/>
                <a:latin typeface="Open Sans"/>
                <a:ea typeface="+mn-ea"/>
                <a:cs typeface="+mn-cs"/>
              </a:rPr>
              <a:t>Podjetje si je namreč nabralo za kar okoli 1,5 milijarde funtov </a:t>
            </a:r>
            <a:r>
              <a:rPr kumimoji="0" lang="sl-SI" sz="2000" b="1" i="0" u="none" strike="noStrike" kern="1200" cap="none" spc="0" normalizeH="0" baseline="0" noProof="0" dirty="0">
                <a:ln>
                  <a:noFill/>
                </a:ln>
                <a:solidFill>
                  <a:srgbClr val="7030A0"/>
                </a:solidFill>
                <a:effectLst/>
                <a:uLnTx/>
                <a:uFillTx/>
                <a:latin typeface="Open Sans"/>
                <a:ea typeface="+mn-ea"/>
                <a:cs typeface="+mn-cs"/>
              </a:rPr>
              <a:t>dolgov</a:t>
            </a:r>
          </a:p>
        </p:txBody>
      </p:sp>
    </p:spTree>
    <p:extLst>
      <p:ext uri="{BB962C8B-B14F-4D97-AF65-F5344CB8AC3E}">
        <p14:creationId xmlns:p14="http://schemas.microsoft.com/office/powerpoint/2010/main" val="1904202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991544" y="617603"/>
            <a:ext cx="77048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alt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Henry </a:t>
            </a:r>
            <a:r>
              <a:rPr kumimoji="0" lang="sl-SI" altLang="sl-SI" sz="3200" b="1" i="0" u="none" strike="noStrike" kern="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Well’s</a:t>
            </a:r>
            <a:r>
              <a:rPr kumimoji="0" lang="sl-SI" alt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a:t>
            </a:r>
            <a:r>
              <a:rPr kumimoji="0" lang="sl-SI" altLang="sl-SI" sz="3200" b="1" i="0" u="none" strike="noStrike" kern="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Company</a:t>
            </a:r>
            <a:r>
              <a:rPr kumimoji="0" lang="sl-SI" alt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(1841</a:t>
            </a:r>
            <a:r>
              <a:rPr kumimoji="0" lang="sl-SI" altLang="sl-SI" sz="4000" b="1" i="0" u="none" strike="noStrike" kern="0" cap="none" spc="0" normalizeH="0" baseline="0" noProof="0" dirty="0">
                <a:ln>
                  <a:noFill/>
                </a:ln>
                <a:solidFill>
                  <a:srgbClr val="002060"/>
                </a:solidFill>
                <a:effectLst/>
                <a:uLnTx/>
                <a:uFillTx/>
                <a:latin typeface="Calibri" panose="020F0502020204030204"/>
                <a:ea typeface="+mn-ea"/>
                <a:cs typeface="+mn-cs"/>
              </a:rPr>
              <a:t>)</a:t>
            </a:r>
            <a:endParaRPr kumimoji="0" lang="sl-SI" sz="1200" b="1"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Rectangle 3"/>
          <p:cNvSpPr txBox="1">
            <a:spLocks noChangeArrowheads="1"/>
          </p:cNvSpPr>
          <p:nvPr/>
        </p:nvSpPr>
        <p:spPr>
          <a:xfrm>
            <a:off x="2423592" y="1772816"/>
            <a:ext cx="7993236"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American</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Express </a:t>
            </a: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Company</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je 1870 </a:t>
            </a: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predstavil: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potovalne čeke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kreditne kartice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descr="http://187hrynv8uv1zp0cw32838b1aoz.wpengine.netdna-cdn.com/guidedbyhistory/wp-content/uploads/sites/2/2014/05/Tchex.jpg"/>
          <p:cNvPicPr>
            <a:picLocks noChangeAspect="1" noChangeArrowheads="1"/>
          </p:cNvPicPr>
          <p:nvPr/>
        </p:nvPicPr>
        <p:blipFill>
          <a:blip r:embed="rId2" cstate="print"/>
          <a:srcRect/>
          <a:stretch>
            <a:fillRect/>
          </a:stretch>
        </p:blipFill>
        <p:spPr bwMode="auto">
          <a:xfrm>
            <a:off x="6066040" y="3321242"/>
            <a:ext cx="4381500" cy="3232020"/>
          </a:xfrm>
          <a:prstGeom prst="rect">
            <a:avLst/>
          </a:prstGeom>
          <a:noFill/>
        </p:spPr>
      </p:pic>
    </p:spTree>
    <p:extLst>
      <p:ext uri="{BB962C8B-B14F-4D97-AF65-F5344CB8AC3E}">
        <p14:creationId xmlns:p14="http://schemas.microsoft.com/office/powerpoint/2010/main" val="1521341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639616" y="476672"/>
            <a:ext cx="4216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32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j-cs"/>
              </a:rPr>
              <a:t>Velika Britanija</a:t>
            </a:r>
          </a:p>
        </p:txBody>
      </p:sp>
      <p:sp>
        <p:nvSpPr>
          <p:cNvPr id="3" name="Rectangle 3"/>
          <p:cNvSpPr txBox="1">
            <a:spLocks noChangeArrowheads="1"/>
          </p:cNvSpPr>
          <p:nvPr/>
        </p:nvSpPr>
        <p:spPr>
          <a:xfrm>
            <a:off x="2279576" y="1314912"/>
            <a:ext cx="6884020" cy="386842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Dean </a:t>
            </a: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Dawson</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(1871): leta 1960 je imela </a:t>
            </a:r>
            <a:b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27 poslovalnic in 300 zaposlenih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Frames</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Tours (1881): leta 1960 je imela 50 poslovalnic in 400 zaposlenih; ogled Londona, lastnik hotelov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Polytechnic Tours</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(1888): uvajanje “one to one” in združitev s Sir Henry </a:t>
            </a: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Lunn</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anose="05050102010706020507" pitchFamily="18" charset="2"/>
              </a:rPr>
              <a:t>Lunn</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 </a:t>
            </a: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anose="05050102010706020507" pitchFamily="18" charset="2"/>
              </a:rPr>
              <a:t>Poly</a:t>
            </a: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Med </a:t>
            </a:r>
            <a:r>
              <a:rPr kumimoji="0" lang="en-US"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obema</a:t>
            </a:r>
            <a:r>
              <a:rPr kumimoji="0" lang="en-US"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vojnama</a:t>
            </a:r>
            <a:r>
              <a:rPr kumimoji="0" lang="en-US"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Way Farers Travel Agency</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Pickford Travel Service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http://images-01.delcampe-static.net/img_large/auction/000/299/499/429_001.jpg"/>
          <p:cNvPicPr>
            <a:picLocks noChangeAspect="1" noChangeArrowheads="1"/>
          </p:cNvPicPr>
          <p:nvPr/>
        </p:nvPicPr>
        <p:blipFill rotWithShape="1">
          <a:blip r:embed="rId2" cstate="print"/>
          <a:srcRect l="5801" t="8321" r="9940" b="20101"/>
          <a:stretch/>
        </p:blipFill>
        <p:spPr bwMode="auto">
          <a:xfrm>
            <a:off x="6337378" y="4878572"/>
            <a:ext cx="4320480" cy="1944216"/>
          </a:xfrm>
          <a:prstGeom prst="rect">
            <a:avLst/>
          </a:prstGeom>
          <a:noFill/>
        </p:spPr>
      </p:pic>
    </p:spTree>
    <p:extLst>
      <p:ext uri="{BB962C8B-B14F-4D97-AF65-F5344CB8AC3E}">
        <p14:creationId xmlns:p14="http://schemas.microsoft.com/office/powerpoint/2010/main" val="611695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1991545" y="116632"/>
            <a:ext cx="3459686" cy="1341236"/>
          </a:xfrm>
          <a:prstGeom prst="rect">
            <a:avLst/>
          </a:prstGeom>
        </p:spPr>
      </p:pic>
      <p:sp>
        <p:nvSpPr>
          <p:cNvPr id="3" name="Rectangle 3"/>
          <p:cNvSpPr txBox="1">
            <a:spLocks noChangeArrowheads="1"/>
          </p:cNvSpPr>
          <p:nvPr/>
        </p:nvSpPr>
        <p:spPr>
          <a:xfrm>
            <a:off x="1887248" y="1052736"/>
            <a:ext cx="6650360"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Karl Stangen (1868):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Visoke</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Tatre</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Palestina</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Egipt</a:t>
            </a:r>
            <a:endPar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ABR – Amtliches Bayerisches Reisebüro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Norddeutcher</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Lloyd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DER – Deutsches Reisebüro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preimenovan</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v MER – Mitteleuropa Reisebüro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Med</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vojnama</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Will</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Scharnow</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Bremen, </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r. Carl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Deg</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ner</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Dr. Tigges, Neckermann, Kaufhof, Karstadt,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http://www.der.com/servlets/imgres/3900f132-ef5a-4580-9b00-91b1c7123a3b/330x220"/>
          <p:cNvPicPr>
            <a:picLocks noChangeAspect="1" noChangeArrowheads="1"/>
          </p:cNvPicPr>
          <p:nvPr/>
        </p:nvPicPr>
        <p:blipFill>
          <a:blip r:embed="rId3" cstate="print"/>
          <a:srcRect/>
          <a:stretch>
            <a:fillRect/>
          </a:stretch>
        </p:blipFill>
        <p:spPr bwMode="auto">
          <a:xfrm>
            <a:off x="7464152" y="4813614"/>
            <a:ext cx="3066578" cy="2044386"/>
          </a:xfrm>
          <a:prstGeom prst="rect">
            <a:avLst/>
          </a:prstGeom>
          <a:noFill/>
        </p:spPr>
      </p:pic>
    </p:spTree>
    <p:extLst>
      <p:ext uri="{BB962C8B-B14F-4D97-AF65-F5344CB8AC3E}">
        <p14:creationId xmlns:p14="http://schemas.microsoft.com/office/powerpoint/2010/main" val="463702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33600" y="704088"/>
            <a:ext cx="2336800" cy="708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Švica</a:t>
            </a:r>
          </a:p>
        </p:txBody>
      </p:sp>
      <p:sp>
        <p:nvSpPr>
          <p:cNvPr id="3" name="Rectangle 3"/>
          <p:cNvSpPr txBox="1">
            <a:spLocks noChangeArrowheads="1"/>
          </p:cNvSpPr>
          <p:nvPr/>
        </p:nvSpPr>
        <p:spPr>
          <a:xfrm>
            <a:off x="2063552" y="1916832"/>
            <a:ext cx="6722368"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R</a:t>
            </a: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eisebüro </a:t>
            </a: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B</a:t>
            </a: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ad </a:t>
            </a: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Z</a:t>
            </a: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wischenahn</a:t>
            </a: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(1834): prevoz revežev v Ameriko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Reisebüro Kuoni AG (1908)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http://dsb.portal724.ch/upload/anbieter/C3955_P1_20041213165536.JPG"/>
          <p:cNvPicPr>
            <a:picLocks noChangeAspect="1" noChangeArrowheads="1"/>
          </p:cNvPicPr>
          <p:nvPr/>
        </p:nvPicPr>
        <p:blipFill>
          <a:blip r:embed="rId2" cstate="print"/>
          <a:srcRect/>
          <a:stretch>
            <a:fillRect/>
          </a:stretch>
        </p:blipFill>
        <p:spPr bwMode="auto">
          <a:xfrm>
            <a:off x="4943873" y="3789040"/>
            <a:ext cx="5420287" cy="2832100"/>
          </a:xfrm>
          <a:prstGeom prst="rect">
            <a:avLst/>
          </a:prstGeom>
          <a:noFill/>
        </p:spPr>
      </p:pic>
    </p:spTree>
    <p:extLst>
      <p:ext uri="{BB962C8B-B14F-4D97-AF65-F5344CB8AC3E}">
        <p14:creationId xmlns:p14="http://schemas.microsoft.com/office/powerpoint/2010/main" val="2029536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4AF819-98BD-480A-8884-D6A317CD4AC2}"/>
              </a:ext>
            </a:extLst>
          </p:cNvPr>
          <p:cNvSpPr>
            <a:spLocks noGrp="1"/>
          </p:cNvSpPr>
          <p:nvPr>
            <p:ph type="title"/>
          </p:nvPr>
        </p:nvSpPr>
        <p:spPr/>
        <p:txBody>
          <a:bodyPr/>
          <a:lstStyle/>
          <a:p>
            <a:r>
              <a:rPr lang="sl-SI" b="1" dirty="0">
                <a:solidFill>
                  <a:srgbClr val="7030A0"/>
                </a:solidFill>
              </a:rPr>
              <a:t>Razvoj turizma</a:t>
            </a:r>
          </a:p>
        </p:txBody>
      </p:sp>
      <p:sp>
        <p:nvSpPr>
          <p:cNvPr id="3" name="Označba mesta vsebine 2">
            <a:extLst>
              <a:ext uri="{FF2B5EF4-FFF2-40B4-BE49-F238E27FC236}">
                <a16:creationId xmlns:a16="http://schemas.microsoft.com/office/drawing/2014/main" id="{DEFA62C5-3677-45C5-A121-F6DE5B64B7D4}"/>
              </a:ext>
            </a:extLst>
          </p:cNvPr>
          <p:cNvSpPr>
            <a:spLocks noGrp="1"/>
          </p:cNvSpPr>
          <p:nvPr>
            <p:ph idx="1"/>
          </p:nvPr>
        </p:nvSpPr>
        <p:spPr/>
        <p:txBody>
          <a:bodyPr>
            <a:normAutofit/>
          </a:bodyPr>
          <a:lstStyle/>
          <a:p>
            <a:endParaRPr lang="sl-SI" dirty="0"/>
          </a:p>
          <a:p>
            <a:r>
              <a:rPr lang="sl-SI" dirty="0"/>
              <a:t>Raziskava o poslovnih potovanjih je razkrila, da je polovica globalnih podjetij od začetka pandemije prepolovila poslovna potovanja. Od 217 analiziranih podjetij so 104 podjetja za več kot 50 % zmanjšala obseg letenja.</a:t>
            </a:r>
          </a:p>
          <a:p>
            <a:pPr marL="0" indent="0">
              <a:buNone/>
            </a:pPr>
            <a:endParaRPr lang="sl-SI" dirty="0"/>
          </a:p>
        </p:txBody>
      </p:sp>
    </p:spTree>
    <p:extLst>
      <p:ext uri="{BB962C8B-B14F-4D97-AF65-F5344CB8AC3E}">
        <p14:creationId xmlns:p14="http://schemas.microsoft.com/office/powerpoint/2010/main" val="1334837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111500" y="627888"/>
            <a:ext cx="32385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Francija</a:t>
            </a:r>
          </a:p>
        </p:txBody>
      </p:sp>
      <p:sp>
        <p:nvSpPr>
          <p:cNvPr id="3" name="Rectangle 3"/>
          <p:cNvSpPr txBox="1">
            <a:spLocks noChangeArrowheads="1"/>
          </p:cNvSpPr>
          <p:nvPr/>
        </p:nvSpPr>
        <p:spPr>
          <a:xfrm>
            <a:off x="2207568" y="2276872"/>
            <a:ext cx="6963916"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altLang="sl-SI" sz="2800" b="0" i="0" u="none" strike="noStrike" kern="1200" cap="none" spc="0" normalizeH="0" baseline="0" noProof="0">
                <a:ln>
                  <a:noFill/>
                </a:ln>
                <a:solidFill>
                  <a:prstClr val="black"/>
                </a:solidFill>
                <a:effectLst/>
                <a:uLnTx/>
                <a:uFillTx/>
                <a:latin typeface="Calibri" panose="020F0502020204030204"/>
                <a:ea typeface="+mn-ea"/>
                <a:cs typeface="+mn-cs"/>
              </a:rPr>
              <a:t>Agence Lubin (1873)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altLang="sl-SI" sz="2800" b="0" i="0" u="none" strike="noStrike" kern="1200" cap="none" spc="0" normalizeH="0" baseline="0" noProof="0">
                <a:ln>
                  <a:noFill/>
                </a:ln>
                <a:solidFill>
                  <a:prstClr val="black"/>
                </a:solidFill>
                <a:effectLst/>
                <a:uLnTx/>
                <a:uFillTx/>
                <a:latin typeface="Calibri" panose="020F0502020204030204"/>
                <a:ea typeface="+mn-ea"/>
                <a:cs typeface="+mn-cs"/>
              </a:rPr>
              <a:t>Grands Voyages Georges les Bourgeois (1898)</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fr-FR"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http://images-01.delcampe-static.net/img_large/auction/000/177/680/559_001.jpg?v=2"/>
          <p:cNvPicPr>
            <a:picLocks noChangeAspect="1" noChangeArrowheads="1"/>
          </p:cNvPicPr>
          <p:nvPr/>
        </p:nvPicPr>
        <p:blipFill>
          <a:blip r:embed="rId2" cstate="print"/>
          <a:srcRect/>
          <a:stretch>
            <a:fillRect/>
          </a:stretch>
        </p:blipFill>
        <p:spPr bwMode="auto">
          <a:xfrm>
            <a:off x="8112224" y="2667295"/>
            <a:ext cx="2521970" cy="4086757"/>
          </a:xfrm>
          <a:prstGeom prst="rect">
            <a:avLst/>
          </a:prstGeom>
          <a:noFill/>
        </p:spPr>
      </p:pic>
    </p:spTree>
    <p:extLst>
      <p:ext uri="{BB962C8B-B14F-4D97-AF65-F5344CB8AC3E}">
        <p14:creationId xmlns:p14="http://schemas.microsoft.com/office/powerpoint/2010/main" val="2195733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847528" y="548681"/>
            <a:ext cx="220765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altLang="sl-SI" sz="36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Avstrija</a:t>
            </a:r>
            <a:endParaRPr kumimoji="0" lang="sl-SI" sz="1100" b="1"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4" name="Rectangle 3"/>
          <p:cNvSpPr txBox="1">
            <a:spLocks noChangeArrowheads="1"/>
          </p:cNvSpPr>
          <p:nvPr/>
        </p:nvSpPr>
        <p:spPr>
          <a:xfrm>
            <a:off x="1703512" y="1916832"/>
            <a:ext cx="6074296"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Österreichisches Verkehrsbüro (1917)</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Danes: Touropa, Dr. Degener, Ruefa Reisen, Reisebüro Dagg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descr="http://www.verkehrsbuero.com/wp-content/gallery/geschichte/verkehrsbuero-filiale-ringturm-2-um-1960.jpg"/>
          <p:cNvPicPr>
            <a:picLocks noChangeAspect="1" noChangeArrowheads="1"/>
          </p:cNvPicPr>
          <p:nvPr/>
        </p:nvPicPr>
        <p:blipFill>
          <a:blip r:embed="rId2" cstate="print"/>
          <a:srcRect/>
          <a:stretch>
            <a:fillRect/>
          </a:stretch>
        </p:blipFill>
        <p:spPr bwMode="auto">
          <a:xfrm>
            <a:off x="5735961" y="3420818"/>
            <a:ext cx="4568825" cy="3358224"/>
          </a:xfrm>
          <a:prstGeom prst="rect">
            <a:avLst/>
          </a:prstGeom>
          <a:noFill/>
        </p:spPr>
      </p:pic>
    </p:spTree>
    <p:extLst>
      <p:ext uri="{BB962C8B-B14F-4D97-AF65-F5344CB8AC3E}">
        <p14:creationId xmlns:p14="http://schemas.microsoft.com/office/powerpoint/2010/main" val="3722471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162228" y="548680"/>
            <a:ext cx="21717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36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j-cs"/>
              </a:rPr>
              <a:t>Italija</a:t>
            </a:r>
          </a:p>
        </p:txBody>
      </p:sp>
      <p:sp>
        <p:nvSpPr>
          <p:cNvPr id="3" name="Rectangle 3"/>
          <p:cNvSpPr txBox="1">
            <a:spLocks noChangeArrowheads="1"/>
          </p:cNvSpPr>
          <p:nvPr/>
        </p:nvSpPr>
        <p:spPr>
          <a:xfrm>
            <a:off x="1847528" y="1333500"/>
            <a:ext cx="10972800"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Chiari (1878)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Sommariva (1889)</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Chiari – Sommariva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Pier Bussetti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CIT – Compagnie Italiana Turismo</a:t>
            </a:r>
          </a:p>
        </p:txBody>
      </p:sp>
      <p:pic>
        <p:nvPicPr>
          <p:cNvPr id="4" name="Picture 4" descr="http://thumbs1.picclick.com/d/l400/pict/300348780904_/CARNET-VUOTO-COMPAGNIA-ITALIANA-TURISMO-POMPEI-1940.jpg"/>
          <p:cNvPicPr>
            <a:picLocks noChangeAspect="1" noChangeArrowheads="1"/>
          </p:cNvPicPr>
          <p:nvPr/>
        </p:nvPicPr>
        <p:blipFill>
          <a:blip r:embed="rId2" cstate="print"/>
          <a:srcRect/>
          <a:stretch>
            <a:fillRect/>
          </a:stretch>
        </p:blipFill>
        <p:spPr bwMode="auto">
          <a:xfrm>
            <a:off x="6600056" y="3861048"/>
            <a:ext cx="3810000" cy="2857500"/>
          </a:xfrm>
          <a:prstGeom prst="rect">
            <a:avLst/>
          </a:prstGeom>
          <a:noFill/>
        </p:spPr>
      </p:pic>
    </p:spTree>
    <p:extLst>
      <p:ext uri="{BB962C8B-B14F-4D97-AF65-F5344CB8AC3E}">
        <p14:creationId xmlns:p14="http://schemas.microsoft.com/office/powerpoint/2010/main" val="2445008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2279576" y="620688"/>
            <a:ext cx="2840982" cy="1341236"/>
          </a:xfrm>
          <a:prstGeom prst="rect">
            <a:avLst/>
          </a:prstGeom>
        </p:spPr>
      </p:pic>
      <p:sp>
        <p:nvSpPr>
          <p:cNvPr id="4" name="Rectangle 3"/>
          <p:cNvSpPr txBox="1">
            <a:spLocks noChangeArrowheads="1"/>
          </p:cNvSpPr>
          <p:nvPr/>
        </p:nvSpPr>
        <p:spPr>
          <a:xfrm>
            <a:off x="2063552" y="2276872"/>
            <a:ext cx="8124552"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Belgija: Voyages Geurts, Voyages Dumoulin, Wirtz, Compagnie International Des Wagons Lits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Nizozemska: Hoyman and Schunrmaun, Lissone Lindemann, Holland International (KLM)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Slika 4"/>
          <p:cNvPicPr>
            <a:picLocks noChangeAspect="1"/>
          </p:cNvPicPr>
          <p:nvPr/>
        </p:nvPicPr>
        <p:blipFill>
          <a:blip r:embed="rId3"/>
          <a:stretch>
            <a:fillRect/>
          </a:stretch>
        </p:blipFill>
        <p:spPr>
          <a:xfrm>
            <a:off x="3373246" y="4293096"/>
            <a:ext cx="5505165" cy="2164268"/>
          </a:xfrm>
          <a:prstGeom prst="rect">
            <a:avLst/>
          </a:prstGeom>
        </p:spPr>
      </p:pic>
    </p:spTree>
    <p:extLst>
      <p:ext uri="{BB962C8B-B14F-4D97-AF65-F5344CB8AC3E}">
        <p14:creationId xmlns:p14="http://schemas.microsoft.com/office/powerpoint/2010/main" val="2145206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2063552" y="404664"/>
            <a:ext cx="748883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Turistične agencije v vzhodni Evropi</a:t>
            </a:r>
            <a:endParaRPr kumimoji="0" lang="sl-SI" sz="1050" b="1"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4" name="Označba mesta vsebine 2"/>
          <p:cNvSpPr txBox="1">
            <a:spLocks/>
          </p:cNvSpPr>
          <p:nvPr/>
        </p:nvSpPr>
        <p:spPr>
          <a:xfrm>
            <a:off x="1919536" y="2276872"/>
            <a:ext cx="5095900"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INTURIST v bivši Sovjetski zvezi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ORBIS na Poljskem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REISEBURO v bivši DR Nemčiji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ČEDOK v bivši Češkoslovaški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IBUSZ na Madžarskem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CARPATI v Romuniji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BALKANTURIST v Bolgariji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http://ibusz.hu/sites/default/files/K%C3%A9p%201480_0.jpg"/>
          <p:cNvPicPr>
            <a:picLocks noChangeAspect="1" noChangeArrowheads="1"/>
          </p:cNvPicPr>
          <p:nvPr/>
        </p:nvPicPr>
        <p:blipFill>
          <a:blip r:embed="rId2" cstate="print"/>
          <a:srcRect/>
          <a:stretch>
            <a:fillRect/>
          </a:stretch>
        </p:blipFill>
        <p:spPr bwMode="auto">
          <a:xfrm>
            <a:off x="6816081" y="3945608"/>
            <a:ext cx="3629025" cy="2720385"/>
          </a:xfrm>
          <a:prstGeom prst="rect">
            <a:avLst/>
          </a:prstGeom>
          <a:noFill/>
        </p:spPr>
      </p:pic>
      <p:pic>
        <p:nvPicPr>
          <p:cNvPr id="6" name="Picture 2" descr="http://static2.demotix.com/sites/default/files/imagecache/a_scale_large/400-3/photos/1285768984-polish-travel-agency--orbis-travel-announces-bankruptcy-_458613.jpg"/>
          <p:cNvPicPr>
            <a:picLocks noChangeAspect="1" noChangeArrowheads="1"/>
          </p:cNvPicPr>
          <p:nvPr/>
        </p:nvPicPr>
        <p:blipFill>
          <a:blip r:embed="rId3" cstate="print"/>
          <a:srcRect/>
          <a:stretch>
            <a:fillRect/>
          </a:stretch>
        </p:blipFill>
        <p:spPr bwMode="auto">
          <a:xfrm>
            <a:off x="7803621" y="2001038"/>
            <a:ext cx="2620075" cy="1789231"/>
          </a:xfrm>
          <a:prstGeom prst="rect">
            <a:avLst/>
          </a:prstGeom>
          <a:noFill/>
        </p:spPr>
      </p:pic>
    </p:spTree>
    <p:extLst>
      <p:ext uri="{BB962C8B-B14F-4D97-AF65-F5344CB8AC3E}">
        <p14:creationId xmlns:p14="http://schemas.microsoft.com/office/powerpoint/2010/main" val="3163574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847528" y="260649"/>
            <a:ext cx="756084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Turistične agencije v Sloveniji</a:t>
            </a:r>
            <a:endParaRPr kumimoji="0" lang="sl-SI" sz="1050" b="1"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3" name="Označba mesta vsebine 2"/>
          <p:cNvSpPr txBox="1">
            <a:spLocks/>
          </p:cNvSpPr>
          <p:nvPr/>
        </p:nvSpPr>
        <p:spPr>
          <a:xfrm>
            <a:off x="1991544" y="2204864"/>
            <a:ext cx="6722368"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Prvo turistično podjetje v bivši Jugoslaviji je bilo </a:t>
            </a:r>
            <a:r>
              <a:rPr kumimoji="0" lang="sl-SI" sz="2800" b="1" i="0" u="none" strike="noStrike" kern="1200" cap="none" spc="0" normalizeH="0" baseline="0" noProof="0" dirty="0" err="1">
                <a:ln>
                  <a:noFill/>
                </a:ln>
                <a:solidFill>
                  <a:srgbClr val="7030A0"/>
                </a:solidFill>
                <a:effectLst/>
                <a:uLnTx/>
                <a:uFillTx/>
                <a:latin typeface="Calibri" panose="020F0502020204030204"/>
                <a:ea typeface="+mn-ea"/>
                <a:cs typeface="+mn-cs"/>
              </a:rPr>
              <a:t>Putnik</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ki je bil ustanovljen leta 1923 kot delniška družba, glavni delničarji pa so bili država in regionalne zveze turističnih društev.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Leta </a:t>
            </a:r>
            <a:r>
              <a:rPr kumimoji="0" lang="sl-SI" sz="2800" b="1" i="0" u="none" strike="noStrike" kern="1200" cap="none" spc="0" normalizeH="0" baseline="0" noProof="0" dirty="0">
                <a:ln>
                  <a:noFill/>
                </a:ln>
                <a:solidFill>
                  <a:prstClr val="black"/>
                </a:solidFill>
                <a:effectLst/>
                <a:uLnTx/>
                <a:uFillTx/>
                <a:latin typeface="Calibri" panose="020F0502020204030204"/>
                <a:ea typeface="+mn-ea"/>
                <a:cs typeface="+mn-cs"/>
              </a:rPr>
              <a:t>1951</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je prišlo do centralizacije na večje število podjetij s sedeži v republiških glavnih mestih. Tako smo imeli v Sloveniji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Putnik</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Slovenija, ki pa se je leta 1959 preimenovalo v </a:t>
            </a:r>
            <a:r>
              <a:rPr kumimoji="0" lang="sl-SI" sz="2800" b="1" i="0" u="none" strike="noStrike" kern="1200" cap="none" spc="0" normalizeH="0" baseline="0" noProof="0" dirty="0">
                <a:ln>
                  <a:noFill/>
                </a:ln>
                <a:solidFill>
                  <a:srgbClr val="7030A0"/>
                </a:solidFill>
                <a:effectLst/>
                <a:uLnTx/>
                <a:uFillTx/>
                <a:latin typeface="Calibri" panose="020F0502020204030204"/>
                <a:ea typeface="+mn-ea"/>
                <a:cs typeface="+mn-cs"/>
              </a:rPr>
              <a:t>Kompas </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in prišlo je tudi do ustanovitev novih turističnih agencij. </a:t>
            </a:r>
          </a:p>
        </p:txBody>
      </p:sp>
      <p:pic>
        <p:nvPicPr>
          <p:cNvPr id="4" name="Slika 3"/>
          <p:cNvPicPr>
            <a:picLocks noChangeAspect="1"/>
          </p:cNvPicPr>
          <p:nvPr/>
        </p:nvPicPr>
        <p:blipFill>
          <a:blip r:embed="rId2"/>
          <a:stretch>
            <a:fillRect/>
          </a:stretch>
        </p:blipFill>
        <p:spPr>
          <a:xfrm>
            <a:off x="8472264" y="5794502"/>
            <a:ext cx="2195736" cy="931338"/>
          </a:xfrm>
          <a:prstGeom prst="rect">
            <a:avLst/>
          </a:prstGeom>
        </p:spPr>
      </p:pic>
      <p:pic>
        <p:nvPicPr>
          <p:cNvPr id="5" name="Slika 4"/>
          <p:cNvPicPr>
            <a:picLocks noChangeAspect="1"/>
          </p:cNvPicPr>
          <p:nvPr/>
        </p:nvPicPr>
        <p:blipFill>
          <a:blip r:embed="rId3"/>
          <a:stretch>
            <a:fillRect/>
          </a:stretch>
        </p:blipFill>
        <p:spPr>
          <a:xfrm>
            <a:off x="6096000" y="1626220"/>
            <a:ext cx="1752236" cy="564581"/>
          </a:xfrm>
          <a:prstGeom prst="rect">
            <a:avLst/>
          </a:prstGeom>
        </p:spPr>
      </p:pic>
    </p:spTree>
    <p:extLst>
      <p:ext uri="{BB962C8B-B14F-4D97-AF65-F5344CB8AC3E}">
        <p14:creationId xmlns:p14="http://schemas.microsoft.com/office/powerpoint/2010/main" val="3495440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775520" y="476673"/>
            <a:ext cx="74168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alt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Licenca za turistične agencije</a:t>
            </a:r>
            <a:endParaRPr kumimoji="0" lang="sl-SI" sz="105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3" name="Označba mesta vsebine 2"/>
          <p:cNvSpPr txBox="1">
            <a:spLocks/>
          </p:cNvSpPr>
          <p:nvPr/>
        </p:nvSpPr>
        <p:spPr>
          <a:xfrm>
            <a:off x="2338772" y="2276872"/>
            <a:ext cx="7141604" cy="438912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Licenca je dokaz, da turistična agencija izpolnjuje minimalne standarde za opravljanje dejavnosti organiziranja in prodaje turističnih aranžmajev ter varuje potrošnika, zato ni administrativna ovira temveč nasprotno, koristi stroki in potrošnikom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Hkrati pa licence turističnim agencijam zagotavljajo kredibilnost pri partnerskem sodelovanju s podjetji (z agencijami, hotelirji, prevozniki...) doma, v drugih državah EU in izven Evrope.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743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775520" y="476673"/>
            <a:ext cx="741682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altLang="sl-SI" sz="36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Licenca za turistične agencije</a:t>
            </a:r>
            <a:endParaRPr kumimoji="0" lang="sl-SI" sz="110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3" name="Označba mesta vsebine 2"/>
          <p:cNvSpPr txBox="1">
            <a:spLocks/>
          </p:cNvSpPr>
          <p:nvPr/>
        </p:nvSpPr>
        <p:spPr>
          <a:xfrm>
            <a:off x="2338772" y="2276872"/>
            <a:ext cx="6853572" cy="43891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Dejavnost turističnih agencij je ena redkih dejavnosti v Sloveniji, kjer se število gospodarskih družb iz leta v leto povečuje, v letu 2018 se je število ponudnikov turističnih aranžmajev dejansko povečalo glede na preteklo leto za 7%(indeks rasti je 107)</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Ustanovitveni kapital ni predpisan, pridobitev licence za nedoločen čas za simbolni znesek 198,58 € torej ni ovira za razvoj podjetništva.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0050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775520" y="476673"/>
            <a:ext cx="741682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altLang="sl-SI" sz="36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Licenca za turistične agencije</a:t>
            </a:r>
            <a:endParaRPr kumimoji="0" lang="sl-SI" sz="110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4" name="Označba mesta vsebine 2"/>
          <p:cNvSpPr txBox="1">
            <a:spLocks/>
          </p:cNvSpPr>
          <p:nvPr/>
        </p:nvSpPr>
        <p:spPr>
          <a:xfrm>
            <a:off x="1991544" y="2204864"/>
            <a:ext cx="8018512" cy="438912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2023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1" i="0" u="none" strike="noStrike" kern="1200" cap="none" spc="0" normalizeH="0" baseline="0" noProof="0" dirty="0">
                <a:ln>
                  <a:noFill/>
                </a:ln>
                <a:solidFill>
                  <a:prstClr val="black"/>
                </a:solidFill>
                <a:effectLst/>
                <a:uLnTx/>
                <a:uFillTx/>
                <a:latin typeface="Calibri" panose="020F0502020204030204"/>
                <a:ea typeface="+mn-ea"/>
                <a:cs typeface="+mn-cs"/>
              </a:rPr>
              <a:t>podeljenih</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1888 licenc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1" i="0" u="none" strike="noStrike" kern="1200" cap="none" spc="0" normalizeH="0" baseline="0" noProof="0" dirty="0">
                <a:ln>
                  <a:noFill/>
                </a:ln>
                <a:solidFill>
                  <a:prstClr val="black"/>
                </a:solidFill>
                <a:effectLst/>
                <a:uLnTx/>
                <a:uFillTx/>
                <a:latin typeface="Calibri" panose="020F0502020204030204"/>
                <a:ea typeface="+mn-ea"/>
                <a:cs typeface="+mn-cs"/>
              </a:rPr>
              <a:t>odvzetih</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904 licenc (48%)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1" i="0" u="none" strike="noStrike" kern="1200" cap="none" spc="0" normalizeH="0" baseline="0" noProof="0" dirty="0">
                <a:ln>
                  <a:noFill/>
                </a:ln>
                <a:solidFill>
                  <a:prstClr val="black"/>
                </a:solidFill>
                <a:effectLst/>
                <a:uLnTx/>
                <a:uFillTx/>
                <a:latin typeface="Calibri" panose="020F0502020204030204"/>
                <a:ea typeface="+mn-ea"/>
                <a:cs typeface="+mn-cs"/>
              </a:rPr>
              <a:t>veljavnih</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984 licenc (52%);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V Sloveniji je skupaj registriranih: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530 turističnih agencij z licenco,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454 (86%) turističnih agencij, ki imajo po dve licenci, tako za organiziranje kot tudi za prodajo in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76 oziroma šestina (14%) turističnih agencij, ki imajo po eno licenco in se ukvarjajo samo s posredovanjem oziroma prodajo turističnih aranžmajev.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114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0" y="476672"/>
            <a:ext cx="871750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Združenje turističnih agencij Slovenije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(ZTAS, 1996)</a:t>
            </a:r>
          </a:p>
        </p:txBody>
      </p:sp>
      <p:pic>
        <p:nvPicPr>
          <p:cNvPr id="3" name="Picture 2" descr="http://www.avrigo.si/mma/ztas.jpg/2010082008145863/"/>
          <p:cNvPicPr>
            <a:picLocks noChangeAspect="1" noChangeArrowheads="1"/>
          </p:cNvPicPr>
          <p:nvPr/>
        </p:nvPicPr>
        <p:blipFill>
          <a:blip r:embed="rId2" cstate="print"/>
          <a:srcRect/>
          <a:stretch>
            <a:fillRect/>
          </a:stretch>
        </p:blipFill>
        <p:spPr bwMode="auto">
          <a:xfrm>
            <a:off x="6240017" y="1717675"/>
            <a:ext cx="3157983" cy="1100474"/>
          </a:xfrm>
          <a:prstGeom prst="rect">
            <a:avLst/>
          </a:prstGeom>
          <a:noFill/>
        </p:spPr>
      </p:pic>
      <p:sp>
        <p:nvSpPr>
          <p:cNvPr id="4" name="Rectangle 3"/>
          <p:cNvSpPr txBox="1">
            <a:spLocks noChangeArrowheads="1"/>
          </p:cNvSpPr>
          <p:nvPr/>
        </p:nvSpPr>
        <p:spPr>
          <a:xfrm>
            <a:off x="1919536" y="3212976"/>
            <a:ext cx="8946232" cy="2738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analiziranje problematike turističnih agencij po osnovnih tipih agencij,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ureditev statistike o poslovanju turističnih agencij,</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program tržnih aktivnosti za potrebe agencij,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ureditev poslovnih relacij z letalskimi prevozniki in njihovimi institucijami,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262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4AF819-98BD-480A-8884-D6A317CD4AC2}"/>
              </a:ext>
            </a:extLst>
          </p:cNvPr>
          <p:cNvSpPr>
            <a:spLocks noGrp="1"/>
          </p:cNvSpPr>
          <p:nvPr>
            <p:ph type="title"/>
          </p:nvPr>
        </p:nvSpPr>
        <p:spPr/>
        <p:txBody>
          <a:bodyPr/>
          <a:lstStyle/>
          <a:p>
            <a:r>
              <a:rPr lang="sl-SI" b="1" dirty="0">
                <a:solidFill>
                  <a:srgbClr val="7030A0"/>
                </a:solidFill>
              </a:rPr>
              <a:t>Razvoj turizma</a:t>
            </a:r>
          </a:p>
        </p:txBody>
      </p:sp>
      <p:sp>
        <p:nvSpPr>
          <p:cNvPr id="3" name="Označba mesta vsebine 2">
            <a:extLst>
              <a:ext uri="{FF2B5EF4-FFF2-40B4-BE49-F238E27FC236}">
                <a16:creationId xmlns:a16="http://schemas.microsoft.com/office/drawing/2014/main" id="{DEFA62C5-3677-45C5-A121-F6DE5B64B7D4}"/>
              </a:ext>
            </a:extLst>
          </p:cNvPr>
          <p:cNvSpPr>
            <a:spLocks noGrp="1"/>
          </p:cNvSpPr>
          <p:nvPr>
            <p:ph idx="1"/>
          </p:nvPr>
        </p:nvSpPr>
        <p:spPr/>
        <p:txBody>
          <a:bodyPr>
            <a:normAutofit/>
          </a:bodyPr>
          <a:lstStyle/>
          <a:p>
            <a:pPr marL="0" indent="0">
              <a:buNone/>
            </a:pPr>
            <a:endParaRPr lang="sl-SI" dirty="0"/>
          </a:p>
          <a:p>
            <a:r>
              <a:rPr lang="sl-SI" dirty="0" err="1"/>
              <a:t>Euromonitor</a:t>
            </a:r>
            <a:r>
              <a:rPr lang="sl-SI" dirty="0"/>
              <a:t> </a:t>
            </a:r>
            <a:r>
              <a:rPr lang="sl-SI" dirty="0" err="1"/>
              <a:t>International</a:t>
            </a:r>
            <a:r>
              <a:rPr lang="sl-SI" dirty="0"/>
              <a:t> razkriva 100 najboljših mestnih destinacij na svetu za leto 2023. Sedem evropskih mest je med desetimi najboljšimi in 63 med sto najboljšimi, pri čemer Pariz ostaja na prvem mestu. Raziskava poudarja pomen trajnosti in izzive prekomernega turizma za mesta v obdobju po pandemiji.</a:t>
            </a:r>
          </a:p>
        </p:txBody>
      </p:sp>
    </p:spTree>
    <p:extLst>
      <p:ext uri="{BB962C8B-B14F-4D97-AF65-F5344CB8AC3E}">
        <p14:creationId xmlns:p14="http://schemas.microsoft.com/office/powerpoint/2010/main" val="42309496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31504" y="404664"/>
            <a:ext cx="62865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3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Mednarodna združenja</a:t>
            </a:r>
          </a:p>
        </p:txBody>
      </p:sp>
      <p:sp>
        <p:nvSpPr>
          <p:cNvPr id="3" name="Rectangle 3"/>
          <p:cNvSpPr txBox="1">
            <a:spLocks noChangeArrowheads="1"/>
          </p:cNvSpPr>
          <p:nvPr/>
        </p:nvSpPr>
        <p:spPr>
          <a:xfrm>
            <a:off x="2073424" y="1547664"/>
            <a:ext cx="8594576" cy="28778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IATA – International Air Transport Associatiob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ICAO - International Civil Aviation Organisation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UFTAA - Universal Federation of Travel Agents Association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ECTAA - Evropsko združenje Nacionalnih združenj potovalnih agencij</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GEBTA – Evropsko združenje poslovnih potovalnih agencij</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https://pbs.twimg.com/profile_images/472032394053025792/NbFU6k9-.png"/>
          <p:cNvPicPr>
            <a:picLocks noChangeAspect="1" noChangeArrowheads="1"/>
          </p:cNvPicPr>
          <p:nvPr/>
        </p:nvPicPr>
        <p:blipFill>
          <a:blip r:embed="rId2" cstate="print"/>
          <a:srcRect/>
          <a:stretch>
            <a:fillRect/>
          </a:stretch>
        </p:blipFill>
        <p:spPr bwMode="auto">
          <a:xfrm>
            <a:off x="6600057" y="4924918"/>
            <a:ext cx="1927225" cy="1927225"/>
          </a:xfrm>
          <a:prstGeom prst="rect">
            <a:avLst/>
          </a:prstGeom>
          <a:noFill/>
        </p:spPr>
      </p:pic>
    </p:spTree>
    <p:extLst>
      <p:ext uri="{BB962C8B-B14F-4D97-AF65-F5344CB8AC3E}">
        <p14:creationId xmlns:p14="http://schemas.microsoft.com/office/powerpoint/2010/main" val="2632788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2"/>
          <p:cNvSpPr txBox="1">
            <a:spLocks/>
          </p:cNvSpPr>
          <p:nvPr/>
        </p:nvSpPr>
        <p:spPr>
          <a:xfrm>
            <a:off x="2152650" y="1825625"/>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a:ln>
                  <a:noFill/>
                </a:ln>
                <a:solidFill>
                  <a:prstClr val="black"/>
                </a:solidFill>
                <a:effectLst/>
                <a:uLnTx/>
                <a:uFillTx/>
                <a:latin typeface="Calibri" panose="020F0502020204030204"/>
                <a:ea typeface="+mn-ea"/>
                <a:cs typeface="+mn-cs"/>
              </a:rPr>
              <a:t>Podjetniki, ki registrirajo dejavnosti pod šifro 79, morajo za opravljanje te dejavnosti pridobiti licenco Gospodarske zbornice Slovenije.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a:ln>
                  <a:noFill/>
                </a:ln>
                <a:solidFill>
                  <a:prstClr val="black"/>
                </a:solidFill>
                <a:effectLst/>
                <a:uLnTx/>
                <a:uFillTx/>
                <a:latin typeface="Calibri" panose="020F0502020204030204"/>
                <a:ea typeface="+mn-ea"/>
                <a:cs typeface="+mn-cs"/>
              </a:rPr>
              <a:t>Licenco morajo pred začetkom opravljanja dejavnosti pridobiti tako samostojni podjetniki kot tudi družbe z omejeno odgovornostjo (d.o.o.).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a:ln>
                  <a:noFill/>
                </a:ln>
                <a:solidFill>
                  <a:prstClr val="black"/>
                </a:solidFill>
                <a:effectLst/>
                <a:uLnTx/>
                <a:uFillTx/>
                <a:latin typeface="Calibri" panose="020F0502020204030204"/>
                <a:ea typeface="+mn-ea"/>
                <a:cs typeface="+mn-cs"/>
              </a:rPr>
              <a:t>Postopek za pridobitev licence za opravljanje turistične dejavnosti, lahko podjetnik prične, po uspešno opravljeni registraciji podjetja in vpisu podjetja v register AJPES.</a:t>
            </a: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ravokotnik 4"/>
          <p:cNvSpPr/>
          <p:nvPr/>
        </p:nvSpPr>
        <p:spPr>
          <a:xfrm>
            <a:off x="1919536" y="379076"/>
            <a:ext cx="66967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Registrirana dejavnost</a:t>
            </a:r>
            <a:endParaRPr kumimoji="0" lang="sl-SI"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847436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2135561" y="458670"/>
            <a:ext cx="7704855" cy="5778642"/>
          </a:xfrm>
          <a:prstGeom prst="rect">
            <a:avLst/>
          </a:prstGeom>
        </p:spPr>
      </p:pic>
    </p:spTree>
    <p:extLst>
      <p:ext uri="{BB962C8B-B14F-4D97-AF65-F5344CB8AC3E}">
        <p14:creationId xmlns:p14="http://schemas.microsoft.com/office/powerpoint/2010/main" val="1576018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927648" y="1268760"/>
            <a:ext cx="410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Turistična agencija</a:t>
            </a:r>
          </a:p>
        </p:txBody>
      </p:sp>
      <p:sp>
        <p:nvSpPr>
          <p:cNvPr id="3" name="PoljeZBesedilom 2"/>
          <p:cNvSpPr txBox="1"/>
          <p:nvPr/>
        </p:nvSpPr>
        <p:spPr>
          <a:xfrm>
            <a:off x="2099556" y="2852936"/>
            <a:ext cx="5760640" cy="2727926"/>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pavšalni proizvod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organizator potovanj (grosist)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turistični posrednik (</a:t>
            </a:r>
            <a:r>
              <a:rPr kumimoji="0" lang="sl-SI" altLang="sl-SI"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detajlist</a:t>
            </a: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turistična destinacija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poslovna razmerja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prodajna cena</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982" y="3573016"/>
            <a:ext cx="3415008" cy="3101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324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27158" y="476672"/>
            <a:ext cx="53489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Pojem turistične agencije</a:t>
            </a:r>
          </a:p>
        </p:txBody>
      </p:sp>
      <p:sp>
        <p:nvSpPr>
          <p:cNvPr id="3" name="PoljeZBesedilom 2"/>
          <p:cNvSpPr txBox="1"/>
          <p:nvPr/>
        </p:nvSpPr>
        <p:spPr>
          <a:xfrm>
            <a:off x="2063552" y="1196753"/>
            <a:ext cx="7056784"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Mednarodni turistični slovar (Monte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Carlo</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1961) opredeljuje turistično agencijo kot trgovsko podjetje, ki ima za poslovni predmet: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preskrbeti vse storitve, ki se nanašajo na transport, gostinstvo ali turistične prireditve vseh vrst, organizirati po pavšalni ceni individualna ali kolektivna potovanja bodisi po programu ali po želji turista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Iz te definicije je razvidna dvojna funkcija turistične agencije: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posredniška 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Organizacijska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Turistične storitve so nekoliko ozko omejene in ne vključujejo vseh možnih primerov; prevelik poudarek je na potovanju (v škodo bivanja) </a:t>
            </a:r>
          </a:p>
        </p:txBody>
      </p:sp>
    </p:spTree>
    <p:extLst>
      <p:ext uri="{BB962C8B-B14F-4D97-AF65-F5344CB8AC3E}">
        <p14:creationId xmlns:p14="http://schemas.microsoft.com/office/powerpoint/2010/main" val="1953304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775520" y="404665"/>
            <a:ext cx="41044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Opredelitev turistične agencije</a:t>
            </a:r>
          </a:p>
        </p:txBody>
      </p:sp>
      <p:sp>
        <p:nvSpPr>
          <p:cNvPr id="3" name="PoljeZBesedilom 2"/>
          <p:cNvSpPr txBox="1"/>
          <p:nvPr/>
        </p:nvSpPr>
        <p:spPr>
          <a:xfrm>
            <a:off x="1804565" y="1358771"/>
            <a:ext cx="7776864"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Turistična agencija je gospodarska organizacija, ki posluje po </a:t>
            </a:r>
            <a:r>
              <a:rPr kumimoji="0" lang="sl-SI"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ekonomskih načelih: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Turistična agencija posreduje ali sama proizvaja vse turistične storitve, čeprav ni nujno, da bi bila vsaka agencija dolžna prodajati </a:t>
            </a:r>
            <a:r>
              <a:rPr kumimoji="0" lang="sl-SI"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vse vrste storitev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Turistične storitve pa so vezane v enaki meri na potovanje kot na bivanje zunaj stalnega bivališča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Agencija je lahko čisti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posrednik</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ki le posreduje turistične storitve tretjih proizvajalcev in na trgu ne prodaja nobene storitve kot svoje lastne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Lahko pa turistična agencija tudi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sama proizvaja </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svoje lastne storitve, ki jih tudi na trgu nudi kot svoje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Poleg tega pa lahko agencija tudi iz </a:t>
            </a:r>
            <a:r>
              <a:rPr kumimoji="0" lang="sl-SI"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svojih lastnih in tujih storitev sestavi nov proizvod</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ki ga kot svojega prodaja na trgu.</a:t>
            </a:r>
          </a:p>
        </p:txBody>
      </p:sp>
    </p:spTree>
    <p:extLst>
      <p:ext uri="{BB962C8B-B14F-4D97-AF65-F5344CB8AC3E}">
        <p14:creationId xmlns:p14="http://schemas.microsoft.com/office/powerpoint/2010/main" val="24350500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775520" y="476672"/>
            <a:ext cx="5760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Namen turistične agencije</a:t>
            </a:r>
          </a:p>
        </p:txBody>
      </p:sp>
      <p:sp>
        <p:nvSpPr>
          <p:cNvPr id="3" name="PoljeZBesedilom 2"/>
          <p:cNvSpPr txBox="1"/>
          <p:nvPr/>
        </p:nvSpPr>
        <p:spPr>
          <a:xfrm>
            <a:off x="1775520" y="1196752"/>
            <a:ext cx="8568952"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Turistične agencije so običajno štete za najbolj značilno ali celo edino vrsto turističnega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podjetja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Zagovorniki teze o turizmu kot samostojni gospodarski panogi vidijo v agencijah glavnega, celo edinega nosilca te dejavnosti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Turistične agencije kot del turizma spadajo med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storitvene dejavnosti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Služijo zgolj namenu povezovanja posameznih s turizmom povezanih storitev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O’Conner</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in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Frew</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2002) in jih lahko smatramo kot čisto turistične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Page (2003) je potovalne agencije, skupaj s podjetji za izposojo  avtomobilov, turističnimi uradi, vodniki in spremljevalci, uvrstil v skupino turističnih sprejemnih dejavnosti (ang.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tourism</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reception</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services</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Turistični agent  </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je pravzaprav svetovalec, ki prodaja storitve turističnega gospodarstva.</a:t>
            </a:r>
          </a:p>
        </p:txBody>
      </p:sp>
    </p:spTree>
    <p:extLst>
      <p:ext uri="{BB962C8B-B14F-4D97-AF65-F5344CB8AC3E}">
        <p14:creationId xmlns:p14="http://schemas.microsoft.com/office/powerpoint/2010/main" val="3878322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991544" y="404665"/>
            <a:ext cx="65527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Turistična agencija ali organizator potovanj</a:t>
            </a:r>
          </a:p>
        </p:txBody>
      </p:sp>
      <p:sp>
        <p:nvSpPr>
          <p:cNvPr id="3" name="PoljeZBesedilom 2"/>
          <p:cNvSpPr txBox="1"/>
          <p:nvPr/>
        </p:nvSpPr>
        <p:spPr>
          <a:xfrm>
            <a:off x="1991544" y="1388152"/>
            <a:ext cx="842493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Na turističnem trgu delujeta dve vrsti podjetij, organizatorji potovanj in turistične agencije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Prvi so »tovarne turističnih potovanj«, drugi pa »njihovi zastopniki in vezni člen med organizatorji in potniki oziroma gostinskimi podjetji in njihovimi gosti ali prevoznimi podjetji in njihovimi strankami« (Mihalič, 2000)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 Sloveniji pogosto uporabljamo enoten izraz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turistična agencija </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tako za posamezne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posrednike</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kot tudi za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organizatorje potovanj </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(npr. Kompas)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Situacijo v Sloveniji dodatno zapleta dejstvo, da v praksi organizatorji potovanj res nastopajo tudi kot posredniki, turistične agencije pa občasno tudi organizirajo potovanja. Podobno predvideva ZSRT, ki opredeljuje pogoje za pridobitev državne licence za organizatorje potovanj in turistične agente (Ur. l. RS, št. 2/2004).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164653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935896" y="548680"/>
            <a:ext cx="6984776" cy="523220"/>
          </a:xfrm>
          <a:prstGeom prst="rect">
            <a:avLst/>
          </a:prstGeom>
          <a:noFill/>
        </p:spPr>
        <p:txBody>
          <a:bodyPr wrap="square" rtlCol="0">
            <a:spAutoFit/>
          </a:bodyPr>
          <a:lstStyle/>
          <a:p>
            <a:r>
              <a:rPr lang="sl-SI" sz="2800" b="1" dirty="0">
                <a:solidFill>
                  <a:prstClr val="black"/>
                </a:solidFill>
                <a:latin typeface="Verdana" panose="020B0604030504040204" pitchFamily="34" charset="0"/>
                <a:ea typeface="Verdana" panose="020B0604030504040204" pitchFamily="34" charset="0"/>
              </a:rPr>
              <a:t>Vrste turističnih agencij</a:t>
            </a:r>
          </a:p>
        </p:txBody>
      </p:sp>
      <p:sp>
        <p:nvSpPr>
          <p:cNvPr id="3" name="PoljeZBesedilom 2"/>
          <p:cNvSpPr txBox="1"/>
          <p:nvPr/>
        </p:nvSpPr>
        <p:spPr>
          <a:xfrm>
            <a:off x="2207568" y="2204864"/>
            <a:ext cx="5472608" cy="3325654"/>
          </a:xfrm>
          <a:prstGeom prst="rect">
            <a:avLst/>
          </a:prstGeom>
          <a:noFill/>
        </p:spPr>
        <p:txBody>
          <a:bodyPr wrap="square" rtlCol="0">
            <a:spAutoFit/>
          </a:bodyPr>
          <a:lstStyle/>
          <a:p>
            <a:pPr marL="342900" indent="-342900">
              <a:lnSpc>
                <a:spcPct val="200000"/>
              </a:lnSpc>
              <a:buFontTx/>
              <a:buAutoNum type="arabicPeriod"/>
            </a:pPr>
            <a:r>
              <a:rPr lang="sl-SI" b="1" dirty="0">
                <a:solidFill>
                  <a:srgbClr val="7030A0"/>
                </a:solidFill>
                <a:latin typeface="Verdana" panose="020B0604030504040204" pitchFamily="34" charset="0"/>
                <a:ea typeface="Verdana" panose="020B0604030504040204" pitchFamily="34" charset="0"/>
              </a:rPr>
              <a:t>Območje dejavnosti</a:t>
            </a:r>
          </a:p>
          <a:p>
            <a:pPr marL="342900" indent="-342900">
              <a:lnSpc>
                <a:spcPct val="200000"/>
              </a:lnSpc>
              <a:buFontTx/>
              <a:buAutoNum type="arabicPeriod"/>
            </a:pPr>
            <a:r>
              <a:rPr lang="sl-SI" b="1" dirty="0">
                <a:solidFill>
                  <a:srgbClr val="7030A0"/>
                </a:solidFill>
                <a:latin typeface="Verdana" panose="020B0604030504040204" pitchFamily="34" charset="0"/>
                <a:ea typeface="Verdana" panose="020B0604030504040204" pitchFamily="34" charset="0"/>
              </a:rPr>
              <a:t>Značaj dejavnosti</a:t>
            </a:r>
          </a:p>
          <a:p>
            <a:pPr marL="342900" indent="-342900">
              <a:lnSpc>
                <a:spcPct val="200000"/>
              </a:lnSpc>
              <a:buFontTx/>
              <a:buAutoNum type="arabicPeriod"/>
            </a:pPr>
            <a:r>
              <a:rPr lang="sl-SI" b="1" dirty="0">
                <a:solidFill>
                  <a:srgbClr val="7030A0"/>
                </a:solidFill>
                <a:latin typeface="Verdana" panose="020B0604030504040204" pitchFamily="34" charset="0"/>
                <a:ea typeface="Verdana" panose="020B0604030504040204" pitchFamily="34" charset="0"/>
              </a:rPr>
              <a:t>Čas poslovanja</a:t>
            </a:r>
          </a:p>
          <a:p>
            <a:pPr marL="342900" indent="-342900">
              <a:lnSpc>
                <a:spcPct val="200000"/>
              </a:lnSpc>
              <a:buFontTx/>
              <a:buAutoNum type="arabicPeriod"/>
            </a:pPr>
            <a:r>
              <a:rPr lang="sl-SI" b="1" dirty="0">
                <a:solidFill>
                  <a:srgbClr val="7030A0"/>
                </a:solidFill>
                <a:latin typeface="Verdana" panose="020B0604030504040204" pitchFamily="34" charset="0"/>
                <a:ea typeface="Verdana" panose="020B0604030504040204" pitchFamily="34" charset="0"/>
              </a:rPr>
              <a:t>Velikost in število zaposlenih</a:t>
            </a:r>
          </a:p>
          <a:p>
            <a:pPr marL="342900" indent="-342900">
              <a:lnSpc>
                <a:spcPct val="200000"/>
              </a:lnSpc>
              <a:buFontTx/>
              <a:buAutoNum type="arabicPeriod"/>
            </a:pPr>
            <a:r>
              <a:rPr lang="sl-SI" b="1" dirty="0">
                <a:solidFill>
                  <a:srgbClr val="7030A0"/>
                </a:solidFill>
                <a:latin typeface="Verdana" panose="020B0604030504040204" pitchFamily="34" charset="0"/>
                <a:ea typeface="Verdana" panose="020B0604030504040204" pitchFamily="34" charset="0"/>
              </a:rPr>
              <a:t>Odvisnost in organizacijska oblika</a:t>
            </a:r>
          </a:p>
          <a:p>
            <a:pPr marL="342900" indent="-342900">
              <a:lnSpc>
                <a:spcPct val="200000"/>
              </a:lnSpc>
              <a:buFontTx/>
              <a:buAutoNum type="arabicPeriod"/>
            </a:pPr>
            <a:r>
              <a:rPr lang="sl-SI" b="1" dirty="0">
                <a:solidFill>
                  <a:srgbClr val="7030A0"/>
                </a:solidFill>
                <a:latin typeface="Verdana" panose="020B0604030504040204" pitchFamily="34" charset="0"/>
                <a:ea typeface="Verdana" panose="020B0604030504040204" pitchFamily="34" charset="0"/>
              </a:rPr>
              <a:t>Tržna pot</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064" y="1665315"/>
            <a:ext cx="3861820" cy="1511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556131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063552" y="548680"/>
            <a:ext cx="4968552" cy="523220"/>
          </a:xfrm>
          <a:prstGeom prst="rect">
            <a:avLst/>
          </a:prstGeom>
          <a:noFill/>
        </p:spPr>
        <p:txBody>
          <a:bodyPr wrap="square" rtlCol="0">
            <a:spAutoFit/>
          </a:bodyPr>
          <a:lstStyle/>
          <a:p>
            <a:r>
              <a:rPr lang="sl-SI" sz="2800" b="1">
                <a:solidFill>
                  <a:prstClr val="black"/>
                </a:solidFill>
                <a:latin typeface="Verdana" panose="020B0604030504040204" pitchFamily="34" charset="0"/>
                <a:ea typeface="Verdana" panose="020B0604030504040204" pitchFamily="34" charset="0"/>
              </a:rPr>
              <a:t>Območje dejavnosti</a:t>
            </a:r>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2207568" y="1412776"/>
            <a:ext cx="6552728" cy="2308324"/>
          </a:xfrm>
          <a:prstGeom prst="rect">
            <a:avLst/>
          </a:prstGeom>
          <a:noFill/>
        </p:spPr>
        <p:txBody>
          <a:bodyPr wrap="square" rtlCol="0">
            <a:spAutoFit/>
          </a:bodyPr>
          <a:lstStyle/>
          <a:p>
            <a:pPr marL="285750" indent="-285750">
              <a:buFont typeface="Arial" panose="020B0604020202020204" pitchFamily="34" charset="0"/>
              <a:buChar char="•"/>
            </a:pPr>
            <a:r>
              <a:rPr lang="sl-SI" b="1" dirty="0">
                <a:solidFill>
                  <a:prstClr val="black"/>
                </a:solidFill>
                <a:latin typeface="Verdana" panose="020B0604030504040204" pitchFamily="34" charset="0"/>
                <a:ea typeface="Verdana" panose="020B0604030504040204" pitchFamily="34" charset="0"/>
              </a:rPr>
              <a:t>mednarodne</a:t>
            </a:r>
            <a:r>
              <a:rPr lang="sl-SI" dirty="0">
                <a:solidFill>
                  <a:prstClr val="black"/>
                </a:solidFill>
                <a:latin typeface="Verdana" panose="020B0604030504040204" pitchFamily="34" charset="0"/>
                <a:ea typeface="Verdana" panose="020B0604030504040204" pitchFamily="34" charset="0"/>
              </a:rPr>
              <a:t>: delujejo na območju več držav, kjer imajo tudi svoje poslovne enote</a:t>
            </a:r>
          </a:p>
          <a:p>
            <a:pPr marL="285750" indent="-285750">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sl-SI" b="1" dirty="0">
                <a:solidFill>
                  <a:prstClr val="black"/>
                </a:solidFill>
                <a:latin typeface="Verdana" panose="020B0604030504040204" pitchFamily="34" charset="0"/>
                <a:ea typeface="Verdana" panose="020B0604030504040204" pitchFamily="34" charset="0"/>
              </a:rPr>
              <a:t>nacionalne</a:t>
            </a:r>
            <a:r>
              <a:rPr lang="sl-SI" dirty="0">
                <a:solidFill>
                  <a:prstClr val="black"/>
                </a:solidFill>
                <a:latin typeface="Verdana" panose="020B0604030504040204" pitchFamily="34" charset="0"/>
                <a:ea typeface="Verdana" panose="020B0604030504040204" pitchFamily="34" charset="0"/>
              </a:rPr>
              <a:t>: delujejo na območju ene države</a:t>
            </a:r>
          </a:p>
          <a:p>
            <a:pPr marL="285750" indent="-285750">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sl-SI" b="1" dirty="0">
                <a:solidFill>
                  <a:prstClr val="black"/>
                </a:solidFill>
                <a:latin typeface="Verdana" panose="020B0604030504040204" pitchFamily="34" charset="0"/>
                <a:ea typeface="Verdana" panose="020B0604030504040204" pitchFamily="34" charset="0"/>
              </a:rPr>
              <a:t>regionalne</a:t>
            </a:r>
            <a:r>
              <a:rPr lang="sl-SI" dirty="0">
                <a:solidFill>
                  <a:prstClr val="black"/>
                </a:solidFill>
                <a:latin typeface="Verdana" panose="020B0604030504040204" pitchFamily="34" charset="0"/>
                <a:ea typeface="Verdana" panose="020B0604030504040204" pitchFamily="34" charset="0"/>
              </a:rPr>
              <a:t>: delujejo le na manjšem zaključenem območju </a:t>
            </a:r>
          </a:p>
          <a:p>
            <a:pPr marL="285750" indent="-285750">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0257" y="5373216"/>
            <a:ext cx="1228937"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688" y="3648524"/>
            <a:ext cx="4279302" cy="3209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749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AD86EB-2694-43F0-9512-00A83AE065C4}"/>
              </a:ext>
            </a:extLst>
          </p:cNvPr>
          <p:cNvSpPr>
            <a:spLocks noGrp="1"/>
          </p:cNvSpPr>
          <p:nvPr>
            <p:ph type="title"/>
          </p:nvPr>
        </p:nvSpPr>
        <p:spPr/>
        <p:txBody>
          <a:bodyPr/>
          <a:lstStyle/>
          <a:p>
            <a:r>
              <a:rPr lang="sl-SI" b="1" dirty="0">
                <a:solidFill>
                  <a:srgbClr val="7030A0"/>
                </a:solidFill>
              </a:rPr>
              <a:t>AKTUALNO</a:t>
            </a:r>
          </a:p>
        </p:txBody>
      </p:sp>
      <p:sp>
        <p:nvSpPr>
          <p:cNvPr id="3" name="Označba mesta vsebine 2">
            <a:extLst>
              <a:ext uri="{FF2B5EF4-FFF2-40B4-BE49-F238E27FC236}">
                <a16:creationId xmlns:a16="http://schemas.microsoft.com/office/drawing/2014/main" id="{5BC49C33-6605-4DC6-9984-2722BA770A6A}"/>
              </a:ext>
            </a:extLst>
          </p:cNvPr>
          <p:cNvSpPr>
            <a:spLocks noGrp="1"/>
          </p:cNvSpPr>
          <p:nvPr>
            <p:ph idx="1"/>
          </p:nvPr>
        </p:nvSpPr>
        <p:spPr/>
        <p:txBody>
          <a:bodyPr/>
          <a:lstStyle/>
          <a:p>
            <a:r>
              <a:rPr lang="sl-SI" dirty="0"/>
              <a:t> Potovanje brez vizuma pomembno vpliva na turizem s povečevanjem števila obiskovalcev, zmanjševanjem težav in stroškov povezanih z pridobivanjem vize ter naredi destinacije bolj privlačne, medtem ko zamude pri obdelavi vizumov ovirajo okrevanje turistične industrije.</a:t>
            </a:r>
          </a:p>
          <a:p>
            <a:endParaRPr lang="sl-SI" dirty="0"/>
          </a:p>
          <a:p>
            <a:r>
              <a:rPr lang="sl-SI" dirty="0"/>
              <a:t>-          Izraelsko/palestinska vojna prinaša upad zaupanja v turizem za destinacije, ki so opredeljene kot 'arabske', saj turisti kot nevarne zaznavajo destinacije, ki so od vojnega območja oddaljene do 2.000 km.</a:t>
            </a:r>
          </a:p>
          <a:p>
            <a:r>
              <a:rPr lang="sl-SI" dirty="0"/>
              <a:t> </a:t>
            </a:r>
          </a:p>
          <a:p>
            <a:endParaRPr lang="sl-SI" dirty="0"/>
          </a:p>
          <a:p>
            <a:endParaRPr lang="sl-SI" dirty="0"/>
          </a:p>
        </p:txBody>
      </p:sp>
    </p:spTree>
    <p:extLst>
      <p:ext uri="{BB962C8B-B14F-4D97-AF65-F5344CB8AC3E}">
        <p14:creationId xmlns:p14="http://schemas.microsoft.com/office/powerpoint/2010/main" val="10586679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991544" y="620689"/>
            <a:ext cx="4104456" cy="954107"/>
          </a:xfrm>
          <a:prstGeom prst="rect">
            <a:avLst/>
          </a:prstGeom>
          <a:noFill/>
        </p:spPr>
        <p:txBody>
          <a:bodyPr wrap="square" rtlCol="0">
            <a:spAutoFit/>
          </a:bodyPr>
          <a:lstStyle/>
          <a:p>
            <a:r>
              <a:rPr lang="sl-SI" sz="2800" b="1" dirty="0">
                <a:solidFill>
                  <a:prstClr val="black"/>
                </a:solidFill>
                <a:latin typeface="Verdana" panose="020B0604030504040204" pitchFamily="34" charset="0"/>
                <a:ea typeface="Verdana" panose="020B0604030504040204" pitchFamily="34" charset="0"/>
              </a:rPr>
              <a:t>Značaj dejavnosti</a:t>
            </a:r>
          </a:p>
          <a:p>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3143672" y="2420889"/>
            <a:ext cx="5760640" cy="2585323"/>
          </a:xfrm>
          <a:prstGeom prst="rect">
            <a:avLst/>
          </a:prstGeom>
          <a:noFill/>
        </p:spPr>
        <p:txBody>
          <a:bodyPr wrap="square" rtlCol="0">
            <a:spAutoFit/>
          </a:bodyPr>
          <a:lstStyle/>
          <a:p>
            <a:r>
              <a:rPr lang="sl-SI" b="1" dirty="0">
                <a:solidFill>
                  <a:prstClr val="black"/>
                </a:solidFill>
                <a:latin typeface="Verdana" panose="020B0604030504040204" pitchFamily="34" charset="0"/>
                <a:ea typeface="Verdana" panose="020B0604030504040204" pitchFamily="34" charset="0"/>
              </a:rPr>
              <a:t>receptivne agencije</a:t>
            </a:r>
            <a:r>
              <a:rPr lang="sl-SI" dirty="0">
                <a:solidFill>
                  <a:prstClr val="black"/>
                </a:solidFill>
                <a:latin typeface="Verdana" panose="020B0604030504040204" pitchFamily="34" charset="0"/>
                <a:ea typeface="Verdana" panose="020B0604030504040204" pitchFamily="34" charset="0"/>
              </a:rPr>
              <a:t>: nudijo storitve, ki so vezane na sprejem turistov in na njihovo bivanje v turističnem kraju, zato so locirane v turističnih centrih</a:t>
            </a:r>
          </a:p>
          <a:p>
            <a:endParaRPr lang="sl-SI" dirty="0">
              <a:solidFill>
                <a:prstClr val="black"/>
              </a:solidFill>
              <a:latin typeface="Verdana" panose="020B0604030504040204" pitchFamily="34" charset="0"/>
              <a:ea typeface="Verdana" panose="020B0604030504040204" pitchFamily="34" charset="0"/>
            </a:endParaRPr>
          </a:p>
          <a:p>
            <a:r>
              <a:rPr lang="sl-SI" b="1" dirty="0" err="1">
                <a:solidFill>
                  <a:prstClr val="black"/>
                </a:solidFill>
                <a:latin typeface="Verdana" panose="020B0604030504040204" pitchFamily="34" charset="0"/>
                <a:ea typeface="Verdana" panose="020B0604030504040204" pitchFamily="34" charset="0"/>
              </a:rPr>
              <a:t>Emitivne</a:t>
            </a:r>
            <a:r>
              <a:rPr lang="sl-SI" b="1" dirty="0">
                <a:solidFill>
                  <a:prstClr val="black"/>
                </a:solidFill>
                <a:latin typeface="Verdana" panose="020B0604030504040204" pitchFamily="34" charset="0"/>
                <a:ea typeface="Verdana" panose="020B0604030504040204" pitchFamily="34" charset="0"/>
              </a:rPr>
              <a:t> agencije</a:t>
            </a:r>
            <a:r>
              <a:rPr lang="sl-SI" dirty="0">
                <a:solidFill>
                  <a:prstClr val="black"/>
                </a:solidFill>
                <a:latin typeface="Verdana" panose="020B0604030504040204" pitchFamily="34" charset="0"/>
                <a:ea typeface="Verdana" panose="020B0604030504040204" pitchFamily="34" charset="0"/>
              </a:rPr>
              <a:t>: nudijo storitve, ki omogočajo zapustitev stalnega bivališča, potovanje in bivanje v  turističnem kraju, zato so locirane v večjih središčih.</a:t>
            </a:r>
          </a:p>
        </p:txBody>
      </p:sp>
    </p:spTree>
    <p:extLst>
      <p:ext uri="{BB962C8B-B14F-4D97-AF65-F5344CB8AC3E}">
        <p14:creationId xmlns:p14="http://schemas.microsoft.com/office/powerpoint/2010/main" val="12256758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919536" y="548681"/>
            <a:ext cx="4104456" cy="954107"/>
          </a:xfrm>
          <a:prstGeom prst="rect">
            <a:avLst/>
          </a:prstGeom>
          <a:noFill/>
        </p:spPr>
        <p:txBody>
          <a:bodyPr wrap="square" rtlCol="0">
            <a:spAutoFit/>
          </a:bodyPr>
          <a:lstStyle/>
          <a:p>
            <a:r>
              <a:rPr lang="sl-SI" sz="2800" b="1" dirty="0">
                <a:solidFill>
                  <a:prstClr val="black"/>
                </a:solidFill>
                <a:latin typeface="Verdana" panose="020B0604030504040204" pitchFamily="34" charset="0"/>
                <a:ea typeface="Verdana" panose="020B0604030504040204" pitchFamily="34" charset="0"/>
              </a:rPr>
              <a:t>Čas poslovanja</a:t>
            </a:r>
          </a:p>
          <a:p>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3143672" y="2420889"/>
            <a:ext cx="5760640" cy="2031325"/>
          </a:xfrm>
          <a:prstGeom prst="rect">
            <a:avLst/>
          </a:prstGeom>
          <a:noFill/>
        </p:spPr>
        <p:txBody>
          <a:bodyPr wrap="square" rtlCol="0">
            <a:spAutoFit/>
          </a:bodyPr>
          <a:lstStyle/>
          <a:p>
            <a:pPr marL="285750" indent="-285750">
              <a:buFont typeface="Arial" panose="020B0604020202020204" pitchFamily="34" charset="0"/>
              <a:buChar char="•"/>
            </a:pPr>
            <a:r>
              <a:rPr lang="sl-SI" b="1" dirty="0">
                <a:solidFill>
                  <a:prstClr val="black"/>
                </a:solidFill>
                <a:latin typeface="Verdana" panose="020B0604030504040204" pitchFamily="34" charset="0"/>
                <a:ea typeface="Verdana" panose="020B0604030504040204" pitchFamily="34" charset="0"/>
              </a:rPr>
              <a:t>agencije s stalnim poslov</a:t>
            </a:r>
            <a:r>
              <a:rPr lang="sl-SI" dirty="0">
                <a:solidFill>
                  <a:prstClr val="black"/>
                </a:solidFill>
                <a:latin typeface="Verdana" panose="020B0604030504040204" pitchFamily="34" charset="0"/>
                <a:ea typeface="Verdana" panose="020B0604030504040204" pitchFamily="34" charset="0"/>
              </a:rPr>
              <a:t>anjem: delajo brez prekinitve in brez večjih sezonskih nihanj vse leto</a:t>
            </a:r>
          </a:p>
          <a:p>
            <a:pPr marL="285750" indent="-285750">
              <a:buFont typeface="Arial" panose="020B0604020202020204" pitchFamily="34" charset="0"/>
              <a:buChar char="•"/>
            </a:pPr>
            <a:endParaRPr lang="sl-SI" b="1"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agencije s sezonskim poslovanjem: delujejo le v času turistične sezone, sicer so zaprte.</a:t>
            </a:r>
          </a:p>
          <a:p>
            <a:endParaRPr lang="sl-SI" dirty="0">
              <a:solidFill>
                <a:prstClr val="black"/>
              </a:solidFill>
              <a:latin typeface="Verdana" panose="020B0604030504040204" pitchFamily="34" charset="0"/>
              <a:ea typeface="Verdana" panose="020B060403050404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920" y="4725144"/>
            <a:ext cx="4210788" cy="189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45528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332657"/>
            <a:ext cx="6048672" cy="954107"/>
          </a:xfrm>
          <a:prstGeom prst="rect">
            <a:avLst/>
          </a:prstGeom>
          <a:noFill/>
        </p:spPr>
        <p:txBody>
          <a:bodyPr wrap="square" rtlCol="0">
            <a:spAutoFit/>
          </a:bodyPr>
          <a:lstStyle/>
          <a:p>
            <a:r>
              <a:rPr lang="sl-SI" sz="2800" b="1" dirty="0">
                <a:solidFill>
                  <a:prstClr val="black"/>
                </a:solidFill>
                <a:latin typeface="Verdana" panose="020B0604030504040204" pitchFamily="34" charset="0"/>
                <a:ea typeface="Verdana" panose="020B0604030504040204" pitchFamily="34" charset="0"/>
              </a:rPr>
              <a:t>Velikost in število zaposlenih</a:t>
            </a:r>
          </a:p>
          <a:p>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3143672" y="2420888"/>
            <a:ext cx="5760640" cy="1754326"/>
          </a:xfrm>
          <a:prstGeom prst="rect">
            <a:avLst/>
          </a:prstGeom>
          <a:noFill/>
        </p:spPr>
        <p:txBody>
          <a:bodyPr wrap="square" rtlCol="0">
            <a:spAutoFit/>
          </a:bodyPr>
          <a:lstStyle/>
          <a:p>
            <a:pPr marL="285750" indent="-285750">
              <a:buFont typeface="Arial" panose="020B0604020202020204" pitchFamily="34" charset="0"/>
              <a:buChar char="•"/>
            </a:pPr>
            <a:r>
              <a:rPr lang="sl-SI" b="1" dirty="0">
                <a:solidFill>
                  <a:prstClr val="black"/>
                </a:solidFill>
                <a:latin typeface="Verdana" panose="020B0604030504040204" pitchFamily="34" charset="0"/>
                <a:ea typeface="Verdana" panose="020B0604030504040204" pitchFamily="34" charset="0"/>
              </a:rPr>
              <a:t>velike agencije</a:t>
            </a:r>
            <a:r>
              <a:rPr lang="sl-SI" dirty="0">
                <a:solidFill>
                  <a:prstClr val="black"/>
                </a:solidFill>
                <a:latin typeface="Verdana" panose="020B0604030504040204" pitchFamily="34" charset="0"/>
                <a:ea typeface="Verdana" panose="020B0604030504040204" pitchFamily="34" charset="0"/>
              </a:rPr>
              <a:t>: imajo nad 100 zaposlenih in večje število dislociranih poslovnih enot</a:t>
            </a:r>
          </a:p>
          <a:p>
            <a:pPr marL="285750" indent="-285750">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sl-SI" b="1" dirty="0">
                <a:solidFill>
                  <a:prstClr val="black"/>
                </a:solidFill>
                <a:latin typeface="Verdana" panose="020B0604030504040204" pitchFamily="34" charset="0"/>
                <a:ea typeface="Verdana" panose="020B0604030504040204" pitchFamily="34" charset="0"/>
              </a:rPr>
              <a:t>majhne agencije</a:t>
            </a:r>
            <a:r>
              <a:rPr lang="sl-SI" dirty="0">
                <a:solidFill>
                  <a:prstClr val="black"/>
                </a:solidFill>
                <a:latin typeface="Verdana" panose="020B0604030504040204" pitchFamily="34" charset="0"/>
                <a:ea typeface="Verdana" panose="020B0604030504040204" pitchFamily="34" charset="0"/>
              </a:rPr>
              <a:t>: imajo do 5 zaposlenih in praviloma le eno poslovalnico</a:t>
            </a:r>
          </a:p>
          <a:p>
            <a:endParaRPr lang="sl-SI" dirty="0">
              <a:solidFill>
                <a:prstClr val="black"/>
              </a:solidFill>
              <a:latin typeface="Verdana" panose="020B0604030504040204" pitchFamily="34" charset="0"/>
              <a:ea typeface="Verdana" panose="020B0604030504040204"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745" y="4558234"/>
            <a:ext cx="2002947" cy="150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097" y="4212430"/>
            <a:ext cx="2925091" cy="219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52377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775520" y="332657"/>
            <a:ext cx="6696744" cy="954107"/>
          </a:xfrm>
          <a:prstGeom prst="rect">
            <a:avLst/>
          </a:prstGeom>
          <a:noFill/>
        </p:spPr>
        <p:txBody>
          <a:bodyPr wrap="square" rtlCol="0">
            <a:spAutoFit/>
          </a:bodyPr>
          <a:lstStyle/>
          <a:p>
            <a:r>
              <a:rPr lang="sl-SI" sz="2800" b="1">
                <a:solidFill>
                  <a:prstClr val="black"/>
                </a:solidFill>
                <a:latin typeface="Verdana" panose="020B0604030504040204" pitchFamily="34" charset="0"/>
                <a:ea typeface="Verdana" panose="020B0604030504040204" pitchFamily="34" charset="0"/>
              </a:rPr>
              <a:t>Odvisnost in organizacijska oblika</a:t>
            </a:r>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2855640" y="2204864"/>
            <a:ext cx="5760640" cy="2862322"/>
          </a:xfrm>
          <a:prstGeom prst="rect">
            <a:avLst/>
          </a:prstGeom>
          <a:noFill/>
        </p:spPr>
        <p:txBody>
          <a:bodyPr wrap="square" rtlCol="0">
            <a:spAutoFit/>
          </a:bodyPr>
          <a:lstStyle/>
          <a:p>
            <a:pPr marL="285750" indent="-285750">
              <a:buFont typeface="Arial" panose="020B0604020202020204" pitchFamily="34" charset="0"/>
              <a:buChar char="•"/>
            </a:pPr>
            <a:r>
              <a:rPr lang="sl-SI" b="1" dirty="0">
                <a:solidFill>
                  <a:prstClr val="black"/>
                </a:solidFill>
                <a:latin typeface="Verdana" panose="020B0604030504040204" pitchFamily="34" charset="0"/>
                <a:ea typeface="Verdana" panose="020B0604030504040204" pitchFamily="34" charset="0"/>
              </a:rPr>
              <a:t>samostojne age</a:t>
            </a:r>
            <a:r>
              <a:rPr lang="sl-SI" dirty="0">
                <a:solidFill>
                  <a:prstClr val="black"/>
                </a:solidFill>
                <a:latin typeface="Verdana" panose="020B0604030504040204" pitchFamily="34" charset="0"/>
                <a:ea typeface="Verdana" panose="020B0604030504040204" pitchFamily="34" charset="0"/>
              </a:rPr>
              <a:t>ncije: agencijski posel je glavni posel; registrirane so v prvi vrsti kot turistična podjetja</a:t>
            </a:r>
          </a:p>
          <a:p>
            <a:pPr marL="285750" indent="-285750">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sl-SI" b="1" dirty="0">
                <a:solidFill>
                  <a:prstClr val="black"/>
                </a:solidFill>
                <a:latin typeface="Verdana" panose="020B0604030504040204" pitchFamily="34" charset="0"/>
                <a:ea typeface="Verdana" panose="020B0604030504040204" pitchFamily="34" charset="0"/>
              </a:rPr>
              <a:t>odvisne agencije</a:t>
            </a:r>
            <a:r>
              <a:rPr lang="sl-SI" dirty="0">
                <a:solidFill>
                  <a:prstClr val="black"/>
                </a:solidFill>
                <a:latin typeface="Verdana" panose="020B0604030504040204" pitchFamily="34" charset="0"/>
                <a:ea typeface="Verdana" panose="020B0604030504040204" pitchFamily="34" charset="0"/>
              </a:rPr>
              <a:t>: opravljajo sicer samo agencijski posel, vendar so odvisne oz. so v sestavu večjega podjetja iz druge panoge npr.: gostinskega, transportnega, trgovskega ipd.</a:t>
            </a:r>
          </a:p>
          <a:p>
            <a:endParaRPr lang="sl-SI" dirty="0">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970432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775520" y="476673"/>
            <a:ext cx="5112568" cy="954107"/>
          </a:xfrm>
          <a:prstGeom prst="rect">
            <a:avLst/>
          </a:prstGeom>
          <a:noFill/>
        </p:spPr>
        <p:txBody>
          <a:bodyPr wrap="square" rtlCol="0">
            <a:spAutoFit/>
          </a:bodyPr>
          <a:lstStyle/>
          <a:p>
            <a:r>
              <a:rPr lang="sl-SI" sz="2800" b="1" dirty="0">
                <a:solidFill>
                  <a:prstClr val="black"/>
                </a:solidFill>
                <a:latin typeface="Verdana" panose="020B0604030504040204" pitchFamily="34" charset="0"/>
                <a:ea typeface="Verdana" panose="020B0604030504040204" pitchFamily="34" charset="0"/>
              </a:rPr>
              <a:t>Tržna pot</a:t>
            </a:r>
          </a:p>
          <a:p>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3143672" y="2420889"/>
            <a:ext cx="5760640" cy="2585323"/>
          </a:xfrm>
          <a:prstGeom prst="rect">
            <a:avLst/>
          </a:prstGeom>
          <a:noFill/>
        </p:spPr>
        <p:txBody>
          <a:bodyPr wrap="square" rtlCol="0">
            <a:spAutoFit/>
          </a:bodyPr>
          <a:lstStyle/>
          <a:p>
            <a:pPr marL="285750" indent="-285750">
              <a:buFont typeface="Arial" panose="020B0604020202020204" pitchFamily="34" charset="0"/>
              <a:buChar char="•"/>
            </a:pPr>
            <a:r>
              <a:rPr lang="sl-SI" b="1" dirty="0">
                <a:solidFill>
                  <a:prstClr val="black"/>
                </a:solidFill>
                <a:latin typeface="Verdana" panose="020B0604030504040204" pitchFamily="34" charset="0"/>
                <a:ea typeface="Verdana" panose="020B0604030504040204" pitchFamily="34" charset="0"/>
              </a:rPr>
              <a:t>agencije na drobno </a:t>
            </a:r>
            <a:r>
              <a:rPr lang="sl-SI" dirty="0">
                <a:solidFill>
                  <a:prstClr val="black"/>
                </a:solidFill>
                <a:latin typeface="Verdana" panose="020B0604030504040204" pitchFamily="34" charset="0"/>
                <a:ea typeface="Verdana" panose="020B0604030504040204" pitchFamily="34" charset="0"/>
              </a:rPr>
              <a:t>(</a:t>
            </a:r>
            <a:r>
              <a:rPr lang="sl-SI" dirty="0" err="1">
                <a:solidFill>
                  <a:prstClr val="black"/>
                </a:solidFill>
                <a:latin typeface="Verdana" panose="020B0604030504040204" pitchFamily="34" charset="0"/>
                <a:ea typeface="Verdana" panose="020B0604030504040204" pitchFamily="34" charset="0"/>
              </a:rPr>
              <a:t>retailers</a:t>
            </a:r>
            <a:r>
              <a:rPr lang="sl-SI" dirty="0">
                <a:solidFill>
                  <a:prstClr val="black"/>
                </a:solidFill>
                <a:latin typeface="Verdana" panose="020B0604030504040204" pitchFamily="34" charset="0"/>
                <a:ea typeface="Verdana" panose="020B0604030504040204" pitchFamily="34" charset="0"/>
              </a:rPr>
              <a:t> ali </a:t>
            </a:r>
            <a:r>
              <a:rPr lang="sl-SI" dirty="0" err="1">
                <a:solidFill>
                  <a:prstClr val="black"/>
                </a:solidFill>
                <a:latin typeface="Verdana" panose="020B0604030504040204" pitchFamily="34" charset="0"/>
                <a:ea typeface="Verdana" panose="020B0604030504040204" pitchFamily="34" charset="0"/>
              </a:rPr>
              <a:t>retail</a:t>
            </a:r>
            <a:r>
              <a:rPr lang="sl-SI" dirty="0">
                <a:solidFill>
                  <a:prstClr val="black"/>
                </a:solidFill>
                <a:latin typeface="Verdana" panose="020B0604030504040204" pitchFamily="34" charset="0"/>
                <a:ea typeface="Verdana" panose="020B0604030504040204" pitchFamily="34" charset="0"/>
              </a:rPr>
              <a:t> </a:t>
            </a:r>
            <a:r>
              <a:rPr lang="sl-SI" dirty="0" err="1">
                <a:solidFill>
                  <a:prstClr val="black"/>
                </a:solidFill>
                <a:latin typeface="Verdana" panose="020B0604030504040204" pitchFamily="34" charset="0"/>
                <a:ea typeface="Verdana" panose="020B0604030504040204" pitchFamily="34" charset="0"/>
              </a:rPr>
              <a:t>travel</a:t>
            </a:r>
            <a:r>
              <a:rPr lang="sl-SI" dirty="0">
                <a:solidFill>
                  <a:prstClr val="black"/>
                </a:solidFill>
                <a:latin typeface="Verdana" panose="020B0604030504040204" pitchFamily="34" charset="0"/>
                <a:ea typeface="Verdana" panose="020B0604030504040204" pitchFamily="34" charset="0"/>
              </a:rPr>
              <a:t> </a:t>
            </a:r>
            <a:r>
              <a:rPr lang="sl-SI" dirty="0" err="1">
                <a:solidFill>
                  <a:prstClr val="black"/>
                </a:solidFill>
                <a:latin typeface="Verdana" panose="020B0604030504040204" pitchFamily="34" charset="0"/>
                <a:ea typeface="Verdana" panose="020B0604030504040204" pitchFamily="34" charset="0"/>
              </a:rPr>
              <a:t>agents</a:t>
            </a:r>
            <a:r>
              <a:rPr lang="sl-SI" dirty="0">
                <a:solidFill>
                  <a:prstClr val="black"/>
                </a:solidFill>
                <a:latin typeface="Verdana" panose="020B0604030504040204" pitchFamily="34" charset="0"/>
                <a:ea typeface="Verdana" panose="020B0604030504040204" pitchFamily="34" charset="0"/>
              </a:rPr>
              <a:t>): so v neposrednem stiku s posameznimi turisti, ki jim prodajajo posamezne storitve</a:t>
            </a:r>
          </a:p>
          <a:p>
            <a:pPr marL="285750" indent="-285750">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sl-SI" b="1" dirty="0">
                <a:solidFill>
                  <a:prstClr val="black"/>
                </a:solidFill>
                <a:latin typeface="Verdana" panose="020B0604030504040204" pitchFamily="34" charset="0"/>
                <a:ea typeface="Verdana" panose="020B0604030504040204" pitchFamily="34" charset="0"/>
              </a:rPr>
              <a:t>agencije na debelo </a:t>
            </a:r>
            <a:r>
              <a:rPr lang="sl-SI" dirty="0">
                <a:solidFill>
                  <a:prstClr val="black"/>
                </a:solidFill>
                <a:latin typeface="Verdana" panose="020B0604030504040204" pitchFamily="34" charset="0"/>
                <a:ea typeface="Verdana" panose="020B0604030504040204" pitchFamily="34" charset="0"/>
              </a:rPr>
              <a:t>(</a:t>
            </a:r>
            <a:r>
              <a:rPr lang="sl-SI" dirty="0" err="1">
                <a:solidFill>
                  <a:prstClr val="black"/>
                </a:solidFill>
                <a:latin typeface="Verdana" panose="020B0604030504040204" pitchFamily="34" charset="0"/>
                <a:ea typeface="Verdana" panose="020B0604030504040204" pitchFamily="34" charset="0"/>
              </a:rPr>
              <a:t>wholesalers</a:t>
            </a:r>
            <a:r>
              <a:rPr lang="sl-SI" dirty="0">
                <a:solidFill>
                  <a:prstClr val="black"/>
                </a:solidFill>
                <a:latin typeface="Verdana" panose="020B0604030504040204" pitchFamily="34" charset="0"/>
                <a:ea typeface="Verdana" panose="020B0604030504040204" pitchFamily="34" charset="0"/>
              </a:rPr>
              <a:t>), organizirajo potovanja in počitnice po pavšalnih cenah ter jih prodajajo </a:t>
            </a:r>
            <a:r>
              <a:rPr lang="sl-SI" dirty="0" err="1">
                <a:solidFill>
                  <a:prstClr val="black"/>
                </a:solidFill>
                <a:latin typeface="Verdana" panose="020B0604030504040204" pitchFamily="34" charset="0"/>
                <a:ea typeface="Verdana" panose="020B0604030504040204" pitchFamily="34" charset="0"/>
              </a:rPr>
              <a:t>retailerjem</a:t>
            </a:r>
            <a:r>
              <a:rPr lang="sl-SI" dirty="0">
                <a:solidFill>
                  <a:prstClr val="black"/>
                </a:solidFill>
                <a:latin typeface="Verdana" panose="020B0604030504040204" pitchFamily="34" charset="0"/>
                <a:ea typeface="Verdana" panose="020B0604030504040204" pitchFamily="34" charset="0"/>
              </a:rPr>
              <a:t>. S turisti niso v neposrednem stiku</a:t>
            </a:r>
          </a:p>
        </p:txBody>
      </p:sp>
    </p:spTree>
    <p:extLst>
      <p:ext uri="{BB962C8B-B14F-4D97-AF65-F5344CB8AC3E}">
        <p14:creationId xmlns:p14="http://schemas.microsoft.com/office/powerpoint/2010/main" val="1200112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476672"/>
            <a:ext cx="6264696" cy="523220"/>
          </a:xfrm>
          <a:prstGeom prst="rect">
            <a:avLst/>
          </a:prstGeom>
          <a:noFill/>
        </p:spPr>
        <p:txBody>
          <a:bodyPr wrap="square" rtlCol="0">
            <a:spAutoFit/>
          </a:bodyPr>
          <a:lstStyle/>
          <a:p>
            <a:r>
              <a:rPr lang="sl-SI" sz="2800" b="1" dirty="0">
                <a:solidFill>
                  <a:prstClr val="black"/>
                </a:solidFill>
                <a:latin typeface="Verdana" panose="020B0604030504040204" pitchFamily="34" charset="0"/>
                <a:ea typeface="Verdana" panose="020B0604030504040204" pitchFamily="34" charset="0"/>
              </a:rPr>
              <a:t>Organizator potovanj</a:t>
            </a:r>
          </a:p>
        </p:txBody>
      </p:sp>
      <p:sp>
        <p:nvSpPr>
          <p:cNvPr id="3" name="PoljeZBesedilom 2"/>
          <p:cNvSpPr txBox="1"/>
          <p:nvPr/>
        </p:nvSpPr>
        <p:spPr>
          <a:xfrm>
            <a:off x="1822594" y="1770257"/>
            <a:ext cx="8352928" cy="5355312"/>
          </a:xfrm>
          <a:prstGeom prst="rect">
            <a:avLst/>
          </a:prstGeom>
          <a:noFill/>
        </p:spPr>
        <p:txBody>
          <a:bodyPr wrap="square" rtlCol="0">
            <a:spAutoFit/>
          </a:bodyPr>
          <a:lstStyle/>
          <a:p>
            <a:r>
              <a:rPr lang="sl-SI" dirty="0">
                <a:solidFill>
                  <a:prstClr val="black"/>
                </a:solidFill>
                <a:latin typeface="Verdana" panose="020B0604030504040204" pitchFamily="34" charset="0"/>
                <a:ea typeface="Verdana" panose="020B0604030504040204" pitchFamily="34" charset="0"/>
              </a:rPr>
              <a:t>Organizator potovanj je tista turistična agencija, ki so ji izključni poslovni predmet pavšalni posli, </a:t>
            </a:r>
            <a:r>
              <a:rPr lang="sl-SI" dirty="0" err="1">
                <a:solidFill>
                  <a:prstClr val="black"/>
                </a:solidFill>
                <a:latin typeface="Verdana" panose="020B0604030504040204" pitchFamily="34" charset="0"/>
                <a:ea typeface="Verdana" panose="020B0604030504040204" pitchFamily="34" charset="0"/>
              </a:rPr>
              <a:t>t.j</a:t>
            </a:r>
            <a:r>
              <a:rPr lang="sl-SI" dirty="0">
                <a:solidFill>
                  <a:prstClr val="black"/>
                </a:solidFill>
                <a:latin typeface="Verdana" panose="020B0604030504040204" pitchFamily="34" charset="0"/>
                <a:ea typeface="Verdana" panose="020B0604030504040204" pitchFamily="34" charset="0"/>
              </a:rPr>
              <a:t>. organizacija, prodaja in izvedba pavšalnih potovanj in počitnic, medtem ko so posredniški posli povsem sekundarnega pomena</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Na trgu ne nastopa kot posrednik, temveč kot proizvajalec lastnih kompleksnih storitev</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Svojih proizvodov ne prodaja v svoji prodajni mreži, saj nima svojih poslovalnic za neposreden stik s strankami</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Svoje proizvode prodaja samo na debelo (grosist) drugim turističnim agencijam (</a:t>
            </a:r>
            <a:r>
              <a:rPr lang="sl-SI" dirty="0" err="1">
                <a:solidFill>
                  <a:prstClr val="black"/>
                </a:solidFill>
                <a:latin typeface="Verdana" panose="020B0604030504040204" pitchFamily="34" charset="0"/>
                <a:ea typeface="Verdana" panose="020B0604030504040204" pitchFamily="34" charset="0"/>
              </a:rPr>
              <a:t>detajlistom</a:t>
            </a:r>
            <a:r>
              <a:rPr lang="sl-SI" dirty="0">
                <a:solidFill>
                  <a:prstClr val="black"/>
                </a:solidFill>
                <a:latin typeface="Verdana" panose="020B0604030504040204" pitchFamily="34" charset="0"/>
                <a:ea typeface="Verdana" panose="020B0604030504040204" pitchFamily="34" charset="0"/>
              </a:rPr>
              <a:t>), ki so njegovi zastopniki in imajo svojo prodajno mrežo</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Prodajajo po pavšalni ceni (</a:t>
            </a:r>
            <a:r>
              <a:rPr lang="sl-SI" dirty="0" err="1">
                <a:solidFill>
                  <a:prstClr val="black"/>
                </a:solidFill>
                <a:latin typeface="Verdana" panose="020B0604030504040204" pitchFamily="34" charset="0"/>
                <a:ea typeface="Verdana" panose="020B0604030504040204" pitchFamily="34" charset="0"/>
              </a:rPr>
              <a:t>all</a:t>
            </a:r>
            <a:r>
              <a:rPr lang="sl-SI" dirty="0">
                <a:solidFill>
                  <a:prstClr val="black"/>
                </a:solidFill>
                <a:latin typeface="Verdana" panose="020B0604030504040204" pitchFamily="34" charset="0"/>
                <a:ea typeface="Verdana" panose="020B0604030504040204" pitchFamily="34" charset="0"/>
              </a:rPr>
              <a:t>-in-</a:t>
            </a:r>
            <a:r>
              <a:rPr lang="sl-SI" dirty="0" err="1">
                <a:solidFill>
                  <a:prstClr val="black"/>
                </a:solidFill>
                <a:latin typeface="Verdana" panose="020B0604030504040204" pitchFamily="34" charset="0"/>
                <a:ea typeface="Verdana" panose="020B0604030504040204" pitchFamily="34" charset="0"/>
              </a:rPr>
              <a:t>price</a:t>
            </a:r>
            <a:r>
              <a:rPr lang="sl-SI" dirty="0">
                <a:solidFill>
                  <a:prstClr val="black"/>
                </a:solidFill>
                <a:latin typeface="Verdana" panose="020B0604030504040204" pitchFamily="34" charset="0"/>
                <a:ea typeface="Verdana" panose="020B0604030504040204" pitchFamily="34" charset="0"/>
              </a:rPr>
              <a:t> oz. </a:t>
            </a:r>
            <a:r>
              <a:rPr lang="sl-SI" dirty="0" err="1">
                <a:solidFill>
                  <a:prstClr val="black"/>
                </a:solidFill>
                <a:latin typeface="Verdana" panose="020B0604030504040204" pitchFamily="34" charset="0"/>
                <a:ea typeface="Verdana" panose="020B0604030504040204" pitchFamily="34" charset="0"/>
              </a:rPr>
              <a:t>prix</a:t>
            </a:r>
            <a:r>
              <a:rPr lang="sl-SI" dirty="0">
                <a:solidFill>
                  <a:prstClr val="black"/>
                </a:solidFill>
                <a:latin typeface="Verdana" panose="020B0604030504040204" pitchFamily="34" charset="0"/>
                <a:ea typeface="Verdana" panose="020B0604030504040204" pitchFamily="34" charset="0"/>
              </a:rPr>
              <a:t> </a:t>
            </a:r>
            <a:r>
              <a:rPr lang="sl-SI" dirty="0" err="1">
                <a:solidFill>
                  <a:prstClr val="black"/>
                </a:solidFill>
                <a:latin typeface="Verdana" panose="020B0604030504040204" pitchFamily="34" charset="0"/>
                <a:ea typeface="Verdana" panose="020B0604030504040204" pitchFamily="34" charset="0"/>
              </a:rPr>
              <a:t>forfaitaire</a:t>
            </a:r>
            <a:r>
              <a:rPr lang="sl-SI" dirty="0">
                <a:solidFill>
                  <a:prstClr val="black"/>
                </a:solidFill>
                <a:latin typeface="Verdana" panose="020B0604030504040204" pitchFamily="34" charset="0"/>
                <a:ea typeface="Verdana" panose="020B0604030504040204" pitchFamily="34" charset="0"/>
              </a:rPr>
              <a:t>), ki vključuje vse stroške posameznih storitev in še prihodek </a:t>
            </a:r>
            <a:r>
              <a:rPr lang="sl-SI" dirty="0" err="1">
                <a:solidFill>
                  <a:prstClr val="black"/>
                </a:solidFill>
                <a:latin typeface="Verdana" panose="020B0604030504040204" pitchFamily="34" charset="0"/>
                <a:ea typeface="Verdana" panose="020B0604030504040204" pitchFamily="34" charset="0"/>
              </a:rPr>
              <a:t>organiaztorja</a:t>
            </a:r>
            <a:r>
              <a:rPr lang="sl-SI" dirty="0">
                <a:solidFill>
                  <a:prstClr val="black"/>
                </a:solidFill>
                <a:latin typeface="Verdana" panose="020B0604030504040204" pitchFamily="34" charset="0"/>
                <a:ea typeface="Verdana" panose="020B0604030504040204" pitchFamily="34" charset="0"/>
              </a:rPr>
              <a:t> potovanj. </a:t>
            </a:r>
          </a:p>
          <a:p>
            <a:endParaRPr lang="sl-SI" dirty="0">
              <a:solidFill>
                <a:prstClr val="black"/>
              </a:solidFill>
              <a:latin typeface="Verdana" panose="020B0604030504040204" pitchFamily="34" charset="0"/>
              <a:ea typeface="Verdana" panose="020B060403050404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8049" y="451739"/>
            <a:ext cx="2704667" cy="137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7433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476672"/>
            <a:ext cx="6264696" cy="523220"/>
          </a:xfrm>
          <a:prstGeom prst="rect">
            <a:avLst/>
          </a:prstGeom>
          <a:noFill/>
        </p:spPr>
        <p:txBody>
          <a:bodyPr wrap="square" rtlCol="0">
            <a:spAutoFit/>
          </a:bodyPr>
          <a:lstStyle/>
          <a:p>
            <a:r>
              <a:rPr lang="sl-SI" sz="2800" b="1" dirty="0">
                <a:solidFill>
                  <a:prstClr val="black"/>
                </a:solidFill>
                <a:latin typeface="Verdana" panose="020B0604030504040204" pitchFamily="34" charset="0"/>
                <a:ea typeface="Verdana" panose="020B0604030504040204" pitchFamily="34" charset="0"/>
              </a:rPr>
              <a:t>Organizator potovanj</a:t>
            </a:r>
          </a:p>
        </p:txBody>
      </p:sp>
      <p:sp>
        <p:nvSpPr>
          <p:cNvPr id="3" name="PoljeZBesedilom 2"/>
          <p:cNvSpPr txBox="1"/>
          <p:nvPr/>
        </p:nvSpPr>
        <p:spPr>
          <a:xfrm>
            <a:off x="2328093" y="2636913"/>
            <a:ext cx="8352928" cy="2585323"/>
          </a:xfrm>
          <a:prstGeom prst="rect">
            <a:avLst/>
          </a:prstGeom>
          <a:noFill/>
        </p:spPr>
        <p:txBody>
          <a:bodyPr wrap="square" rtlCol="0">
            <a:spAutoFit/>
          </a:bodyPr>
          <a:lstStyle/>
          <a:p>
            <a:r>
              <a:rPr lang="sl-SI" dirty="0">
                <a:solidFill>
                  <a:prstClr val="black"/>
                </a:solidFill>
                <a:latin typeface="Verdana" panose="020B0604030504040204" pitchFamily="34" charset="0"/>
                <a:ea typeface="Verdana" panose="020B0604030504040204" pitchFamily="34" charset="0"/>
              </a:rPr>
              <a:t>je oseba ali podjetje, ki iz posameznih turističnih storitev </a:t>
            </a:r>
          </a:p>
          <a:p>
            <a:r>
              <a:rPr lang="sl-SI" dirty="0">
                <a:solidFill>
                  <a:prstClr val="black"/>
                </a:solidFill>
                <a:latin typeface="Verdana" panose="020B0604030504040204" pitchFamily="34" charset="0"/>
                <a:ea typeface="Verdana" panose="020B0604030504040204" pitchFamily="34" charset="0"/>
              </a:rPr>
              <a:t>(transportnih, nastanitvenih), kupljenih pri (lastnih ali tujih) proizvajalcih (transportnih podjetjih, hotelih)</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sestavlja nove proizvode (pavšalne proizvode) </a:t>
            </a:r>
          </a:p>
          <a:p>
            <a:r>
              <a:rPr lang="sl-SI" dirty="0">
                <a:solidFill>
                  <a:prstClr val="black"/>
                </a:solidFill>
                <a:latin typeface="Verdana" panose="020B0604030504040204" pitchFamily="34" charset="0"/>
                <a:ea typeface="Verdana" panose="020B0604030504040204" pitchFamily="34" charset="0"/>
              </a:rPr>
              <a:t>in jih posreduje potrošnikom preko</a:t>
            </a:r>
          </a:p>
          <a:p>
            <a:r>
              <a:rPr lang="sl-SI" dirty="0">
                <a:solidFill>
                  <a:prstClr val="black"/>
                </a:solidFill>
                <a:latin typeface="Verdana" panose="020B0604030504040204" pitchFamily="34" charset="0"/>
                <a:ea typeface="Verdana" panose="020B0604030504040204" pitchFamily="34" charset="0"/>
              </a:rPr>
              <a:t>posredniške mreže (lastne ali tuje) s pribitkom</a:t>
            </a:r>
          </a:p>
          <a:p>
            <a:r>
              <a:rPr lang="sl-SI" dirty="0">
                <a:solidFill>
                  <a:prstClr val="black"/>
                </a:solidFill>
                <a:latin typeface="Verdana" panose="020B0604030504040204" pitchFamily="34" charset="0"/>
                <a:ea typeface="Verdana" panose="020B0604030504040204" pitchFamily="34" charset="0"/>
              </a:rPr>
              <a:t>v svojem imenu in na svoj račun (Mihalič, 1999) .</a:t>
            </a:r>
          </a:p>
          <a:p>
            <a:endParaRPr lang="sl-SI" dirty="0">
              <a:solidFill>
                <a:prstClr val="black"/>
              </a:solidFill>
              <a:latin typeface="Verdana" panose="020B0604030504040204" pitchFamily="34" charset="0"/>
              <a:ea typeface="Verdana" panose="020B060403050404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8049" y="451739"/>
            <a:ext cx="2704667" cy="137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37719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476672"/>
            <a:ext cx="6264696" cy="523220"/>
          </a:xfrm>
          <a:prstGeom prst="rect">
            <a:avLst/>
          </a:prstGeom>
          <a:noFill/>
        </p:spPr>
        <p:txBody>
          <a:bodyPr wrap="square" rtlCol="0">
            <a:spAutoFit/>
          </a:bodyPr>
          <a:lstStyle/>
          <a:p>
            <a:r>
              <a:rPr lang="sl-SI" sz="2800" b="1" dirty="0">
                <a:solidFill>
                  <a:prstClr val="black"/>
                </a:solidFill>
                <a:latin typeface="Verdana" panose="020B0604030504040204" pitchFamily="34" charset="0"/>
                <a:ea typeface="Verdana" panose="020B0604030504040204" pitchFamily="34" charset="0"/>
              </a:rPr>
              <a:t>Organizator potovanj</a:t>
            </a:r>
          </a:p>
        </p:txBody>
      </p:sp>
      <p:sp>
        <p:nvSpPr>
          <p:cNvPr id="3" name="PoljeZBesedilom 2"/>
          <p:cNvSpPr txBox="1"/>
          <p:nvPr/>
        </p:nvSpPr>
        <p:spPr>
          <a:xfrm>
            <a:off x="1991544" y="2060849"/>
            <a:ext cx="8352928" cy="4247317"/>
          </a:xfrm>
          <a:prstGeom prst="rect">
            <a:avLst/>
          </a:prstGeom>
          <a:noFill/>
        </p:spPr>
        <p:txBody>
          <a:bodyPr wrap="square" rtlCol="0">
            <a:spAutoFit/>
          </a:bodyPr>
          <a:lstStyle/>
          <a:p>
            <a:r>
              <a:rPr lang="sl-SI" dirty="0">
                <a:solidFill>
                  <a:prstClr val="black"/>
                </a:solidFill>
                <a:latin typeface="Verdana" panose="020B0604030504040204" pitchFamily="34" charset="0"/>
                <a:ea typeface="Verdana" panose="020B0604030504040204" pitchFamily="34" charset="0"/>
              </a:rPr>
              <a:t>Organizatorji potovanj organizirajo, zbirajo in sestavljajo v pakete (</a:t>
            </a:r>
            <a:r>
              <a:rPr lang="sl-SI" dirty="0" err="1">
                <a:solidFill>
                  <a:prstClr val="black"/>
                </a:solidFill>
                <a:latin typeface="Verdana" panose="020B0604030504040204" pitchFamily="34" charset="0"/>
                <a:ea typeface="Verdana" panose="020B0604030504040204" pitchFamily="34" charset="0"/>
              </a:rPr>
              <a:t>paketirajo</a:t>
            </a:r>
            <a:r>
              <a:rPr lang="sl-SI" dirty="0">
                <a:solidFill>
                  <a:prstClr val="black"/>
                </a:solidFill>
                <a:latin typeface="Verdana" panose="020B0604030504040204" pitchFamily="34" charset="0"/>
                <a:ea typeface="Verdana" panose="020B0604030504040204" pitchFamily="34" charset="0"/>
              </a:rPr>
              <a:t>) različne elemente turističnih doživljajev in jih ponujajo v prodajo s pomočjo medijev, kot so katalogi, letaki, oglasi, ali z uporabo IKT (Page, 2003)</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Standardni paketi, ki jih ponujajo strankam, vključujejo različne vrste prevoza, namestitev, oglede znamenitosti, storitve vodnika, obroke, zabavo, izposojo vozila itd. </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Organizator potovanj bodisi od izvajalcev storitev kupi večjo količino storitev vnaprej (po izdatno nižji ceni) bodisi sam izvaja določene storitve</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Različne proizvode oz. storitve sestavi v nov paket in ga po enotni ceni proda kupcem (</a:t>
            </a:r>
            <a:r>
              <a:rPr lang="sl-SI" dirty="0" err="1">
                <a:solidFill>
                  <a:prstClr val="black"/>
                </a:solidFill>
                <a:latin typeface="Verdana" panose="020B0604030504040204" pitchFamily="34" charset="0"/>
                <a:ea typeface="Verdana" panose="020B0604030504040204" pitchFamily="34" charset="0"/>
              </a:rPr>
              <a:t>O’Conner</a:t>
            </a:r>
            <a:r>
              <a:rPr lang="sl-SI" dirty="0">
                <a:solidFill>
                  <a:prstClr val="black"/>
                </a:solidFill>
                <a:latin typeface="Verdana" panose="020B0604030504040204" pitchFamily="34" charset="0"/>
                <a:ea typeface="Verdana" panose="020B0604030504040204" pitchFamily="34" charset="0"/>
              </a:rPr>
              <a:t> in </a:t>
            </a:r>
            <a:r>
              <a:rPr lang="sl-SI" dirty="0" err="1">
                <a:solidFill>
                  <a:prstClr val="black"/>
                </a:solidFill>
                <a:latin typeface="Verdana" panose="020B0604030504040204" pitchFamily="34" charset="0"/>
                <a:ea typeface="Verdana" panose="020B0604030504040204" pitchFamily="34" charset="0"/>
              </a:rPr>
              <a:t>Frew</a:t>
            </a:r>
            <a:r>
              <a:rPr lang="sl-SI" dirty="0">
                <a:solidFill>
                  <a:prstClr val="black"/>
                </a:solidFill>
                <a:latin typeface="Verdana" panose="020B0604030504040204" pitchFamily="34" charset="0"/>
                <a:ea typeface="Verdana" panose="020B0604030504040204" pitchFamily="34" charset="0"/>
              </a:rPr>
              <a:t> 2002).</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8049" y="451739"/>
            <a:ext cx="2704667" cy="137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8979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703512" y="332657"/>
            <a:ext cx="7056784" cy="954107"/>
          </a:xfrm>
          <a:prstGeom prst="rect">
            <a:avLst/>
          </a:prstGeom>
          <a:noFill/>
        </p:spPr>
        <p:txBody>
          <a:bodyPr wrap="square" rtlCol="0">
            <a:spAutoFit/>
          </a:bodyPr>
          <a:lstStyle/>
          <a:p>
            <a:r>
              <a:rPr lang="sl-SI" sz="2800" b="1" dirty="0">
                <a:solidFill>
                  <a:prstClr val="black"/>
                </a:solidFill>
                <a:latin typeface="Verdana" panose="020B0604030504040204" pitchFamily="34" charset="0"/>
                <a:ea typeface="Verdana" panose="020B0604030504040204" pitchFamily="34" charset="0"/>
              </a:rPr>
              <a:t>Način delovanja organizatorja potovanj</a:t>
            </a:r>
          </a:p>
        </p:txBody>
      </p:sp>
      <p:sp>
        <p:nvSpPr>
          <p:cNvPr id="3" name="PoljeZBesedilom 2"/>
          <p:cNvSpPr txBox="1"/>
          <p:nvPr/>
        </p:nvSpPr>
        <p:spPr>
          <a:xfrm>
            <a:off x="2279576" y="1844824"/>
            <a:ext cx="6912768" cy="4801314"/>
          </a:xfrm>
          <a:prstGeom prst="rect">
            <a:avLst/>
          </a:prstGeom>
          <a:noFill/>
        </p:spPr>
        <p:txBody>
          <a:bodyPr wrap="square" rtlCol="0">
            <a:spAutoFit/>
          </a:bodyPr>
          <a:lstStyle/>
          <a:p>
            <a:r>
              <a:rPr lang="sl-SI" dirty="0">
                <a:solidFill>
                  <a:prstClr val="black"/>
                </a:solidFill>
                <a:latin typeface="Verdana" panose="020B0604030504040204" pitchFamily="34" charset="0"/>
                <a:ea typeface="Verdana" panose="020B0604030504040204" pitchFamily="34" charset="0"/>
              </a:rPr>
              <a:t>Organizatorji potovanj imajo zmožnost kupovati storitve in ostale elemente, povezane s turističnimi doživetji, od drugih izvajalcev ali dobaviteljev z znatnimi količinskimi popusti</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Izpolnjujejo osrednjo vlogo v turizmu, ker omogočajo ostalim udeležencem turističnega posla, da svoje storitve prodajajo vnaprej (Page in </a:t>
            </a:r>
            <a:r>
              <a:rPr lang="sl-SI" dirty="0" err="1">
                <a:solidFill>
                  <a:prstClr val="black"/>
                </a:solidFill>
                <a:latin typeface="Verdana" panose="020B0604030504040204" pitchFamily="34" charset="0"/>
                <a:ea typeface="Verdana" panose="020B0604030504040204" pitchFamily="34" charset="0"/>
              </a:rPr>
              <a:t>Connell</a:t>
            </a:r>
            <a:r>
              <a:rPr lang="sl-SI" dirty="0">
                <a:solidFill>
                  <a:prstClr val="black"/>
                </a:solidFill>
                <a:latin typeface="Verdana" panose="020B0604030504040204" pitchFamily="34" charset="0"/>
                <a:ea typeface="Verdana" panose="020B0604030504040204" pitchFamily="34" charset="0"/>
              </a:rPr>
              <a:t>, 2006)</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Ko OP zakupi določeno količino prevoznih in prenočitvenih zmogljivosti, potrebnih za izvedbo svojega programa, prevzame s tem skrb za čim </a:t>
            </a:r>
            <a:r>
              <a:rPr lang="sl-SI" b="1" dirty="0">
                <a:solidFill>
                  <a:srgbClr val="7030A0"/>
                </a:solidFill>
                <a:latin typeface="Verdana" panose="020B0604030504040204" pitchFamily="34" charset="0"/>
                <a:ea typeface="Verdana" panose="020B0604030504040204" pitchFamily="34" charset="0"/>
              </a:rPr>
              <a:t>boljšo izrabo teh zmogljivosti</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Zato se oblikujejo cene, ki so bistveno </a:t>
            </a:r>
            <a:r>
              <a:rPr lang="sl-SI" b="1" dirty="0">
                <a:solidFill>
                  <a:prstClr val="black"/>
                </a:solidFill>
                <a:latin typeface="Verdana" panose="020B0604030504040204" pitchFamily="34" charset="0"/>
                <a:ea typeface="Verdana" panose="020B0604030504040204" pitchFamily="34" charset="0"/>
              </a:rPr>
              <a:t>nižje od cen </a:t>
            </a:r>
            <a:r>
              <a:rPr lang="sl-SI" dirty="0">
                <a:solidFill>
                  <a:prstClr val="black"/>
                </a:solidFill>
                <a:latin typeface="Verdana" panose="020B0604030504040204" pitchFamily="34" charset="0"/>
                <a:ea typeface="Verdana" panose="020B0604030504040204" pitchFamily="34" charset="0"/>
              </a:rPr>
              <a:t>za individualne turiste </a:t>
            </a:r>
          </a:p>
          <a:p>
            <a:endParaRPr lang="sl-SI" dirty="0">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550780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703512" y="332656"/>
            <a:ext cx="7200800" cy="523220"/>
          </a:xfrm>
          <a:prstGeom prst="rect">
            <a:avLst/>
          </a:prstGeom>
          <a:noFill/>
        </p:spPr>
        <p:txBody>
          <a:bodyPr wrap="square" rtlCol="0">
            <a:spAutoFit/>
          </a:bodyPr>
          <a:lstStyle/>
          <a:p>
            <a:r>
              <a:rPr lang="sl-SI" sz="2800" b="1" dirty="0">
                <a:solidFill>
                  <a:prstClr val="black"/>
                </a:solidFill>
                <a:latin typeface="Verdana" panose="020B0604030504040204" pitchFamily="34" charset="0"/>
                <a:ea typeface="Verdana" panose="020B0604030504040204" pitchFamily="34" charset="0"/>
              </a:rPr>
              <a:t>Vrste organizatorjev potovanj</a:t>
            </a:r>
          </a:p>
        </p:txBody>
      </p:sp>
      <p:sp>
        <p:nvSpPr>
          <p:cNvPr id="3" name="PoljeZBesedilom 2"/>
          <p:cNvSpPr txBox="1"/>
          <p:nvPr/>
        </p:nvSpPr>
        <p:spPr>
          <a:xfrm>
            <a:off x="2135560" y="1556793"/>
            <a:ext cx="7920880" cy="3139321"/>
          </a:xfrm>
          <a:prstGeom prst="rect">
            <a:avLst/>
          </a:prstGeom>
          <a:noFill/>
        </p:spPr>
        <p:txBody>
          <a:bodyPr wrap="square" rtlCol="0">
            <a:spAutoFit/>
          </a:bodyPr>
          <a:lstStyle/>
          <a:p>
            <a:r>
              <a:rPr lang="sl-SI" dirty="0">
                <a:solidFill>
                  <a:prstClr val="black"/>
                </a:solidFill>
                <a:latin typeface="Verdana" panose="020B0604030504040204" pitchFamily="34" charset="0"/>
                <a:ea typeface="Verdana" panose="020B0604030504040204" pitchFamily="34" charset="0"/>
              </a:rPr>
              <a:t>Organizatorji potovanj so, podobno kot turistične agencije, locirani kot vmesnik med potrošniki in proizvodi in imajo podoben vpliv na razvoj turističnih sistemov, še posebej na destinaciji</a:t>
            </a:r>
          </a:p>
          <a:p>
            <a:endParaRPr lang="sl-SI" dirty="0">
              <a:solidFill>
                <a:prstClr val="black"/>
              </a:solidFill>
              <a:latin typeface="Verdana" panose="020B0604030504040204" pitchFamily="34" charset="0"/>
              <a:ea typeface="Verdana" panose="020B0604030504040204" pitchFamily="34" charset="0"/>
            </a:endParaRPr>
          </a:p>
          <a:p>
            <a:r>
              <a:rPr lang="sl-SI" dirty="0">
                <a:solidFill>
                  <a:prstClr val="black"/>
                </a:solidFill>
                <a:latin typeface="Verdana" panose="020B0604030504040204" pitchFamily="34" charset="0"/>
                <a:ea typeface="Verdana" panose="020B0604030504040204" pitchFamily="34" charset="0"/>
              </a:rPr>
              <a:t>Podobno kot pri turističnih agencijah se tudi pri organizatorjih potovanj ločita dve veliki skupini: tisti, ki delajo t. i. masovne turistične proizvode in specializirani organizatorji potovanj. Slednji servisirajo manjše skupine in zaračunavajo večje provizije, a hkrati zagotavljajo bolj specifične storitve in bolj izobražene ter usposobljene vodnike (</a:t>
            </a:r>
            <a:r>
              <a:rPr lang="sl-SI" dirty="0" err="1">
                <a:solidFill>
                  <a:prstClr val="black"/>
                </a:solidFill>
                <a:latin typeface="Verdana" panose="020B0604030504040204" pitchFamily="34" charset="0"/>
                <a:ea typeface="Verdana" panose="020B0604030504040204" pitchFamily="34" charset="0"/>
              </a:rPr>
              <a:t>Weaver</a:t>
            </a:r>
            <a:r>
              <a:rPr lang="sl-SI" dirty="0">
                <a:solidFill>
                  <a:prstClr val="black"/>
                </a:solidFill>
                <a:latin typeface="Verdana" panose="020B0604030504040204" pitchFamily="34" charset="0"/>
                <a:ea typeface="Verdana" panose="020B0604030504040204" pitchFamily="34" charset="0"/>
              </a:rPr>
              <a:t> in </a:t>
            </a:r>
            <a:r>
              <a:rPr lang="sl-SI" dirty="0" err="1">
                <a:solidFill>
                  <a:prstClr val="black"/>
                </a:solidFill>
                <a:latin typeface="Verdana" panose="020B0604030504040204" pitchFamily="34" charset="0"/>
                <a:ea typeface="Verdana" panose="020B0604030504040204" pitchFamily="34" charset="0"/>
              </a:rPr>
              <a:t>Oppermann</a:t>
            </a:r>
            <a:r>
              <a:rPr lang="sl-SI" dirty="0">
                <a:solidFill>
                  <a:prstClr val="black"/>
                </a:solidFill>
                <a:latin typeface="Verdana" panose="020B0604030504040204" pitchFamily="34" charset="0"/>
                <a:ea typeface="Verdana" panose="020B0604030504040204" pitchFamily="34" charset="0"/>
              </a:rPr>
              <a:t>, 2000).</a:t>
            </a:r>
          </a:p>
          <a:p>
            <a:endParaRPr lang="sl-SI" dirty="0">
              <a:solidFill>
                <a:prstClr val="black"/>
              </a:solidFill>
              <a:latin typeface="Verdana" panose="020B0604030504040204" pitchFamily="34" charset="0"/>
              <a:ea typeface="Verdana" panose="020B0604030504040204"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532" y="4822462"/>
            <a:ext cx="3399560" cy="2035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119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5CE474-5902-4D75-8600-8C05C44806E0}"/>
              </a:ext>
            </a:extLst>
          </p:cNvPr>
          <p:cNvSpPr>
            <a:spLocks noGrp="1"/>
          </p:cNvSpPr>
          <p:nvPr>
            <p:ph type="title"/>
          </p:nvPr>
        </p:nvSpPr>
        <p:spPr/>
        <p:txBody>
          <a:bodyPr/>
          <a:lstStyle/>
          <a:p>
            <a:r>
              <a:rPr lang="sl-SI" b="1" dirty="0">
                <a:solidFill>
                  <a:srgbClr val="7030A0"/>
                </a:solidFill>
              </a:rPr>
              <a:t>RAZVOJ TURIZMA</a:t>
            </a:r>
          </a:p>
        </p:txBody>
      </p:sp>
      <p:sp>
        <p:nvSpPr>
          <p:cNvPr id="3" name="Označba mesta vsebine 2">
            <a:extLst>
              <a:ext uri="{FF2B5EF4-FFF2-40B4-BE49-F238E27FC236}">
                <a16:creationId xmlns:a16="http://schemas.microsoft.com/office/drawing/2014/main" id="{7911D724-EDAC-4B1F-93CB-AA82DB6644D5}"/>
              </a:ext>
            </a:extLst>
          </p:cNvPr>
          <p:cNvSpPr>
            <a:spLocks noGrp="1"/>
          </p:cNvSpPr>
          <p:nvPr>
            <p:ph idx="1"/>
          </p:nvPr>
        </p:nvSpPr>
        <p:spPr/>
        <p:txBody>
          <a:bodyPr>
            <a:normAutofit/>
          </a:bodyPr>
          <a:lstStyle/>
          <a:p>
            <a:r>
              <a:rPr lang="sl-SI" dirty="0"/>
              <a:t>Raziskava članov USTOA (Združenje severnoameriških organizatorjev potovanj) napoveduje izjemno leto 2024 in rast potovanj od 7 do 10 %.</a:t>
            </a:r>
          </a:p>
          <a:p>
            <a:endParaRPr lang="sl-SI" dirty="0"/>
          </a:p>
          <a:p>
            <a:r>
              <a:rPr lang="sl-SI" dirty="0"/>
              <a:t>Po ponovnem odprtju Kitajske je bilo okrevanje mednarodnih potovanj počasnejše od pričakovanj. A letos naj bi prišlo do preobrata, saj naj bi Kitajska ponovno postala največji potovalni trg na svetu.</a:t>
            </a:r>
          </a:p>
          <a:p>
            <a:endParaRPr lang="sl-SI" dirty="0"/>
          </a:p>
        </p:txBody>
      </p:sp>
    </p:spTree>
    <p:extLst>
      <p:ext uri="{BB962C8B-B14F-4D97-AF65-F5344CB8AC3E}">
        <p14:creationId xmlns:p14="http://schemas.microsoft.com/office/powerpoint/2010/main" val="19948136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548681"/>
            <a:ext cx="6480720" cy="954107"/>
          </a:xfrm>
          <a:prstGeom prst="rect">
            <a:avLst/>
          </a:prstGeom>
          <a:noFill/>
        </p:spPr>
        <p:txBody>
          <a:bodyPr wrap="square" rtlCol="0">
            <a:spAutoFit/>
          </a:bodyPr>
          <a:lstStyle/>
          <a:p>
            <a:r>
              <a:rPr lang="sl-SI" sz="2800" b="1">
                <a:solidFill>
                  <a:prstClr val="black"/>
                </a:solidFill>
                <a:latin typeface="Verdana" panose="020B0604030504040204" pitchFamily="34" charset="0"/>
                <a:ea typeface="Verdana" panose="020B0604030504040204" pitchFamily="34" charset="0"/>
              </a:rPr>
              <a:t>Specializirani organizatorji potovanj</a:t>
            </a:r>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2567608" y="1502788"/>
            <a:ext cx="5760640" cy="543777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Za poslovna potovanja: svetovanje, </a:t>
            </a:r>
            <a:r>
              <a:rPr lang="sl-SI" dirty="0" err="1">
                <a:solidFill>
                  <a:prstClr val="black"/>
                </a:solidFill>
                <a:latin typeface="Verdana" panose="020B0604030504040204" pitchFamily="34" charset="0"/>
                <a:ea typeface="Verdana" panose="020B0604030504040204" pitchFamily="34" charset="0"/>
              </a:rPr>
              <a:t>incentivi</a:t>
            </a:r>
            <a:r>
              <a:rPr lang="sl-SI" dirty="0">
                <a:solidFill>
                  <a:prstClr val="black"/>
                </a:solidFill>
                <a:latin typeface="Verdana" panose="020B0604030504040204" pitchFamily="34" charset="0"/>
                <a:ea typeface="Verdana" panose="020B0604030504040204" pitchFamily="34" charset="0"/>
              </a:rPr>
              <a:t>…</a:t>
            </a:r>
          </a:p>
          <a:p>
            <a:pPr marL="285750" indent="-285750">
              <a:lnSpc>
                <a:spcPct val="150000"/>
              </a:lnSpc>
              <a:buFont typeface="Arial" panose="020B0604020202020204" pitchFamily="34" charset="0"/>
              <a:buChar char="•"/>
            </a:pPr>
            <a:r>
              <a:rPr lang="sl-SI" dirty="0" err="1">
                <a:solidFill>
                  <a:prstClr val="black"/>
                </a:solidFill>
                <a:latin typeface="Verdana" panose="020B0604030504040204" pitchFamily="34" charset="0"/>
                <a:ea typeface="Verdana" panose="020B0604030504040204" pitchFamily="34" charset="0"/>
              </a:rPr>
              <a:t>Eko</a:t>
            </a:r>
            <a:endParaRPr lang="sl-SI" dirty="0">
              <a:solidFill>
                <a:prstClr val="black"/>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Destinacija</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Samski</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Študentje</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Avantura: potapljanje, safari</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Križarjenje</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Družina</a:t>
            </a:r>
          </a:p>
          <a:p>
            <a:pPr marL="285750" indent="-285750">
              <a:lnSpc>
                <a:spcPct val="150000"/>
              </a:lnSpc>
              <a:buFont typeface="Arial" panose="020B0604020202020204" pitchFamily="34" charset="0"/>
              <a:buChar char="•"/>
            </a:pPr>
            <a:r>
              <a:rPr lang="sl-SI" dirty="0" err="1">
                <a:solidFill>
                  <a:prstClr val="black"/>
                </a:solidFill>
                <a:latin typeface="Verdana" panose="020B0604030504040204" pitchFamily="34" charset="0"/>
                <a:ea typeface="Verdana" panose="020B0604030504040204" pitchFamily="34" charset="0"/>
              </a:rPr>
              <a:t>Hendikepirani</a:t>
            </a:r>
            <a:endParaRPr lang="sl-SI" dirty="0">
              <a:solidFill>
                <a:prstClr val="black"/>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Seniorji</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Šport</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Ostalo</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4882" y="3212976"/>
            <a:ext cx="1906732" cy="190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52357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332657"/>
            <a:ext cx="7056784" cy="954107"/>
          </a:xfrm>
          <a:prstGeom prst="rect">
            <a:avLst/>
          </a:prstGeom>
          <a:noFill/>
        </p:spPr>
        <p:txBody>
          <a:bodyPr wrap="square" rtlCol="0">
            <a:spAutoFit/>
          </a:bodyPr>
          <a:lstStyle/>
          <a:p>
            <a:r>
              <a:rPr lang="sl-SI" sz="2800" b="1" dirty="0">
                <a:solidFill>
                  <a:prstClr val="black"/>
                </a:solidFill>
                <a:latin typeface="Verdana" panose="020B0604030504040204" pitchFamily="34" charset="0"/>
                <a:ea typeface="Verdana" panose="020B0604030504040204" pitchFamily="34" charset="0"/>
              </a:rPr>
              <a:t>Notranja organiziranost turističnih agencij</a:t>
            </a:r>
          </a:p>
        </p:txBody>
      </p:sp>
      <p:sp>
        <p:nvSpPr>
          <p:cNvPr id="3" name="PoljeZBesedilom 2"/>
          <p:cNvSpPr txBox="1"/>
          <p:nvPr/>
        </p:nvSpPr>
        <p:spPr>
          <a:xfrm>
            <a:off x="2279576" y="1298559"/>
            <a:ext cx="5760640" cy="5355312"/>
          </a:xfrm>
          <a:prstGeom prst="rect">
            <a:avLst/>
          </a:prstGeom>
          <a:noFill/>
        </p:spPr>
        <p:txBody>
          <a:bodyPr wrap="square" rtlCol="0">
            <a:spAutoFit/>
          </a:bodyPr>
          <a:lstStyle/>
          <a:p>
            <a:pPr marL="342900" indent="-342900">
              <a:lnSpc>
                <a:spcPct val="150000"/>
              </a:lnSpc>
              <a:buFont typeface="+mj-lt"/>
              <a:buAutoNum type="arabicPeriod"/>
            </a:pPr>
            <a:r>
              <a:rPr lang="sl-SI" dirty="0">
                <a:solidFill>
                  <a:prstClr val="black"/>
                </a:solidFill>
                <a:latin typeface="Verdana" panose="020B0604030504040204" pitchFamily="34" charset="0"/>
                <a:ea typeface="Verdana" panose="020B0604030504040204" pitchFamily="34" charset="0"/>
              </a:rPr>
              <a:t>Sektor za razvoj</a:t>
            </a:r>
          </a:p>
          <a:p>
            <a:pPr marL="342900" indent="-342900">
              <a:lnSpc>
                <a:spcPct val="150000"/>
              </a:lnSpc>
              <a:buFont typeface="+mj-lt"/>
              <a:buAutoNum type="arabicPeriod"/>
            </a:pPr>
            <a:endParaRPr lang="sl-SI" dirty="0">
              <a:solidFill>
                <a:prstClr val="black"/>
              </a:solidFill>
              <a:latin typeface="Verdana" panose="020B0604030504040204" pitchFamily="34" charset="0"/>
              <a:ea typeface="Verdana" panose="020B0604030504040204" pitchFamily="34" charset="0"/>
            </a:endParaRPr>
          </a:p>
          <a:p>
            <a:pPr marL="342900" indent="-342900">
              <a:lnSpc>
                <a:spcPct val="150000"/>
              </a:lnSpc>
              <a:buFont typeface="+mj-lt"/>
              <a:buAutoNum type="arabicPeriod"/>
            </a:pPr>
            <a:r>
              <a:rPr lang="sl-SI" dirty="0">
                <a:solidFill>
                  <a:prstClr val="black"/>
                </a:solidFill>
                <a:latin typeface="Verdana" panose="020B0604030504040204" pitchFamily="34" charset="0"/>
                <a:ea typeface="Verdana" panose="020B0604030504040204" pitchFamily="34" charset="0"/>
              </a:rPr>
              <a:t>Komercialni sektor</a:t>
            </a:r>
          </a:p>
          <a:p>
            <a:pPr marL="342900" indent="-342900">
              <a:lnSpc>
                <a:spcPct val="150000"/>
              </a:lnSpc>
              <a:buFontTx/>
              <a:buAutoNum type="alphaLcParenR"/>
            </a:pPr>
            <a:r>
              <a:rPr lang="sl-SI" dirty="0" err="1">
                <a:solidFill>
                  <a:prstClr val="black"/>
                </a:solidFill>
                <a:latin typeface="Verdana" panose="020B0604030504040204" pitchFamily="34" charset="0"/>
                <a:ea typeface="Verdana" panose="020B0604030504040204" pitchFamily="34" charset="0"/>
              </a:rPr>
              <a:t>Outgoing</a:t>
            </a:r>
            <a:r>
              <a:rPr lang="sl-SI" dirty="0">
                <a:solidFill>
                  <a:prstClr val="black"/>
                </a:solidFill>
                <a:latin typeface="Verdana" panose="020B0604030504040204" pitchFamily="34" charset="0"/>
                <a:ea typeface="Verdana" panose="020B0604030504040204" pitchFamily="34" charset="0"/>
              </a:rPr>
              <a:t> turistična dejavnost</a:t>
            </a:r>
          </a:p>
          <a:p>
            <a:pPr marL="342900" indent="-342900">
              <a:lnSpc>
                <a:spcPct val="150000"/>
              </a:lnSpc>
              <a:buFontTx/>
              <a:buAutoNum type="alphaLcParenR"/>
            </a:pPr>
            <a:r>
              <a:rPr lang="sl-SI" dirty="0" err="1">
                <a:solidFill>
                  <a:prstClr val="black"/>
                </a:solidFill>
                <a:latin typeface="Verdana" panose="020B0604030504040204" pitchFamily="34" charset="0"/>
                <a:ea typeface="Verdana" panose="020B0604030504040204" pitchFamily="34" charset="0"/>
              </a:rPr>
              <a:t>Incoming</a:t>
            </a:r>
            <a:r>
              <a:rPr lang="sl-SI" dirty="0">
                <a:solidFill>
                  <a:prstClr val="black"/>
                </a:solidFill>
                <a:latin typeface="Verdana" panose="020B0604030504040204" pitchFamily="34" charset="0"/>
                <a:ea typeface="Verdana" panose="020B0604030504040204" pitchFamily="34" charset="0"/>
              </a:rPr>
              <a:t> turistična dejavnost</a:t>
            </a:r>
          </a:p>
          <a:p>
            <a:pPr marL="342900" indent="-342900">
              <a:lnSpc>
                <a:spcPct val="150000"/>
              </a:lnSpc>
              <a:buFontTx/>
              <a:buAutoNum type="alphaLcParenR"/>
            </a:pPr>
            <a:r>
              <a:rPr lang="sl-SI" dirty="0">
                <a:solidFill>
                  <a:prstClr val="black"/>
                </a:solidFill>
                <a:latin typeface="Verdana" panose="020B0604030504040204" pitchFamily="34" charset="0"/>
                <a:ea typeface="Verdana" panose="020B0604030504040204" pitchFamily="34" charset="0"/>
              </a:rPr>
              <a:t>Lastna produkcija ali </a:t>
            </a:r>
            <a:r>
              <a:rPr lang="sl-SI" dirty="0" err="1">
                <a:solidFill>
                  <a:prstClr val="black"/>
                </a:solidFill>
                <a:latin typeface="Verdana" panose="020B0604030504040204" pitchFamily="34" charset="0"/>
                <a:ea typeface="Verdana" panose="020B0604030504040204" pitchFamily="34" charset="0"/>
              </a:rPr>
              <a:t>touroperaterstvo</a:t>
            </a:r>
            <a:endParaRPr lang="sl-SI" dirty="0">
              <a:solidFill>
                <a:prstClr val="black"/>
              </a:solidFill>
              <a:latin typeface="Verdana" panose="020B0604030504040204" pitchFamily="34" charset="0"/>
              <a:ea typeface="Verdana" panose="020B0604030504040204" pitchFamily="34" charset="0"/>
            </a:endParaRPr>
          </a:p>
          <a:p>
            <a:pPr marL="342900" indent="-342900">
              <a:lnSpc>
                <a:spcPct val="150000"/>
              </a:lnSpc>
              <a:buFontTx/>
              <a:buAutoNum type="alphaLcParenR"/>
            </a:pPr>
            <a:r>
              <a:rPr lang="it-IT" dirty="0" err="1">
                <a:solidFill>
                  <a:prstClr val="black"/>
                </a:solidFill>
                <a:latin typeface="Verdana" panose="020B0604030504040204" pitchFamily="34" charset="0"/>
                <a:ea typeface="Verdana" panose="020B0604030504040204" pitchFamily="34" charset="0"/>
              </a:rPr>
              <a:t>Dinamična</a:t>
            </a:r>
            <a:r>
              <a:rPr lang="it-IT" dirty="0">
                <a:solidFill>
                  <a:prstClr val="black"/>
                </a:solidFill>
                <a:latin typeface="Verdana" panose="020B0604030504040204" pitchFamily="34" charset="0"/>
                <a:ea typeface="Verdana" panose="020B0604030504040204" pitchFamily="34" charset="0"/>
              </a:rPr>
              <a:t> </a:t>
            </a:r>
            <a:r>
              <a:rPr lang="it-IT" dirty="0" err="1">
                <a:solidFill>
                  <a:prstClr val="black"/>
                </a:solidFill>
                <a:latin typeface="Verdana" panose="020B0604030504040204" pitchFamily="34" charset="0"/>
                <a:ea typeface="Verdana" panose="020B0604030504040204" pitchFamily="34" charset="0"/>
              </a:rPr>
              <a:t>produkcija</a:t>
            </a:r>
            <a:r>
              <a:rPr lang="it-IT" dirty="0">
                <a:solidFill>
                  <a:prstClr val="black"/>
                </a:solidFill>
                <a:latin typeface="Verdana" panose="020B0604030504040204" pitchFamily="34" charset="0"/>
                <a:ea typeface="Verdana" panose="020B0604030504040204" pitchFamily="34" charset="0"/>
              </a:rPr>
              <a:t> in corporate </a:t>
            </a:r>
            <a:r>
              <a:rPr lang="it-IT" dirty="0" err="1">
                <a:solidFill>
                  <a:prstClr val="black"/>
                </a:solidFill>
                <a:latin typeface="Verdana" panose="020B0604030504040204" pitchFamily="34" charset="0"/>
                <a:ea typeface="Verdana" panose="020B0604030504040204" pitchFamily="34" charset="0"/>
              </a:rPr>
              <a:t>dejavnost</a:t>
            </a:r>
            <a:endParaRPr lang="sl-SI" dirty="0">
              <a:solidFill>
                <a:prstClr val="black"/>
              </a:solidFill>
              <a:latin typeface="Verdana" panose="020B0604030504040204" pitchFamily="34" charset="0"/>
              <a:ea typeface="Verdana" panose="020B0604030504040204" pitchFamily="34" charset="0"/>
            </a:endParaRPr>
          </a:p>
          <a:p>
            <a:pPr marL="342900" indent="-342900">
              <a:lnSpc>
                <a:spcPct val="150000"/>
              </a:lnSpc>
              <a:buFontTx/>
              <a:buAutoNum type="alphaLcParenR"/>
            </a:pPr>
            <a:endParaRPr lang="sl-SI" dirty="0">
              <a:solidFill>
                <a:prstClr val="black"/>
              </a:solidFill>
              <a:latin typeface="Verdana" panose="020B0604030504040204" pitchFamily="34" charset="0"/>
              <a:ea typeface="Verdana" panose="020B0604030504040204" pitchFamily="34" charset="0"/>
            </a:endParaRPr>
          </a:p>
          <a:p>
            <a:pPr>
              <a:lnSpc>
                <a:spcPct val="150000"/>
              </a:lnSpc>
            </a:pPr>
            <a:r>
              <a:rPr lang="sl-SI" dirty="0">
                <a:solidFill>
                  <a:prstClr val="black"/>
                </a:solidFill>
                <a:latin typeface="Verdana" panose="020B0604030504040204" pitchFamily="34" charset="0"/>
                <a:ea typeface="Verdana" panose="020B0604030504040204" pitchFamily="34" charset="0"/>
              </a:rPr>
              <a:t>3. Služba za IKT</a:t>
            </a:r>
          </a:p>
          <a:p>
            <a:pPr>
              <a:lnSpc>
                <a:spcPct val="150000"/>
              </a:lnSpc>
            </a:pPr>
            <a:r>
              <a:rPr lang="sl-SI" dirty="0">
                <a:solidFill>
                  <a:prstClr val="black"/>
                </a:solidFill>
                <a:latin typeface="Verdana" panose="020B0604030504040204" pitchFamily="34" charset="0"/>
                <a:ea typeface="Verdana" panose="020B0604030504040204" pitchFamily="34" charset="0"/>
              </a:rPr>
              <a:t>4. Sektor za trženje</a:t>
            </a:r>
          </a:p>
          <a:p>
            <a:pPr>
              <a:lnSpc>
                <a:spcPct val="150000"/>
              </a:lnSpc>
            </a:pPr>
            <a:r>
              <a:rPr lang="sl-SI" dirty="0">
                <a:solidFill>
                  <a:prstClr val="black"/>
                </a:solidFill>
                <a:latin typeface="Verdana" panose="020B0604030504040204" pitchFamily="34" charset="0"/>
                <a:ea typeface="Verdana" panose="020B0604030504040204" pitchFamily="34" charset="0"/>
              </a:rPr>
              <a:t>5. Sektor prodaje in </a:t>
            </a:r>
            <a:r>
              <a:rPr lang="sl-SI" dirty="0" err="1">
                <a:solidFill>
                  <a:prstClr val="black"/>
                </a:solidFill>
                <a:latin typeface="Verdana" panose="020B0604030504040204" pitchFamily="34" charset="0"/>
                <a:ea typeface="Verdana" panose="020B0604030504040204" pitchFamily="34" charset="0"/>
              </a:rPr>
              <a:t>bookinga</a:t>
            </a:r>
            <a:endParaRPr lang="sl-SI" dirty="0">
              <a:solidFill>
                <a:prstClr val="black"/>
              </a:solidFill>
              <a:latin typeface="Verdana" panose="020B0604030504040204" pitchFamily="34" charset="0"/>
              <a:ea typeface="Verdana" panose="020B0604030504040204" pitchFamily="34" charset="0"/>
            </a:endParaRPr>
          </a:p>
          <a:p>
            <a:pPr>
              <a:lnSpc>
                <a:spcPct val="150000"/>
              </a:lnSpc>
            </a:pPr>
            <a:endParaRPr lang="sl-SI" dirty="0">
              <a:solidFill>
                <a:prstClr val="black"/>
              </a:solidFill>
              <a:latin typeface="Verdana" panose="020B0604030504040204" pitchFamily="34" charset="0"/>
              <a:ea typeface="Verdana" panose="020B0604030504040204" pitchFamily="34" charset="0"/>
            </a:endParaRPr>
          </a:p>
          <a:p>
            <a:endParaRPr lang="sl-SI" dirty="0">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415108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332656"/>
            <a:ext cx="7056784" cy="523220"/>
          </a:xfrm>
          <a:prstGeom prst="rect">
            <a:avLst/>
          </a:prstGeom>
          <a:noFill/>
        </p:spPr>
        <p:txBody>
          <a:bodyPr wrap="square" rtlCol="0">
            <a:spAutoFit/>
          </a:bodyPr>
          <a:lstStyle/>
          <a:p>
            <a:r>
              <a:rPr lang="sl-SI" sz="2800" b="1">
                <a:solidFill>
                  <a:prstClr val="black"/>
                </a:solidFill>
                <a:latin typeface="Verdana" panose="020B0604030504040204" pitchFamily="34" charset="0"/>
                <a:ea typeface="Verdana" panose="020B0604030504040204" pitchFamily="34" charset="0"/>
              </a:rPr>
              <a:t>Sektor za razvoj</a:t>
            </a:r>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2135560" y="886590"/>
            <a:ext cx="7704856" cy="53553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Spremljajo trende in tendence turističnega povpraševanja, tako v tujini kot doma</a:t>
            </a:r>
          </a:p>
          <a:p>
            <a:pPr marL="285750" indent="-285750">
              <a:lnSpc>
                <a:spcPct val="150000"/>
              </a:lnSpc>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Z različnimi analizami ugotavljajo turistove želje in predvidevajo njegove potrebe</a:t>
            </a:r>
          </a:p>
          <a:p>
            <a:pPr marL="285750" indent="-285750">
              <a:lnSpc>
                <a:spcPct val="150000"/>
              </a:lnSpc>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Potrebe in želje turistov se iz leta v leto spreminjajo</a:t>
            </a:r>
          </a:p>
          <a:p>
            <a:pPr>
              <a:lnSpc>
                <a:spcPct val="150000"/>
              </a:lnSpc>
            </a:pPr>
            <a:endParaRPr lang="sl-SI" dirty="0">
              <a:solidFill>
                <a:prstClr val="black"/>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Veliko pozornost v razvojnem oddelku posvečajo tudi ekologiji</a:t>
            </a:r>
          </a:p>
          <a:p>
            <a:pPr marL="285750" indent="-285750">
              <a:lnSpc>
                <a:spcPct val="150000"/>
              </a:lnSpc>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Turisti bežijo iz onesnaženih in natrpanih mest v čisto in prostrano naravo</a:t>
            </a:r>
          </a:p>
          <a:p>
            <a:endParaRPr lang="sl-SI" dirty="0">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010587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332656"/>
            <a:ext cx="7056784" cy="523220"/>
          </a:xfrm>
          <a:prstGeom prst="rect">
            <a:avLst/>
          </a:prstGeom>
          <a:noFill/>
        </p:spPr>
        <p:txBody>
          <a:bodyPr wrap="square" rtlCol="0">
            <a:spAutoFit/>
          </a:bodyPr>
          <a:lstStyle/>
          <a:p>
            <a:r>
              <a:rPr lang="sl-SI" sz="2800" b="1">
                <a:solidFill>
                  <a:prstClr val="black"/>
                </a:solidFill>
                <a:latin typeface="Verdana" panose="020B0604030504040204" pitchFamily="34" charset="0"/>
                <a:ea typeface="Verdana" panose="020B0604030504040204" pitchFamily="34" charset="0"/>
              </a:rPr>
              <a:t>Komercialni sektor</a:t>
            </a:r>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2279576" y="1298560"/>
            <a:ext cx="8064896" cy="5078313"/>
          </a:xfrm>
          <a:prstGeom prst="rect">
            <a:avLst/>
          </a:prstGeom>
          <a:noFill/>
        </p:spPr>
        <p:txBody>
          <a:bodyPr wrap="square" rtlCol="0">
            <a:spAutoFit/>
          </a:bodyPr>
          <a:lstStyle/>
          <a:p>
            <a:pPr>
              <a:lnSpc>
                <a:spcPct val="150000"/>
              </a:lnSpc>
            </a:pPr>
            <a:r>
              <a:rPr lang="sl-SI" dirty="0">
                <a:solidFill>
                  <a:prstClr val="black"/>
                </a:solidFill>
                <a:latin typeface="Verdana" panose="020B0604030504040204" pitchFamily="34" charset="0"/>
                <a:ea typeface="Verdana" panose="020B0604030504040204" pitchFamily="34" charset="0"/>
              </a:rPr>
              <a:t>Je del v turistični agenciji, kjer nastajajo in se oblikujejo proizvodi</a:t>
            </a:r>
          </a:p>
          <a:p>
            <a:pPr>
              <a:lnSpc>
                <a:spcPct val="150000"/>
              </a:lnSpc>
            </a:pPr>
            <a:endParaRPr lang="sl-SI" dirty="0">
              <a:solidFill>
                <a:prstClr val="black"/>
              </a:solidFill>
              <a:latin typeface="Verdana" panose="020B0604030504040204" pitchFamily="34" charset="0"/>
              <a:ea typeface="Verdana" panose="020B0604030504040204" pitchFamily="34" charset="0"/>
            </a:endParaRPr>
          </a:p>
          <a:p>
            <a:pPr>
              <a:lnSpc>
                <a:spcPct val="150000"/>
              </a:lnSpc>
            </a:pPr>
            <a:r>
              <a:rPr lang="sl-SI" dirty="0">
                <a:solidFill>
                  <a:prstClr val="black"/>
                </a:solidFill>
                <a:latin typeface="Verdana" panose="020B0604030504040204" pitchFamily="34" charset="0"/>
                <a:ea typeface="Verdana" panose="020B0604030504040204" pitchFamily="34" charset="0"/>
              </a:rPr>
              <a:t>Posamezni komercialisti pripravljajo in oblikujejo proizvode</a:t>
            </a:r>
          </a:p>
          <a:p>
            <a:pPr>
              <a:lnSpc>
                <a:spcPct val="150000"/>
              </a:lnSpc>
            </a:pPr>
            <a:endParaRPr lang="sl-SI" dirty="0">
              <a:solidFill>
                <a:prstClr val="black"/>
              </a:solidFill>
              <a:latin typeface="Verdana" panose="020B0604030504040204" pitchFamily="34" charset="0"/>
              <a:ea typeface="Verdana" panose="020B0604030504040204" pitchFamily="34" charset="0"/>
            </a:endParaRPr>
          </a:p>
          <a:p>
            <a:pPr>
              <a:lnSpc>
                <a:spcPct val="150000"/>
              </a:lnSpc>
            </a:pPr>
            <a:r>
              <a:rPr lang="sl-SI" dirty="0">
                <a:solidFill>
                  <a:prstClr val="black"/>
                </a:solidFill>
                <a:latin typeface="Verdana" panose="020B0604030504040204" pitchFamily="34" charset="0"/>
                <a:ea typeface="Verdana" panose="020B0604030504040204" pitchFamily="34" charset="0"/>
              </a:rPr>
              <a:t>Vsak proizvod dobi svojo številko, hkrati pa še šifro aranžmaja in stroškovnega mesta</a:t>
            </a:r>
          </a:p>
          <a:p>
            <a:pPr>
              <a:lnSpc>
                <a:spcPct val="150000"/>
              </a:lnSpc>
            </a:pPr>
            <a:endParaRPr lang="sl-SI" dirty="0">
              <a:solidFill>
                <a:prstClr val="black"/>
              </a:solidFill>
              <a:latin typeface="Verdana" panose="020B0604030504040204" pitchFamily="34" charset="0"/>
              <a:ea typeface="Verdana" panose="020B0604030504040204" pitchFamily="34" charset="0"/>
            </a:endParaRPr>
          </a:p>
          <a:p>
            <a:pPr>
              <a:lnSpc>
                <a:spcPct val="150000"/>
              </a:lnSpc>
            </a:pPr>
            <a:r>
              <a:rPr lang="sl-SI" dirty="0">
                <a:solidFill>
                  <a:prstClr val="black"/>
                </a:solidFill>
                <a:latin typeface="Verdana" panose="020B0604030504040204" pitchFamily="34" charset="0"/>
                <a:ea typeface="Verdana" panose="020B0604030504040204" pitchFamily="34" charset="0"/>
              </a:rPr>
              <a:t>Včasih je število proizvodov veliko, zato se komercialni sektor lahko deli na (primer Kompas):</a:t>
            </a:r>
          </a:p>
          <a:p>
            <a:pPr marL="285750" indent="-285750">
              <a:lnSpc>
                <a:spcPct val="150000"/>
              </a:lnSpc>
              <a:buFont typeface="Arial" panose="020B0604020202020204" pitchFamily="34" charset="0"/>
              <a:buChar char="•"/>
            </a:pPr>
            <a:r>
              <a:rPr lang="sl-SI" dirty="0" err="1">
                <a:solidFill>
                  <a:prstClr val="black"/>
                </a:solidFill>
                <a:latin typeface="Verdana" panose="020B0604030504040204" pitchFamily="34" charset="0"/>
                <a:ea typeface="Verdana" panose="020B0604030504040204" pitchFamily="34" charset="0"/>
              </a:rPr>
              <a:t>Outgoing</a:t>
            </a:r>
            <a:r>
              <a:rPr lang="sl-SI" dirty="0">
                <a:solidFill>
                  <a:prstClr val="black"/>
                </a:solidFill>
                <a:latin typeface="Verdana" panose="020B0604030504040204" pitchFamily="34" charset="0"/>
                <a:ea typeface="Verdana" panose="020B0604030504040204" pitchFamily="34" charset="0"/>
              </a:rPr>
              <a:t> in </a:t>
            </a:r>
            <a:r>
              <a:rPr lang="sl-SI" dirty="0" err="1">
                <a:solidFill>
                  <a:prstClr val="black"/>
                </a:solidFill>
                <a:latin typeface="Verdana" panose="020B0604030504040204" pitchFamily="34" charset="0"/>
                <a:ea typeface="Verdana" panose="020B0604030504040204" pitchFamily="34" charset="0"/>
              </a:rPr>
              <a:t>incoming</a:t>
            </a:r>
            <a:r>
              <a:rPr lang="sl-SI" dirty="0">
                <a:solidFill>
                  <a:prstClr val="black"/>
                </a:solidFill>
                <a:latin typeface="Verdana" panose="020B0604030504040204" pitchFamily="34" charset="0"/>
                <a:ea typeface="Verdana" panose="020B0604030504040204" pitchFamily="34" charset="0"/>
              </a:rPr>
              <a:t> dejavnosti</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Lastna produkcija ali </a:t>
            </a:r>
            <a:r>
              <a:rPr lang="sl-SI" dirty="0" err="1">
                <a:solidFill>
                  <a:prstClr val="black"/>
                </a:solidFill>
                <a:latin typeface="Verdana" panose="020B0604030504040204" pitchFamily="34" charset="0"/>
                <a:ea typeface="Verdana" panose="020B0604030504040204" pitchFamily="34" charset="0"/>
              </a:rPr>
              <a:t>touroperaterstvo</a:t>
            </a:r>
            <a:endParaRPr lang="sl-SI" dirty="0">
              <a:solidFill>
                <a:prstClr val="black"/>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Dinamična produkcija in </a:t>
            </a:r>
            <a:r>
              <a:rPr lang="sl-SI" dirty="0" err="1">
                <a:solidFill>
                  <a:prstClr val="black"/>
                </a:solidFill>
                <a:latin typeface="Verdana" panose="020B0604030504040204" pitchFamily="34" charset="0"/>
                <a:ea typeface="Verdana" panose="020B0604030504040204" pitchFamily="34" charset="0"/>
              </a:rPr>
              <a:t>corporate</a:t>
            </a:r>
            <a:r>
              <a:rPr lang="sl-SI" dirty="0">
                <a:solidFill>
                  <a:prstClr val="black"/>
                </a:solidFill>
                <a:latin typeface="Verdana" panose="020B0604030504040204" pitchFamily="34" charset="0"/>
                <a:ea typeface="Verdana" panose="020B0604030504040204" pitchFamily="34" charset="0"/>
              </a:rPr>
              <a:t> dejavnost</a:t>
            </a:r>
          </a:p>
        </p:txBody>
      </p:sp>
    </p:spTree>
    <p:extLst>
      <p:ext uri="{BB962C8B-B14F-4D97-AF65-F5344CB8AC3E}">
        <p14:creationId xmlns:p14="http://schemas.microsoft.com/office/powerpoint/2010/main" val="33333084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332656"/>
            <a:ext cx="7056784" cy="523220"/>
          </a:xfrm>
          <a:prstGeom prst="rect">
            <a:avLst/>
          </a:prstGeom>
          <a:noFill/>
        </p:spPr>
        <p:txBody>
          <a:bodyPr wrap="square" rtlCol="0">
            <a:spAutoFit/>
          </a:bodyPr>
          <a:lstStyle/>
          <a:p>
            <a:r>
              <a:rPr lang="sl-SI" sz="2800" b="1">
                <a:solidFill>
                  <a:prstClr val="black"/>
                </a:solidFill>
                <a:latin typeface="Verdana" panose="020B0604030504040204" pitchFamily="34" charset="0"/>
                <a:ea typeface="Verdana" panose="020B0604030504040204" pitchFamily="34" charset="0"/>
              </a:rPr>
              <a:t>a)Outgoing turistična dejavnost</a:t>
            </a:r>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1991544" y="1700809"/>
            <a:ext cx="8280920" cy="4247317"/>
          </a:xfrm>
          <a:prstGeom prst="rect">
            <a:avLst/>
          </a:prstGeom>
          <a:noFill/>
        </p:spPr>
        <p:txBody>
          <a:bodyPr wrap="square" rtlCol="0">
            <a:spAutoFit/>
          </a:bodyPr>
          <a:lstStyle/>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izdelava individualnih in skupinskih programov »po meri«,</a:t>
            </a: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najem prevoznih sredstev (letal, avtobusov in osebnih vozil),</a:t>
            </a: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nakup vseh vrst ladijskih in trajektnih vozovnic v organizaciji evropskih in svetovnih ladijskih prevoznikov (</a:t>
            </a:r>
            <a:r>
              <a:rPr lang="sl-SI" dirty="0" err="1">
                <a:solidFill>
                  <a:prstClr val="black"/>
                </a:solidFill>
                <a:latin typeface="Verdana" panose="020B0604030504040204" pitchFamily="34" charset="0"/>
                <a:ea typeface="Verdana" panose="020B0604030504040204" pitchFamily="34" charset="0"/>
              </a:rPr>
              <a:t>Jadrolinija</a:t>
            </a:r>
            <a:r>
              <a:rPr lang="sl-SI" dirty="0">
                <a:solidFill>
                  <a:prstClr val="black"/>
                </a:solidFill>
                <a:latin typeface="Verdana" panose="020B0604030504040204" pitchFamily="34" charset="0"/>
                <a:ea typeface="Verdana" panose="020B0604030504040204" pitchFamily="34" charset="0"/>
              </a:rPr>
              <a:t>, </a:t>
            </a:r>
            <a:r>
              <a:rPr lang="sl-SI" dirty="0" err="1">
                <a:solidFill>
                  <a:prstClr val="black"/>
                </a:solidFill>
                <a:latin typeface="Verdana" panose="020B0604030504040204" pitchFamily="34" charset="0"/>
                <a:ea typeface="Verdana" panose="020B0604030504040204" pitchFamily="34" charset="0"/>
              </a:rPr>
              <a:t>Corsica</a:t>
            </a:r>
            <a:r>
              <a:rPr lang="sl-SI" dirty="0">
                <a:solidFill>
                  <a:prstClr val="black"/>
                </a:solidFill>
                <a:latin typeface="Verdana" panose="020B0604030504040204" pitchFamily="34" charset="0"/>
                <a:ea typeface="Verdana" panose="020B0604030504040204" pitchFamily="34" charset="0"/>
              </a:rPr>
              <a:t> </a:t>
            </a:r>
            <a:r>
              <a:rPr lang="sl-SI" dirty="0" err="1">
                <a:solidFill>
                  <a:prstClr val="black"/>
                </a:solidFill>
                <a:latin typeface="Verdana" panose="020B0604030504040204" pitchFamily="34" charset="0"/>
                <a:ea typeface="Verdana" panose="020B0604030504040204" pitchFamily="34" charset="0"/>
              </a:rPr>
              <a:t>Sardinia</a:t>
            </a:r>
            <a:r>
              <a:rPr lang="sl-SI" dirty="0">
                <a:solidFill>
                  <a:prstClr val="black"/>
                </a:solidFill>
                <a:latin typeface="Verdana" panose="020B0604030504040204" pitchFamily="34" charset="0"/>
                <a:ea typeface="Verdana" panose="020B0604030504040204" pitchFamily="34" charset="0"/>
              </a:rPr>
              <a:t> </a:t>
            </a:r>
            <a:r>
              <a:rPr lang="sl-SI" dirty="0" err="1">
                <a:solidFill>
                  <a:prstClr val="black"/>
                </a:solidFill>
                <a:latin typeface="Verdana" panose="020B0604030504040204" pitchFamily="34" charset="0"/>
                <a:ea typeface="Verdana" panose="020B0604030504040204" pitchFamily="34" charset="0"/>
              </a:rPr>
              <a:t>Ferries</a:t>
            </a:r>
            <a:r>
              <a:rPr lang="sl-SI" dirty="0">
                <a:solidFill>
                  <a:prstClr val="black"/>
                </a:solidFill>
                <a:latin typeface="Verdana" panose="020B0604030504040204" pitchFamily="34" charset="0"/>
                <a:ea typeface="Verdana" panose="020B0604030504040204" pitchFamily="34" charset="0"/>
              </a:rPr>
              <a:t>, </a:t>
            </a:r>
            <a:r>
              <a:rPr lang="sl-SI" dirty="0" err="1">
                <a:solidFill>
                  <a:prstClr val="black"/>
                </a:solidFill>
                <a:latin typeface="Verdana" panose="020B0604030504040204" pitchFamily="34" charset="0"/>
                <a:ea typeface="Verdana" panose="020B0604030504040204" pitchFamily="34" charset="0"/>
              </a:rPr>
              <a:t>Anek</a:t>
            </a:r>
            <a:r>
              <a:rPr lang="sl-SI" dirty="0">
                <a:solidFill>
                  <a:prstClr val="black"/>
                </a:solidFill>
                <a:latin typeface="Verdana" panose="020B0604030504040204" pitchFamily="34" charset="0"/>
                <a:ea typeface="Verdana" panose="020B0604030504040204" pitchFamily="34" charset="0"/>
              </a:rPr>
              <a:t> Line, </a:t>
            </a:r>
            <a:r>
              <a:rPr lang="sl-SI" dirty="0" err="1">
                <a:solidFill>
                  <a:prstClr val="black"/>
                </a:solidFill>
                <a:latin typeface="Verdana" panose="020B0604030504040204" pitchFamily="34" charset="0"/>
                <a:ea typeface="Verdana" panose="020B0604030504040204" pitchFamily="34" charset="0"/>
              </a:rPr>
              <a:t>Minoan</a:t>
            </a:r>
            <a:r>
              <a:rPr lang="sl-SI" dirty="0">
                <a:solidFill>
                  <a:prstClr val="black"/>
                </a:solidFill>
                <a:latin typeface="Verdana" panose="020B0604030504040204" pitchFamily="34" charset="0"/>
                <a:ea typeface="Verdana" panose="020B0604030504040204" pitchFamily="34" charset="0"/>
              </a:rPr>
              <a:t> </a:t>
            </a:r>
            <a:r>
              <a:rPr lang="sl-SI" dirty="0" err="1">
                <a:solidFill>
                  <a:prstClr val="black"/>
                </a:solidFill>
                <a:latin typeface="Verdana" panose="020B0604030504040204" pitchFamily="34" charset="0"/>
                <a:ea typeface="Verdana" panose="020B0604030504040204" pitchFamily="34" charset="0"/>
              </a:rPr>
              <a:t>Lines</a:t>
            </a:r>
            <a:r>
              <a:rPr lang="sl-SI" dirty="0">
                <a:solidFill>
                  <a:prstClr val="black"/>
                </a:solidFill>
                <a:latin typeface="Verdana" panose="020B0604030504040204" pitchFamily="34" charset="0"/>
                <a:ea typeface="Verdana" panose="020B0604030504040204" pitchFamily="34" charset="0"/>
              </a:rPr>
              <a:t>, </a:t>
            </a:r>
            <a:r>
              <a:rPr lang="sl-SI" dirty="0" err="1">
                <a:solidFill>
                  <a:prstClr val="black"/>
                </a:solidFill>
                <a:latin typeface="Verdana" panose="020B0604030504040204" pitchFamily="34" charset="0"/>
                <a:ea typeface="Verdana" panose="020B0604030504040204" pitchFamily="34" charset="0"/>
              </a:rPr>
              <a:t>Superfast</a:t>
            </a:r>
            <a:r>
              <a:rPr lang="sl-SI" dirty="0">
                <a:solidFill>
                  <a:prstClr val="black"/>
                </a:solidFill>
                <a:latin typeface="Verdana" panose="020B0604030504040204" pitchFamily="34" charset="0"/>
                <a:ea typeface="Verdana" panose="020B0604030504040204" pitchFamily="34" charset="0"/>
              </a:rPr>
              <a:t>, </a:t>
            </a:r>
            <a:r>
              <a:rPr lang="sl-SI" dirty="0" err="1">
                <a:solidFill>
                  <a:prstClr val="black"/>
                </a:solidFill>
                <a:latin typeface="Verdana" panose="020B0604030504040204" pitchFamily="34" charset="0"/>
                <a:ea typeface="Verdana" panose="020B0604030504040204" pitchFamily="34" charset="0"/>
              </a:rPr>
              <a:t>Blue</a:t>
            </a:r>
            <a:r>
              <a:rPr lang="sl-SI" dirty="0">
                <a:solidFill>
                  <a:prstClr val="black"/>
                </a:solidFill>
                <a:latin typeface="Verdana" panose="020B0604030504040204" pitchFamily="34" charset="0"/>
                <a:ea typeface="Verdana" panose="020B0604030504040204" pitchFamily="34" charset="0"/>
              </a:rPr>
              <a:t> Star </a:t>
            </a:r>
            <a:r>
              <a:rPr lang="sl-SI" dirty="0" err="1">
                <a:solidFill>
                  <a:prstClr val="black"/>
                </a:solidFill>
                <a:latin typeface="Verdana" panose="020B0604030504040204" pitchFamily="34" charset="0"/>
                <a:ea typeface="Verdana" panose="020B0604030504040204" pitchFamily="34" charset="0"/>
              </a:rPr>
              <a:t>Ferries</a:t>
            </a:r>
            <a:r>
              <a:rPr lang="sl-SI" dirty="0">
                <a:solidFill>
                  <a:prstClr val="black"/>
                </a:solidFill>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rezervacija hotelov in drugih namestitvenih zmogljivosti,</a:t>
            </a: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individualni transferji do naročenih destinacij (in nazaj),</a:t>
            </a: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priprava celotnih potovalnih paketov ter poslovnih, strokovnih in študijskih potovanj,</a:t>
            </a: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dodatno zdravstveno zavarovanje na potovanjih v tujini z asistenco (</a:t>
            </a:r>
            <a:r>
              <a:rPr lang="sl-SI" dirty="0" err="1">
                <a:solidFill>
                  <a:prstClr val="black"/>
                </a:solidFill>
                <a:latin typeface="Verdana" panose="020B0604030504040204" pitchFamily="34" charset="0"/>
                <a:ea typeface="Verdana" panose="020B0604030504040204" pitchFamily="34" charset="0"/>
              </a:rPr>
              <a:t>Mercur</a:t>
            </a:r>
            <a:r>
              <a:rPr lang="sl-SI" dirty="0">
                <a:solidFill>
                  <a:prstClr val="black"/>
                </a:solidFill>
                <a:latin typeface="Verdana" panose="020B0604030504040204" pitchFamily="34" charset="0"/>
                <a:ea typeface="Verdana" panose="020B0604030504040204" pitchFamily="34" charset="0"/>
              </a:rPr>
              <a:t> </a:t>
            </a:r>
            <a:r>
              <a:rPr lang="sl-SI" dirty="0" err="1">
                <a:solidFill>
                  <a:prstClr val="black"/>
                </a:solidFill>
                <a:latin typeface="Verdana" panose="020B0604030504040204" pitchFamily="34" charset="0"/>
                <a:ea typeface="Verdana" panose="020B0604030504040204" pitchFamily="34" charset="0"/>
              </a:rPr>
              <a:t>Assistance</a:t>
            </a:r>
            <a:r>
              <a:rPr lang="sl-SI" dirty="0">
                <a:solidFill>
                  <a:prstClr val="black"/>
                </a:solidFill>
                <a:latin typeface="Verdana" panose="020B0604030504040204" pitchFamily="34" charset="0"/>
                <a:ea typeface="Verdana" panose="020B0604030504040204" pitchFamily="34" charset="0"/>
              </a:rPr>
              <a:t> in </a:t>
            </a:r>
            <a:r>
              <a:rPr lang="sl-SI" dirty="0" err="1">
                <a:solidFill>
                  <a:prstClr val="black"/>
                </a:solidFill>
                <a:latin typeface="Verdana" panose="020B0604030504040204" pitchFamily="34" charset="0"/>
                <a:ea typeface="Verdana" panose="020B0604030504040204" pitchFamily="34" charset="0"/>
              </a:rPr>
              <a:t>Coris</a:t>
            </a:r>
            <a:r>
              <a:rPr lang="sl-SI" dirty="0">
                <a:solidFill>
                  <a:prstClr val="black"/>
                </a:solidFill>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vstopnice za kulturne, športne in druge prireditve ter</a:t>
            </a: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druge potovalne in turistične storitve</a:t>
            </a:r>
          </a:p>
        </p:txBody>
      </p:sp>
    </p:spTree>
    <p:extLst>
      <p:ext uri="{BB962C8B-B14F-4D97-AF65-F5344CB8AC3E}">
        <p14:creationId xmlns:p14="http://schemas.microsoft.com/office/powerpoint/2010/main" val="16252316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332656"/>
            <a:ext cx="7056784" cy="523220"/>
          </a:xfrm>
          <a:prstGeom prst="rect">
            <a:avLst/>
          </a:prstGeom>
          <a:noFill/>
        </p:spPr>
        <p:txBody>
          <a:bodyPr wrap="square" rtlCol="0">
            <a:spAutoFit/>
          </a:bodyPr>
          <a:lstStyle/>
          <a:p>
            <a:r>
              <a:rPr lang="sl-SI" sz="2800" b="1" dirty="0" err="1">
                <a:solidFill>
                  <a:prstClr val="black"/>
                </a:solidFill>
                <a:latin typeface="Verdana" panose="020B0604030504040204" pitchFamily="34" charset="0"/>
                <a:ea typeface="Verdana" panose="020B0604030504040204" pitchFamily="34" charset="0"/>
              </a:rPr>
              <a:t>Incoming</a:t>
            </a:r>
            <a:r>
              <a:rPr lang="sl-SI" sz="2800" b="1" dirty="0">
                <a:solidFill>
                  <a:prstClr val="black"/>
                </a:solidFill>
                <a:latin typeface="Verdana" panose="020B0604030504040204" pitchFamily="34" charset="0"/>
                <a:ea typeface="Verdana" panose="020B0604030504040204" pitchFamily="34" charset="0"/>
              </a:rPr>
              <a:t> turistična dejavnost</a:t>
            </a:r>
          </a:p>
        </p:txBody>
      </p:sp>
      <p:sp>
        <p:nvSpPr>
          <p:cNvPr id="3" name="PoljeZBesedilom 2"/>
          <p:cNvSpPr txBox="1"/>
          <p:nvPr/>
        </p:nvSpPr>
        <p:spPr>
          <a:xfrm>
            <a:off x="2279576" y="1298560"/>
            <a:ext cx="5760640" cy="37757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sejmi, </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poslovna srečanja, </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motivacijsko nagradna potovanja oz. </a:t>
            </a:r>
            <a:r>
              <a:rPr lang="sl-SI" dirty="0" err="1">
                <a:solidFill>
                  <a:prstClr val="black"/>
                </a:solidFill>
                <a:latin typeface="Verdana" panose="020B0604030504040204" pitchFamily="34" charset="0"/>
                <a:ea typeface="Verdana" panose="020B0604030504040204" pitchFamily="34" charset="0"/>
              </a:rPr>
              <a:t>incenitve</a:t>
            </a:r>
            <a:r>
              <a:rPr lang="sl-SI" dirty="0">
                <a:solidFill>
                  <a:prstClr val="black"/>
                </a:solidFill>
                <a:latin typeface="Verdana" panose="020B0604030504040204" pitchFamily="34" charset="0"/>
                <a:ea typeface="Verdana" panose="020B0604030504040204" pitchFamily="34" charset="0"/>
              </a:rPr>
              <a:t> potovanja, </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kongresi, </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priprava individualnih aranžmajev, </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vodeni izleti in </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prodaja hotelskih storitev poslovnim naročnikom ter vladnim službam</a:t>
            </a:r>
          </a:p>
        </p:txBody>
      </p:sp>
    </p:spTree>
    <p:extLst>
      <p:ext uri="{BB962C8B-B14F-4D97-AF65-F5344CB8AC3E}">
        <p14:creationId xmlns:p14="http://schemas.microsoft.com/office/powerpoint/2010/main" val="23625299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332657"/>
            <a:ext cx="7632848" cy="954107"/>
          </a:xfrm>
          <a:prstGeom prst="rect">
            <a:avLst/>
          </a:prstGeom>
          <a:noFill/>
        </p:spPr>
        <p:txBody>
          <a:bodyPr wrap="square" rtlCol="0">
            <a:spAutoFit/>
          </a:bodyPr>
          <a:lstStyle/>
          <a:p>
            <a:r>
              <a:rPr lang="sl-SI" sz="2800" b="1">
                <a:solidFill>
                  <a:prstClr val="black"/>
                </a:solidFill>
                <a:latin typeface="Verdana" panose="020B0604030504040204" pitchFamily="34" charset="0"/>
                <a:ea typeface="Verdana" panose="020B0604030504040204" pitchFamily="34" charset="0"/>
              </a:rPr>
              <a:t>Lastna produkcija ali touroperaterstvo</a:t>
            </a:r>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2063552" y="1916833"/>
            <a:ext cx="5760640" cy="33602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Organizirane počitnice (Sredozemlje, Črno morje in Bližnji vzhod), </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Potovanja (na vse celine in v vse države sveta) za posameznike ali skupine, </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obiski vseh pomembnih svetovnih sejmov, organizacija tečajev tujih jezikov v tujini, </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najem avtobusov za prijetne izlete po Sloveniji ali v tujino</a:t>
            </a:r>
          </a:p>
        </p:txBody>
      </p:sp>
    </p:spTree>
    <p:extLst>
      <p:ext uri="{BB962C8B-B14F-4D97-AF65-F5344CB8AC3E}">
        <p14:creationId xmlns:p14="http://schemas.microsoft.com/office/powerpoint/2010/main" val="7870664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332657"/>
            <a:ext cx="7056784" cy="954107"/>
          </a:xfrm>
          <a:prstGeom prst="rect">
            <a:avLst/>
          </a:prstGeom>
          <a:noFill/>
        </p:spPr>
        <p:txBody>
          <a:bodyPr wrap="square" rtlCol="0">
            <a:spAutoFit/>
          </a:bodyPr>
          <a:lstStyle/>
          <a:p>
            <a:r>
              <a:rPr lang="it-IT" sz="2800" b="1" dirty="0" err="1">
                <a:solidFill>
                  <a:prstClr val="black"/>
                </a:solidFill>
                <a:latin typeface="Verdana" panose="020B0604030504040204" pitchFamily="34" charset="0"/>
                <a:ea typeface="Verdana" panose="020B0604030504040204" pitchFamily="34" charset="0"/>
              </a:rPr>
              <a:t>Dinamična</a:t>
            </a:r>
            <a:r>
              <a:rPr lang="it-IT" sz="2800" b="1" dirty="0">
                <a:solidFill>
                  <a:prstClr val="black"/>
                </a:solidFill>
                <a:latin typeface="Verdana" panose="020B0604030504040204" pitchFamily="34" charset="0"/>
                <a:ea typeface="Verdana" panose="020B0604030504040204" pitchFamily="34" charset="0"/>
              </a:rPr>
              <a:t> </a:t>
            </a:r>
            <a:r>
              <a:rPr lang="it-IT" sz="2800" b="1" dirty="0" err="1">
                <a:solidFill>
                  <a:prstClr val="black"/>
                </a:solidFill>
                <a:latin typeface="Verdana" panose="020B0604030504040204" pitchFamily="34" charset="0"/>
                <a:ea typeface="Verdana" panose="020B0604030504040204" pitchFamily="34" charset="0"/>
              </a:rPr>
              <a:t>produkcija</a:t>
            </a:r>
            <a:r>
              <a:rPr lang="it-IT" sz="2800" b="1" dirty="0">
                <a:solidFill>
                  <a:prstClr val="black"/>
                </a:solidFill>
                <a:latin typeface="Verdana" panose="020B0604030504040204" pitchFamily="34" charset="0"/>
                <a:ea typeface="Verdana" panose="020B0604030504040204" pitchFamily="34" charset="0"/>
              </a:rPr>
              <a:t> in corporate </a:t>
            </a:r>
            <a:r>
              <a:rPr lang="it-IT" sz="2800" b="1" dirty="0" err="1">
                <a:solidFill>
                  <a:prstClr val="black"/>
                </a:solidFill>
                <a:latin typeface="Verdana" panose="020B0604030504040204" pitchFamily="34" charset="0"/>
                <a:ea typeface="Verdana" panose="020B0604030504040204" pitchFamily="34" charset="0"/>
              </a:rPr>
              <a:t>deja</a:t>
            </a:r>
            <a:r>
              <a:rPr lang="sl-SI" sz="2800" b="1" dirty="0" err="1">
                <a:solidFill>
                  <a:prstClr val="black"/>
                </a:solidFill>
                <a:latin typeface="Verdana" panose="020B0604030504040204" pitchFamily="34" charset="0"/>
                <a:ea typeface="Verdana" panose="020B0604030504040204" pitchFamily="34" charset="0"/>
              </a:rPr>
              <a:t>vnost</a:t>
            </a:r>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2279576" y="1298560"/>
            <a:ext cx="8136904" cy="50783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z naročnikom sodelujemo pri pridobivanju kandidature,</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zagotavljamo izvedbo, administrativno in finančno vodenje dogodka,</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sprejemamo prijave in plačila udeležencev (na voljo imamo uporabnikom prijazno on–line prijavo),</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poskrbimo za potrebno tehnično opremo ter osebje,</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urejamo hotelsko namestitev za udeležence,</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organiziramo in urejamo rezervacije za vse prevoze (letala, avtobusi, osebna vozila),</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organiziramo družabni, svečani (gala) in turistični program,</a:t>
            </a: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poskrbimo za celostno grafično podobo dogodka in vse publikacije, trženje in promocije prireditve</a:t>
            </a:r>
          </a:p>
        </p:txBody>
      </p:sp>
    </p:spTree>
    <p:extLst>
      <p:ext uri="{BB962C8B-B14F-4D97-AF65-F5344CB8AC3E}">
        <p14:creationId xmlns:p14="http://schemas.microsoft.com/office/powerpoint/2010/main" val="21027806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332656"/>
            <a:ext cx="7056784" cy="523220"/>
          </a:xfrm>
          <a:prstGeom prst="rect">
            <a:avLst/>
          </a:prstGeom>
          <a:noFill/>
        </p:spPr>
        <p:txBody>
          <a:bodyPr wrap="square" rtlCol="0">
            <a:spAutoFit/>
          </a:bodyPr>
          <a:lstStyle/>
          <a:p>
            <a:r>
              <a:rPr lang="sl-SI" sz="2800" b="1">
                <a:solidFill>
                  <a:prstClr val="black"/>
                </a:solidFill>
                <a:latin typeface="Verdana" panose="020B0604030504040204" pitchFamily="34" charset="0"/>
                <a:ea typeface="Verdana" panose="020B0604030504040204" pitchFamily="34" charset="0"/>
              </a:rPr>
              <a:t>Služba za IKT</a:t>
            </a:r>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1847528" y="855876"/>
            <a:ext cx="7344816" cy="590931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Razvoj v svetovnem poslovanju turističnih agencij gre vse bolj v smeri komunikacije preko interneta</a:t>
            </a:r>
          </a:p>
          <a:p>
            <a:pPr marL="285750" indent="-285750">
              <a:lnSpc>
                <a:spcPct val="150000"/>
              </a:lnSpc>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Na spletni strani uporabnik dobi informacije o aranžmajih, načinih rezervacije in plačila</a:t>
            </a:r>
          </a:p>
          <a:p>
            <a:pPr marL="285750" indent="-285750">
              <a:lnSpc>
                <a:spcPct val="150000"/>
              </a:lnSpc>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Uporabnik se lahko včlani v spletni klub</a:t>
            </a:r>
          </a:p>
          <a:p>
            <a:pPr marL="285750" indent="-285750">
              <a:lnSpc>
                <a:spcPct val="150000"/>
              </a:lnSpc>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Turistična agencija vodi podatke o uporabnikih in nagrajuje zvestobo</a:t>
            </a:r>
          </a:p>
          <a:p>
            <a:pPr marL="285750" indent="-285750">
              <a:lnSpc>
                <a:spcPct val="150000"/>
              </a:lnSpc>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Zanimivo je, da se uporabniki interneta še vedno odločajo in naročajo kataloge na dom, kljub temu, da imajo možnost listanja po katalogu na računalniku</a:t>
            </a:r>
          </a:p>
        </p:txBody>
      </p:sp>
    </p:spTree>
    <p:extLst>
      <p:ext uri="{BB962C8B-B14F-4D97-AF65-F5344CB8AC3E}">
        <p14:creationId xmlns:p14="http://schemas.microsoft.com/office/powerpoint/2010/main" val="13329408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528" y="332656"/>
            <a:ext cx="7056784" cy="523220"/>
          </a:xfrm>
          <a:prstGeom prst="rect">
            <a:avLst/>
          </a:prstGeom>
          <a:noFill/>
        </p:spPr>
        <p:txBody>
          <a:bodyPr wrap="square" rtlCol="0">
            <a:spAutoFit/>
          </a:bodyPr>
          <a:lstStyle/>
          <a:p>
            <a:r>
              <a:rPr lang="sl-SI" sz="2800" b="1">
                <a:solidFill>
                  <a:prstClr val="black"/>
                </a:solidFill>
                <a:latin typeface="Verdana" panose="020B0604030504040204" pitchFamily="34" charset="0"/>
                <a:ea typeface="Verdana" panose="020B0604030504040204" pitchFamily="34" charset="0"/>
              </a:rPr>
              <a:t>Sektor za trženje</a:t>
            </a:r>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2279576" y="1298559"/>
            <a:ext cx="5760640" cy="25292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Sektor trženja  v skladu z razvojnimi trendi oblikuje ideje za proizvode, s katerimi se bo turistična agencija približala potrebam in željam potrošnikov, jih usmerila, oblikovala ceno ter poskrbela za distribucijo in promocijo</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6041" y="3429321"/>
            <a:ext cx="4102067" cy="341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5998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5CE474-5902-4D75-8600-8C05C44806E0}"/>
              </a:ext>
            </a:extLst>
          </p:cNvPr>
          <p:cNvSpPr>
            <a:spLocks noGrp="1"/>
          </p:cNvSpPr>
          <p:nvPr>
            <p:ph type="title"/>
          </p:nvPr>
        </p:nvSpPr>
        <p:spPr/>
        <p:txBody>
          <a:bodyPr/>
          <a:lstStyle/>
          <a:p>
            <a:r>
              <a:rPr lang="sl-SI" b="1" dirty="0">
                <a:solidFill>
                  <a:srgbClr val="7030A0"/>
                </a:solidFill>
              </a:rPr>
              <a:t>RAZVOJ TURIZMA</a:t>
            </a:r>
          </a:p>
        </p:txBody>
      </p:sp>
      <p:sp>
        <p:nvSpPr>
          <p:cNvPr id="3" name="Označba mesta vsebine 2">
            <a:extLst>
              <a:ext uri="{FF2B5EF4-FFF2-40B4-BE49-F238E27FC236}">
                <a16:creationId xmlns:a16="http://schemas.microsoft.com/office/drawing/2014/main" id="{7911D724-EDAC-4B1F-93CB-AA82DB6644D5}"/>
              </a:ext>
            </a:extLst>
          </p:cNvPr>
          <p:cNvSpPr>
            <a:spLocks noGrp="1"/>
          </p:cNvSpPr>
          <p:nvPr>
            <p:ph idx="1"/>
          </p:nvPr>
        </p:nvSpPr>
        <p:spPr/>
        <p:txBody>
          <a:bodyPr>
            <a:normAutofit/>
          </a:bodyPr>
          <a:lstStyle/>
          <a:p>
            <a:endParaRPr lang="sl-SI" dirty="0"/>
          </a:p>
          <a:p>
            <a:r>
              <a:rPr lang="sl-SI" dirty="0"/>
              <a:t>Prebivalci Združenih arabskih emiratov naj z nakupi letalskih kart počakajo do sredine januarja, ko se cene vozovnic za Združeno kraljestvo in večja evropska mesta, ki so konec leta zelo obremenjena, znižajo tudi za 50 %.</a:t>
            </a:r>
          </a:p>
          <a:p>
            <a:endParaRPr lang="sl-SI" dirty="0"/>
          </a:p>
          <a:p>
            <a:r>
              <a:rPr lang="sl-SI" dirty="0"/>
              <a:t>Več kot 86 % Kanadčanov, starih 55 let in več, namerava v naslednjih šestih mesecih znova potovati v tujino, kar kaže na vrnitev k potovalnim vzorcem pred pandemijo. Njihove najbolj priljubljene destinacije so Evropa, Združene države, Karibi in Mehika.</a:t>
            </a:r>
          </a:p>
          <a:p>
            <a:endParaRPr lang="sl-SI" dirty="0"/>
          </a:p>
          <a:p>
            <a:endParaRPr lang="sl-SI" dirty="0"/>
          </a:p>
        </p:txBody>
      </p:sp>
    </p:spTree>
    <p:extLst>
      <p:ext uri="{BB962C8B-B14F-4D97-AF65-F5344CB8AC3E}">
        <p14:creationId xmlns:p14="http://schemas.microsoft.com/office/powerpoint/2010/main" val="29194897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919536" y="548680"/>
            <a:ext cx="6696744" cy="523220"/>
          </a:xfrm>
          <a:prstGeom prst="rect">
            <a:avLst/>
          </a:prstGeom>
          <a:noFill/>
        </p:spPr>
        <p:txBody>
          <a:bodyPr wrap="square" rtlCol="0">
            <a:spAutoFit/>
          </a:bodyPr>
          <a:lstStyle/>
          <a:p>
            <a:r>
              <a:rPr lang="sl-SI" sz="2800" b="1">
                <a:solidFill>
                  <a:prstClr val="black"/>
                </a:solidFill>
                <a:latin typeface="Verdana" panose="020B0604030504040204" pitchFamily="34" charset="0"/>
                <a:ea typeface="Verdana" panose="020B0604030504040204" pitchFamily="34" charset="0"/>
              </a:rPr>
              <a:t>Sektor prodaje in </a:t>
            </a:r>
            <a:r>
              <a:rPr lang="sl-SI" sz="2800" b="1" dirty="0" err="1">
                <a:solidFill>
                  <a:prstClr val="black"/>
                </a:solidFill>
                <a:latin typeface="Verdana" panose="020B0604030504040204" pitchFamily="34" charset="0"/>
                <a:ea typeface="Verdana" panose="020B0604030504040204" pitchFamily="34" charset="0"/>
              </a:rPr>
              <a:t>bookinga</a:t>
            </a:r>
            <a:endParaRPr lang="sl-SI" sz="2800" b="1" dirty="0">
              <a:solidFill>
                <a:prstClr val="black"/>
              </a:solidFill>
              <a:latin typeface="Verdana" panose="020B0604030504040204" pitchFamily="34" charset="0"/>
              <a:ea typeface="Verdana" panose="020B0604030504040204" pitchFamily="34" charset="0"/>
            </a:endParaRPr>
          </a:p>
        </p:txBody>
      </p:sp>
      <p:sp>
        <p:nvSpPr>
          <p:cNvPr id="3" name="PoljeZBesedilom 2"/>
          <p:cNvSpPr txBox="1"/>
          <p:nvPr/>
        </p:nvSpPr>
        <p:spPr>
          <a:xfrm>
            <a:off x="1919536" y="1340768"/>
            <a:ext cx="7488832" cy="4801314"/>
          </a:xfrm>
          <a:prstGeom prst="rect">
            <a:avLst/>
          </a:prstGeom>
          <a:noFill/>
        </p:spPr>
        <p:txBody>
          <a:bodyPr wrap="square" rtlCol="0">
            <a:spAutoFit/>
          </a:bodyPr>
          <a:lstStyle/>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Prodaja se lahko vrši </a:t>
            </a:r>
            <a:r>
              <a:rPr lang="sl-SI" b="1" dirty="0">
                <a:solidFill>
                  <a:srgbClr val="7030A0"/>
                </a:solidFill>
                <a:latin typeface="Verdana" panose="020B0604030504040204" pitchFamily="34" charset="0"/>
                <a:ea typeface="Verdana" panose="020B0604030504040204" pitchFamily="34" charset="0"/>
              </a:rPr>
              <a:t>direktno</a:t>
            </a:r>
            <a:r>
              <a:rPr lang="sl-SI" dirty="0">
                <a:solidFill>
                  <a:prstClr val="black"/>
                </a:solidFill>
                <a:latin typeface="Verdana" panose="020B0604030504040204" pitchFamily="34" charset="0"/>
                <a:ea typeface="Verdana" panose="020B0604030504040204" pitchFamily="34" charset="0"/>
              </a:rPr>
              <a:t> (znotraj agencije, kataloško, telefonsko ali preko interneta) in indirektno preko pooblaščenih turističnih agencij</a:t>
            </a:r>
          </a:p>
          <a:p>
            <a:pPr marL="285750" indent="-285750">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Rezervacije in potrditev rezervacij se potrdi s pogodbo, in sicer se za individualna potovanja naredijo v poslovalnicah, za </a:t>
            </a:r>
            <a:r>
              <a:rPr lang="sl-SI" dirty="0" err="1">
                <a:solidFill>
                  <a:prstClr val="black"/>
                </a:solidFill>
                <a:latin typeface="Verdana" panose="020B0604030504040204" pitchFamily="34" charset="0"/>
                <a:ea typeface="Verdana" panose="020B0604030504040204" pitchFamily="34" charset="0"/>
              </a:rPr>
              <a:t>subagente</a:t>
            </a:r>
            <a:r>
              <a:rPr lang="sl-SI" dirty="0">
                <a:solidFill>
                  <a:prstClr val="black"/>
                </a:solidFill>
                <a:latin typeface="Verdana" panose="020B0604030504040204" pitchFamily="34" charset="0"/>
                <a:ea typeface="Verdana" panose="020B0604030504040204" pitchFamily="34" charset="0"/>
              </a:rPr>
              <a:t> in individualna prodaja (tudi preko telefona, interneta) v centralnem </a:t>
            </a:r>
            <a:r>
              <a:rPr lang="sl-SI" dirty="0" err="1">
                <a:solidFill>
                  <a:prstClr val="black"/>
                </a:solidFill>
                <a:latin typeface="Verdana" panose="020B0604030504040204" pitchFamily="34" charset="0"/>
                <a:ea typeface="Verdana" panose="020B0604030504040204" pitchFamily="34" charset="0"/>
              </a:rPr>
              <a:t>bookingu</a:t>
            </a:r>
            <a:endParaRPr lang="sl-SI"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Samo skupinske rezervacije se opravljajo direktno preko komerciale</a:t>
            </a:r>
          </a:p>
          <a:p>
            <a:pPr marL="285750" indent="-285750">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Rezervacija se potrdi na osnovi šifre produkta, šifre partnerja agencije in šifre prodajalca</a:t>
            </a:r>
          </a:p>
          <a:p>
            <a:pPr marL="285750" indent="-285750">
              <a:buFont typeface="Arial" panose="020B0604020202020204" pitchFamily="34" charset="0"/>
              <a:buChar char="•"/>
            </a:pPr>
            <a:endParaRPr lang="sl-SI" dirty="0">
              <a:solidFill>
                <a:prstClr val="black"/>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sl-SI" dirty="0">
                <a:solidFill>
                  <a:prstClr val="black"/>
                </a:solidFill>
                <a:latin typeface="Verdana" panose="020B0604030504040204" pitchFamily="34" charset="0"/>
                <a:ea typeface="Verdana" panose="020B0604030504040204" pitchFamily="34" charset="0"/>
              </a:rPr>
              <a:t>Na osnovi potrjene rezervacije se naredi najava gostov. Na podlagi prejetega plačila se izda </a:t>
            </a:r>
            <a:r>
              <a:rPr lang="sl-SI" b="1" dirty="0">
                <a:solidFill>
                  <a:srgbClr val="7030A0"/>
                </a:solidFill>
                <a:latin typeface="Verdana" panose="020B0604030504040204" pitchFamily="34" charset="0"/>
                <a:ea typeface="Verdana" panose="020B0604030504040204" pitchFamily="34" charset="0"/>
              </a:rPr>
              <a:t>voucher</a:t>
            </a:r>
          </a:p>
        </p:txBody>
      </p:sp>
    </p:spTree>
    <p:extLst>
      <p:ext uri="{BB962C8B-B14F-4D97-AF65-F5344CB8AC3E}">
        <p14:creationId xmlns:p14="http://schemas.microsoft.com/office/powerpoint/2010/main" val="32971792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BE450BBD-2FC2-4C59-B792-DA8CDE0E2715}"/>
              </a:ext>
            </a:extLst>
          </p:cNvPr>
          <p:cNvSpPr/>
          <p:nvPr/>
        </p:nvSpPr>
        <p:spPr>
          <a:xfrm>
            <a:off x="164970" y="536303"/>
            <a:ext cx="10250883" cy="584775"/>
          </a:xfrm>
          <a:prstGeom prst="rect">
            <a:avLst/>
          </a:prstGeom>
        </p:spPr>
        <p:txBody>
          <a:bodyPr wrap="none">
            <a:spAutoFit/>
          </a:bodyPr>
          <a:lstStyle/>
          <a:p>
            <a:r>
              <a:rPr lang="sl-SI" sz="3200" b="1" dirty="0">
                <a:solidFill>
                  <a:srgbClr val="7030A0"/>
                </a:solidFill>
              </a:rPr>
              <a:t>Trendi v razvoju in pomenu turističnih agencij v prihodnosti</a:t>
            </a:r>
          </a:p>
        </p:txBody>
      </p:sp>
      <p:sp>
        <p:nvSpPr>
          <p:cNvPr id="3" name="Pravokotnik 2">
            <a:extLst>
              <a:ext uri="{FF2B5EF4-FFF2-40B4-BE49-F238E27FC236}">
                <a16:creationId xmlns:a16="http://schemas.microsoft.com/office/drawing/2014/main" id="{5A1F73DC-6D13-46E4-AD6C-4115301EBD77}"/>
              </a:ext>
            </a:extLst>
          </p:cNvPr>
          <p:cNvSpPr/>
          <p:nvPr/>
        </p:nvSpPr>
        <p:spPr>
          <a:xfrm>
            <a:off x="518746" y="1582341"/>
            <a:ext cx="11315700" cy="5262979"/>
          </a:xfrm>
          <a:prstGeom prst="rect">
            <a:avLst/>
          </a:prstGeom>
        </p:spPr>
        <p:txBody>
          <a:bodyPr wrap="square">
            <a:spAutoFit/>
          </a:bodyPr>
          <a:lstStyle/>
          <a:p>
            <a:pPr>
              <a:buFont typeface="+mj-lt"/>
              <a:buAutoNum type="arabicPeriod"/>
            </a:pPr>
            <a:r>
              <a:rPr lang="sl-SI" sz="2800" b="1" dirty="0"/>
              <a:t>Digitalizacija</a:t>
            </a:r>
            <a:r>
              <a:rPr lang="sl-SI" sz="2800" dirty="0"/>
              <a:t>: Spletne platforme in aplikacije bodo prevladovale, saj omogočajo enostaven dostop do informacij, rezervacij in prilagojenih potovalnih paketov.</a:t>
            </a:r>
          </a:p>
          <a:p>
            <a:pPr>
              <a:buFont typeface="+mj-lt"/>
              <a:buAutoNum type="arabicPeriod"/>
            </a:pPr>
            <a:r>
              <a:rPr lang="sl-SI" sz="2800" b="1" dirty="0"/>
              <a:t>Trajnostni turizem</a:t>
            </a:r>
            <a:r>
              <a:rPr lang="sl-SI" sz="2800" dirty="0"/>
              <a:t>: Agencije bodo vse bolj poudarjale ekološko odgovorne destinacije in prakse.</a:t>
            </a:r>
          </a:p>
          <a:p>
            <a:pPr>
              <a:buFont typeface="+mj-lt"/>
              <a:buAutoNum type="arabicPeriod"/>
            </a:pPr>
            <a:r>
              <a:rPr lang="sl-SI" sz="2800" b="1" dirty="0" err="1"/>
              <a:t>Personalizacija</a:t>
            </a:r>
            <a:r>
              <a:rPr lang="sl-SI" sz="2800" dirty="0"/>
              <a:t>: Potniki bodo iskali bolj prilagojene izkušnje, agencije pa bodo uporabile umetno inteligenco za ponudbo </a:t>
            </a:r>
            <a:r>
              <a:rPr lang="sl-SI" sz="2800" dirty="0" err="1"/>
              <a:t>personaliziranih</a:t>
            </a:r>
            <a:r>
              <a:rPr lang="sl-SI" sz="2800" dirty="0"/>
              <a:t> potovalnih paketov.</a:t>
            </a:r>
          </a:p>
          <a:p>
            <a:pPr>
              <a:buFont typeface="+mj-lt"/>
              <a:buAutoNum type="arabicPeriod"/>
            </a:pPr>
            <a:r>
              <a:rPr lang="sl-SI" sz="2800" b="1" dirty="0"/>
              <a:t>Hibridne storitve</a:t>
            </a:r>
            <a:r>
              <a:rPr lang="sl-SI" sz="2800" dirty="0"/>
              <a:t>: Kombinacija spletnih in fizičnih storitev za večjo prilagodljivost in podporo strankam.</a:t>
            </a:r>
          </a:p>
          <a:p>
            <a:r>
              <a:rPr lang="sl-SI" sz="2800" dirty="0"/>
              <a:t>Turistične agencije bodo pomembne pri usmerjanju potnikov skozi vse bolj kompleksne zahteve, kot so </a:t>
            </a:r>
            <a:r>
              <a:rPr lang="sl-SI" sz="2800" dirty="0" err="1"/>
              <a:t>okoljski</a:t>
            </a:r>
            <a:r>
              <a:rPr lang="sl-SI" sz="2800" dirty="0"/>
              <a:t> predpisi in kulturne razlike</a:t>
            </a:r>
          </a:p>
        </p:txBody>
      </p:sp>
    </p:spTree>
    <p:extLst>
      <p:ext uri="{BB962C8B-B14F-4D97-AF65-F5344CB8AC3E}">
        <p14:creationId xmlns:p14="http://schemas.microsoft.com/office/powerpoint/2010/main" val="7772905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51BA773D-C183-4600-9398-A78987C85805}"/>
              </a:ext>
            </a:extLst>
          </p:cNvPr>
          <p:cNvSpPr/>
          <p:nvPr/>
        </p:nvSpPr>
        <p:spPr>
          <a:xfrm>
            <a:off x="508274" y="571473"/>
            <a:ext cx="8402365" cy="523220"/>
          </a:xfrm>
          <a:prstGeom prst="rect">
            <a:avLst/>
          </a:prstGeom>
        </p:spPr>
        <p:txBody>
          <a:bodyPr wrap="none">
            <a:spAutoFit/>
          </a:bodyPr>
          <a:lstStyle/>
          <a:p>
            <a:r>
              <a:rPr lang="sl-SI" sz="2800" b="1" dirty="0">
                <a:solidFill>
                  <a:srgbClr val="7030A0"/>
                </a:solidFill>
              </a:rPr>
              <a:t>Uporaba umetne inteligence (UI) v turističnih agencijah</a:t>
            </a:r>
          </a:p>
        </p:txBody>
      </p:sp>
      <p:sp>
        <p:nvSpPr>
          <p:cNvPr id="6" name="Pravokotnik 5">
            <a:extLst>
              <a:ext uri="{FF2B5EF4-FFF2-40B4-BE49-F238E27FC236}">
                <a16:creationId xmlns:a16="http://schemas.microsoft.com/office/drawing/2014/main" id="{9A771CDE-EC28-4026-AE08-559422BF6604}"/>
              </a:ext>
            </a:extLst>
          </p:cNvPr>
          <p:cNvSpPr/>
          <p:nvPr/>
        </p:nvSpPr>
        <p:spPr>
          <a:xfrm>
            <a:off x="668215" y="1521068"/>
            <a:ext cx="10533185" cy="4401205"/>
          </a:xfrm>
          <a:prstGeom prst="rect">
            <a:avLst/>
          </a:prstGeom>
        </p:spPr>
        <p:txBody>
          <a:bodyPr wrap="square">
            <a:spAutoFit/>
          </a:bodyPr>
          <a:lstStyle/>
          <a:p>
            <a:pPr marL="457200" indent="-457200">
              <a:buFont typeface="Arial" panose="020B0604020202020204" pitchFamily="34" charset="0"/>
              <a:buChar char="•"/>
            </a:pPr>
            <a:r>
              <a:rPr lang="sl-SI" sz="2800" b="1" dirty="0" err="1"/>
              <a:t>Personalizacija</a:t>
            </a:r>
            <a:r>
              <a:rPr lang="sl-SI" sz="2800" b="1" dirty="0"/>
              <a:t> potovalnih paketov</a:t>
            </a:r>
            <a:r>
              <a:rPr lang="sl-SI" sz="2800" dirty="0"/>
              <a:t>: UI bo analizirala podatke o potnikih in ustvarjala prilagojene ponudbe glede na njihove preference</a:t>
            </a:r>
          </a:p>
          <a:p>
            <a:pPr marL="457200" indent="-457200">
              <a:buFont typeface="Arial" panose="020B0604020202020204" pitchFamily="34" charset="0"/>
              <a:buChar char="•"/>
            </a:pPr>
            <a:r>
              <a:rPr lang="sl-SI" sz="2800" b="1" dirty="0" err="1"/>
              <a:t>Klepetalni</a:t>
            </a:r>
            <a:r>
              <a:rPr lang="sl-SI" sz="2800" b="1" dirty="0"/>
              <a:t> roboti in virtualni asistenti</a:t>
            </a:r>
            <a:r>
              <a:rPr lang="sl-SI" sz="2800" dirty="0"/>
              <a:t>: UI bo izboljšala komunikacijo s strankami prek 24/7 podpornih storitev</a:t>
            </a:r>
          </a:p>
          <a:p>
            <a:pPr marL="457200" indent="-457200">
              <a:buFont typeface="Arial" panose="020B0604020202020204" pitchFamily="34" charset="0"/>
              <a:buChar char="•"/>
            </a:pPr>
            <a:r>
              <a:rPr lang="sl-SI" sz="2800" b="1" dirty="0"/>
              <a:t>Napovedovanje cen in povpraševanja</a:t>
            </a:r>
            <a:r>
              <a:rPr lang="sl-SI" sz="2800" dirty="0"/>
              <a:t>: Agencije bodo uporabljale UI za analizo tržnih trendov in predvidevanje optimalnih časov za rezervacijo</a:t>
            </a:r>
          </a:p>
          <a:p>
            <a:pPr marL="457200" indent="-457200">
              <a:buFont typeface="Arial" panose="020B0604020202020204" pitchFamily="34" charset="0"/>
              <a:buChar char="•"/>
            </a:pPr>
            <a:r>
              <a:rPr lang="sl-SI" sz="2800" b="1" dirty="0"/>
              <a:t>Samodejno upravljanje rezervacij</a:t>
            </a:r>
            <a:r>
              <a:rPr lang="sl-SI" sz="2800" dirty="0"/>
              <a:t>: UI bo omogočila hitro in učinkovito upravljanje ter optimizacijo rezervacijskih sistemov</a:t>
            </a:r>
          </a:p>
        </p:txBody>
      </p:sp>
    </p:spTree>
    <p:extLst>
      <p:ext uri="{BB962C8B-B14F-4D97-AF65-F5344CB8AC3E}">
        <p14:creationId xmlns:p14="http://schemas.microsoft.com/office/powerpoint/2010/main" val="4116674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F55348F9-2BFA-410C-943D-490421A5D6C2}"/>
              </a:ext>
            </a:extLst>
          </p:cNvPr>
          <p:cNvPicPr>
            <a:picLocks noChangeAspect="1"/>
          </p:cNvPicPr>
          <p:nvPr/>
        </p:nvPicPr>
        <p:blipFill>
          <a:blip r:embed="rId2"/>
          <a:stretch>
            <a:fillRect/>
          </a:stretch>
        </p:blipFill>
        <p:spPr>
          <a:xfrm>
            <a:off x="2409092" y="1441395"/>
            <a:ext cx="6453554" cy="4294547"/>
          </a:xfrm>
          <a:prstGeom prst="rect">
            <a:avLst/>
          </a:prstGeom>
        </p:spPr>
      </p:pic>
      <p:sp>
        <p:nvSpPr>
          <p:cNvPr id="4" name="Pravokotnik 3">
            <a:extLst>
              <a:ext uri="{FF2B5EF4-FFF2-40B4-BE49-F238E27FC236}">
                <a16:creationId xmlns:a16="http://schemas.microsoft.com/office/drawing/2014/main" id="{442E511A-71F6-448E-B8D3-4345851B5E92}"/>
              </a:ext>
            </a:extLst>
          </p:cNvPr>
          <p:cNvSpPr/>
          <p:nvPr/>
        </p:nvSpPr>
        <p:spPr>
          <a:xfrm>
            <a:off x="2579572" y="1569358"/>
            <a:ext cx="5116144" cy="923330"/>
          </a:xfrm>
          <a:prstGeom prst="rect">
            <a:avLst/>
          </a:prstGeom>
          <a:noFill/>
        </p:spPr>
        <p:txBody>
          <a:bodyPr wrap="none" lIns="91440" tIns="45720" rIns="91440" bIns="45720">
            <a:spAutoFit/>
          </a:bodyPr>
          <a:lstStyle/>
          <a:p>
            <a:pPr algn="ctr"/>
            <a:r>
              <a:rPr lang="sl-SI" sz="5400" b="1" cap="none" spc="0" dirty="0">
                <a:ln w="22225">
                  <a:solidFill>
                    <a:schemeClr val="accent2"/>
                  </a:solidFill>
                  <a:prstDash val="solid"/>
                </a:ln>
                <a:solidFill>
                  <a:schemeClr val="accent2">
                    <a:lumMod val="40000"/>
                    <a:lumOff val="60000"/>
                  </a:schemeClr>
                </a:solidFill>
                <a:effectLst/>
              </a:rPr>
              <a:t>Hvala in ? prosim</a:t>
            </a:r>
          </a:p>
        </p:txBody>
      </p:sp>
    </p:spTree>
    <p:extLst>
      <p:ext uri="{BB962C8B-B14F-4D97-AF65-F5344CB8AC3E}">
        <p14:creationId xmlns:p14="http://schemas.microsoft.com/office/powerpoint/2010/main" val="2346147983"/>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ova 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ova 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ova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
  <TotalTime>115</TotalTime>
  <Words>5703</Words>
  <Application>Microsoft Office PowerPoint</Application>
  <PresentationFormat>Širokozaslonsko</PresentationFormat>
  <Paragraphs>556</Paragraphs>
  <Slides>93</Slides>
  <Notes>0</Notes>
  <HiddenSlides>0</HiddenSlides>
  <MMClips>0</MMClips>
  <ScaleCrop>false</ScaleCrop>
  <HeadingPairs>
    <vt:vector size="6" baseType="variant">
      <vt:variant>
        <vt:lpstr>Uporabljene pisave</vt:lpstr>
      </vt:variant>
      <vt:variant>
        <vt:i4>7</vt:i4>
      </vt:variant>
      <vt:variant>
        <vt:lpstr>Tema</vt:lpstr>
      </vt:variant>
      <vt:variant>
        <vt:i4>3</vt:i4>
      </vt:variant>
      <vt:variant>
        <vt:lpstr>Naslovi diapozitivov</vt:lpstr>
      </vt:variant>
      <vt:variant>
        <vt:i4>93</vt:i4>
      </vt:variant>
    </vt:vector>
  </HeadingPairs>
  <TitlesOfParts>
    <vt:vector size="103" baseType="lpstr">
      <vt:lpstr>Arial</vt:lpstr>
      <vt:lpstr>Calibri</vt:lpstr>
      <vt:lpstr>Calibri Light</vt:lpstr>
      <vt:lpstr>Open Sans</vt:lpstr>
      <vt:lpstr>Symbol</vt:lpstr>
      <vt:lpstr>Verdana</vt:lpstr>
      <vt:lpstr>Wingdings</vt:lpstr>
      <vt:lpstr>Officeova tema</vt:lpstr>
      <vt:lpstr>1_Officeova tema</vt:lpstr>
      <vt:lpstr>Office Theme</vt:lpstr>
      <vt:lpstr>Poslovanje potovalnih agencij in nastanitvenih obratov - PAN </vt:lpstr>
      <vt:lpstr>PowerPointova predstavitev</vt:lpstr>
      <vt:lpstr>DOŽIVETJA V TURIZMU</vt:lpstr>
      <vt:lpstr>Razvoj turizma</vt:lpstr>
      <vt:lpstr>Razvoj turizma</vt:lpstr>
      <vt:lpstr>Razvoj turizma</vt:lpstr>
      <vt:lpstr>AKTUALNO</vt:lpstr>
      <vt:lpstr>RAZVOJ TURIZMA</vt:lpstr>
      <vt:lpstr>RAZVOJ TURIZMA</vt:lpstr>
      <vt:lpstr>RAZVOJ TURIZMA</vt:lpstr>
      <vt:lpstr> DIGITALIZACIJA IN NOVE TEHNOLOGIJE</vt:lpstr>
      <vt:lpstr> DIGITALIZACIJA IN NOVE TEHNOLOGIJE</vt:lpstr>
      <vt:lpstr> DIGITALIZACIJA IN NOVE TEHNOLOGIJE</vt:lpstr>
      <vt:lpstr>  TRANSPORT</vt:lpstr>
      <vt:lpstr>  TRANSPORT</vt:lpstr>
      <vt:lpstr>  TRANSPORT</vt:lpstr>
      <vt:lpstr>TRAJNOSTNI TURIZEM</vt:lpstr>
      <vt:lpstr>TRAJNOSTNI TURIZEM</vt:lpstr>
      <vt:lpstr>TRAJNOSTNI TURIZEM</vt:lpstr>
      <vt:lpstr>POGLED V 2024</vt:lpstr>
      <vt:lpstr>POGLED V 2024</vt:lpstr>
      <vt:lpstr>Za nami je rekordno leto</vt:lpstr>
      <vt:lpstr>Napovedi razvoja svetovnega turizma do leta 2029</vt:lpstr>
      <vt:lpstr>Vzroki za nastanek in razvoj  turističnih agencij </vt:lpstr>
      <vt:lpstr>Dejavnost turističnih agencij</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Denis</dc:creator>
  <cp:lastModifiedBy>Vesna Loborec</cp:lastModifiedBy>
  <cp:revision>25</cp:revision>
  <dcterms:created xsi:type="dcterms:W3CDTF">2022-06-18T09:38:38Z</dcterms:created>
  <dcterms:modified xsi:type="dcterms:W3CDTF">2025-03-31T13:41:54Z</dcterms:modified>
</cp:coreProperties>
</file>