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359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97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3030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3207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8764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5242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4274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2817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156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027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245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1086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172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381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836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383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612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768F8E9-B482-4AF3-91CE-A1A313271CD2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sl-SI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A25B6E5A-8A2A-4361-BCAD-8E39886A4E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177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ptop wave">
            <a:extLst>
              <a:ext uri="{FF2B5EF4-FFF2-40B4-BE49-F238E27FC236}">
                <a16:creationId xmlns:a16="http://schemas.microsoft.com/office/drawing/2014/main" id="{D50AAA13-0772-47A6-8502-CAAD70905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1340485"/>
            <a:ext cx="379095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8369D875-4921-41D3-9204-BA1677861EFD}"/>
              </a:ext>
            </a:extLst>
          </p:cNvPr>
          <p:cNvSpPr txBox="1"/>
          <p:nvPr/>
        </p:nvSpPr>
        <p:spPr>
          <a:xfrm>
            <a:off x="5963920" y="2820461"/>
            <a:ext cx="5273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ŠEGE IN NAVADE</a:t>
            </a:r>
          </a:p>
        </p:txBody>
      </p:sp>
    </p:spTree>
    <p:extLst>
      <p:ext uri="{BB962C8B-B14F-4D97-AF65-F5344CB8AC3E}">
        <p14:creationId xmlns:p14="http://schemas.microsoft.com/office/powerpoint/2010/main" val="50468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nd pointer">
            <a:extLst>
              <a:ext uri="{FF2B5EF4-FFF2-40B4-BE49-F238E27FC236}">
                <a16:creationId xmlns:a16="http://schemas.microsoft.com/office/drawing/2014/main" id="{3D6CD339-6DF5-4F79-8BA0-B8B415D6C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527685"/>
            <a:ext cx="2464435" cy="246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4E1BB3A4-3A1A-4E92-ACEE-8F8C6AD6A53B}"/>
              </a:ext>
            </a:extLst>
          </p:cNvPr>
          <p:cNvSpPr txBox="1"/>
          <p:nvPr/>
        </p:nvSpPr>
        <p:spPr>
          <a:xfrm>
            <a:off x="3444240" y="777696"/>
            <a:ext cx="6878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 preteklosti so pomembne dogodke in praznike spremljale različne </a:t>
            </a:r>
            <a:r>
              <a:rPr lang="sl-SI" sz="20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šege in navade</a:t>
            </a:r>
            <a:r>
              <a:rPr lang="sl-SI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endParaRPr lang="sl-SI" sz="1600" dirty="0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11AC4683-9174-4DDA-82DC-911E42817AB4}"/>
              </a:ext>
            </a:extLst>
          </p:cNvPr>
          <p:cNvSpPr txBox="1"/>
          <p:nvPr/>
        </p:nvSpPr>
        <p:spPr>
          <a:xfrm>
            <a:off x="2621280" y="3195597"/>
            <a:ext cx="830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ŠEGA</a:t>
            </a: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je navada ob posebnih priložnostih, ki se prenaša iz roda v rod. </a:t>
            </a:r>
            <a:r>
              <a:rPr lang="sl-SI" alt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so tesno povezane z ljudmi in naravo. So del kulturne dediščine narodov in imajo </a:t>
            </a:r>
            <a:r>
              <a:rPr lang="sl-SI" altLang="sl-SI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simboličen pomen</a:t>
            </a:r>
            <a:r>
              <a:rPr lang="sl-SI" alt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endParaRPr lang="sl-SI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8588004-7E35-4C70-8C74-FCCBD617E1FF}"/>
              </a:ext>
            </a:extLst>
          </p:cNvPr>
          <p:cNvSpPr txBox="1"/>
          <p:nvPr/>
        </p:nvSpPr>
        <p:spPr>
          <a:xfrm>
            <a:off x="6096000" y="4830235"/>
            <a:ext cx="5699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Posebne priložnosti: poroka, smrt, krst otroka, jurjevanje, kurentovanje, martinovanje, </a:t>
            </a:r>
            <a:r>
              <a:rPr lang="sl-SI" sz="20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miklavževanje</a:t>
            </a:r>
            <a:r>
              <a:rPr lang="sl-SI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, pust, …. </a:t>
            </a:r>
            <a:endParaRPr lang="sl-SI" sz="1600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A1A344B5-A0B1-4EE0-A9E4-FE2A085F596A}"/>
              </a:ext>
            </a:extLst>
          </p:cNvPr>
          <p:cNvSpPr txBox="1"/>
          <p:nvPr/>
        </p:nvSpPr>
        <p:spPr>
          <a:xfrm>
            <a:off x="711200" y="5244167"/>
            <a:ext cx="5699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Povej še ti kakšno posebno priložnost.</a:t>
            </a:r>
            <a:endParaRPr lang="sl-SI" b="1" dirty="0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0FFFE18-9427-4518-8752-F17B0EFEE81D}"/>
              </a:ext>
            </a:extLst>
          </p:cNvPr>
          <p:cNvSpPr txBox="1"/>
          <p:nvPr/>
        </p:nvSpPr>
        <p:spPr>
          <a:xfrm>
            <a:off x="2519680" y="1885691"/>
            <a:ext cx="8666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NAVADE</a:t>
            </a: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sl-SI" alt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so del človekovega življenja. To so dejanja, ki jih ponavljamo in so del našega vedenja. Navade se privzgojijo</a:t>
            </a:r>
            <a:r>
              <a:rPr lang="sl-SI" altLang="sl-SI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  <a:endParaRPr lang="sl-SI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08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and pointer">
            <a:extLst>
              <a:ext uri="{FF2B5EF4-FFF2-40B4-BE49-F238E27FC236}">
                <a16:creationId xmlns:a16="http://schemas.microsoft.com/office/drawing/2014/main" id="{578E48B7-988E-42BE-9DEC-B06812D61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1045845"/>
            <a:ext cx="2169795" cy="2169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1F9403B-0C9F-47EA-A057-81798D7C00D7}"/>
              </a:ext>
            </a:extLst>
          </p:cNvPr>
          <p:cNvSpPr txBox="1"/>
          <p:nvPr/>
        </p:nvSpPr>
        <p:spPr>
          <a:xfrm>
            <a:off x="873760" y="5427434"/>
            <a:ext cx="9885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Ob nekaterih šegah so bile v navadi določene jedi – za pusta krofi, svinjska glava, repa, suho meso, žganci, ocvirkovka in drugo</a:t>
            </a: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endParaRPr lang="sl-SI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BC12A00-7630-4142-BC57-563ACFB58656}"/>
              </a:ext>
            </a:extLst>
          </p:cNvPr>
          <p:cNvSpPr txBox="1"/>
          <p:nvPr/>
        </p:nvSpPr>
        <p:spPr>
          <a:xfrm>
            <a:off x="3799840" y="796171"/>
            <a:ext cx="569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u="sng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ŠEGE IN NAVADE</a:t>
            </a:r>
            <a:endParaRPr lang="sl-SI" sz="2000" b="1" u="sng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Oblaček govora: pravokotnik 7">
            <a:extLst>
              <a:ext uri="{FF2B5EF4-FFF2-40B4-BE49-F238E27FC236}">
                <a16:creationId xmlns:a16="http://schemas.microsoft.com/office/drawing/2014/main" id="{91D52EBF-DFDF-496E-A77F-D89285F5FF42}"/>
              </a:ext>
            </a:extLst>
          </p:cNvPr>
          <p:cNvSpPr/>
          <p:nvPr/>
        </p:nvSpPr>
        <p:spPr>
          <a:xfrm>
            <a:off x="2580640" y="1257836"/>
            <a:ext cx="2621280" cy="1363444"/>
          </a:xfrm>
          <a:prstGeom prst="wedgeRectCallout">
            <a:avLst>
              <a:gd name="adj1" fmla="val 66376"/>
              <a:gd name="adj2" fmla="val -5324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b="1" i="1" dirty="0"/>
              <a:t>Življenjske </a:t>
            </a:r>
            <a:r>
              <a:rPr lang="sl-SI" sz="2400" i="1" dirty="0"/>
              <a:t>šege in navade</a:t>
            </a:r>
          </a:p>
        </p:txBody>
      </p:sp>
      <p:sp>
        <p:nvSpPr>
          <p:cNvPr id="9" name="Oblaček govora: pravokotnik 8">
            <a:extLst>
              <a:ext uri="{FF2B5EF4-FFF2-40B4-BE49-F238E27FC236}">
                <a16:creationId xmlns:a16="http://schemas.microsoft.com/office/drawing/2014/main" id="{A9AAFBA5-C67F-486F-BAA7-64D79958CF5D}"/>
              </a:ext>
            </a:extLst>
          </p:cNvPr>
          <p:cNvSpPr/>
          <p:nvPr/>
        </p:nvSpPr>
        <p:spPr>
          <a:xfrm>
            <a:off x="5466080" y="2447003"/>
            <a:ext cx="2621280" cy="1363444"/>
          </a:xfrm>
          <a:prstGeom prst="wedgeRectCallout">
            <a:avLst>
              <a:gd name="adj1" fmla="val -1453"/>
              <a:gd name="adj2" fmla="val -13298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b="1" i="1" dirty="0"/>
              <a:t>Letne ali koledarske </a:t>
            </a:r>
            <a:r>
              <a:rPr lang="sl-SI" sz="2400" i="1" dirty="0"/>
              <a:t>šege in navade</a:t>
            </a:r>
          </a:p>
        </p:txBody>
      </p:sp>
      <p:sp>
        <p:nvSpPr>
          <p:cNvPr id="10" name="Oblaček govora: pravokotnik 9">
            <a:extLst>
              <a:ext uri="{FF2B5EF4-FFF2-40B4-BE49-F238E27FC236}">
                <a16:creationId xmlns:a16="http://schemas.microsoft.com/office/drawing/2014/main" id="{FB1C6DB0-C48E-4893-8E1D-220609E39EB0}"/>
              </a:ext>
            </a:extLst>
          </p:cNvPr>
          <p:cNvSpPr/>
          <p:nvPr/>
        </p:nvSpPr>
        <p:spPr>
          <a:xfrm>
            <a:off x="8422640" y="2007305"/>
            <a:ext cx="2621280" cy="1363444"/>
          </a:xfrm>
          <a:prstGeom prst="wedgeRectCallout">
            <a:avLst>
              <a:gd name="adj1" fmla="val -76647"/>
              <a:gd name="adj2" fmla="val -10615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i="1" dirty="0"/>
              <a:t>Šege in navade </a:t>
            </a:r>
            <a:r>
              <a:rPr lang="sl-SI" sz="2400" b="1" i="1" dirty="0"/>
              <a:t>ob (pri) delu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8DDE6F8-A7E9-4B53-9E1B-5A24D923C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040" y="2827933"/>
            <a:ext cx="1734838" cy="1386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85F4EED-8AAE-4EF8-A66F-D5DC07015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882" y="3978772"/>
            <a:ext cx="1737678" cy="147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Ličkali koruzo in peli, kot so to počeli nekoč | Dnevnik">
            <a:extLst>
              <a:ext uri="{FF2B5EF4-FFF2-40B4-BE49-F238E27FC236}">
                <a16:creationId xmlns:a16="http://schemas.microsoft.com/office/drawing/2014/main" id="{4B78BDC3-61DC-44FF-B416-A64B292E50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045" y="3444062"/>
            <a:ext cx="2464435" cy="184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99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itmoji Image">
            <a:extLst>
              <a:ext uri="{FF2B5EF4-FFF2-40B4-BE49-F238E27FC236}">
                <a16:creationId xmlns:a16="http://schemas.microsoft.com/office/drawing/2014/main" id="{C0B795D9-8C4D-4A45-9EDD-160128F19F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08" t="30569"/>
          <a:stretch/>
        </p:blipFill>
        <p:spPr bwMode="auto">
          <a:xfrm>
            <a:off x="975360" y="875882"/>
            <a:ext cx="1644612" cy="2072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D65CCB15-8FF0-4318-AB77-F2F93E439BC9}"/>
              </a:ext>
            </a:extLst>
          </p:cNvPr>
          <p:cNvSpPr txBox="1"/>
          <p:nvPr/>
        </p:nvSpPr>
        <p:spPr>
          <a:xfrm>
            <a:off x="3139440" y="875882"/>
            <a:ext cx="704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Predstavil/-a nam boš šege in navade ob posebni priložnosti, ki si si jo izbral/-a.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7207976A-CB64-4A00-8515-D6D0FF43E32F}"/>
              </a:ext>
            </a:extLst>
          </p:cNvPr>
          <p:cNvSpPr txBox="1"/>
          <p:nvPr/>
        </p:nvSpPr>
        <p:spPr>
          <a:xfrm>
            <a:off x="3647440" y="1912202"/>
            <a:ext cx="70408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Kaj moraš pri predstavitvi upoštevati?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sz="2400" b="1" i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Napoved</a:t>
            </a: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praznika ali posebne priložnosti.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sz="2400" b="1" i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Kdaj</a:t>
            </a: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praznujemo oz. pripravimo dogodek.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sz="2400" b="1" i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Razlog</a:t>
            </a: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za praznovanje oz. priprave dogodka.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sz="2400" b="1" i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Navade</a:t>
            </a: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ob praznovanju (jedi, igre, ples, petje,..)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Ima tvoja šega kakšen </a:t>
            </a:r>
            <a:r>
              <a:rPr lang="sl-SI" sz="2400" b="1" i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simbolni pomen</a:t>
            </a: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sz="2400" b="1" i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Kdo</a:t>
            </a:r>
            <a:r>
              <a:rPr lang="sl-SI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je udeležen?</a:t>
            </a:r>
          </a:p>
        </p:txBody>
      </p:sp>
    </p:spTree>
    <p:extLst>
      <p:ext uri="{BB962C8B-B14F-4D97-AF65-F5344CB8AC3E}">
        <p14:creationId xmlns:p14="http://schemas.microsoft.com/office/powerpoint/2010/main" val="171958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elektrena sejna soba">
  <a:themeElements>
    <a:clrScheme name="Naelektrena sejna soba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Naelektrena sejna soba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aelektrena sejna soba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TM02900722[[fn=Ionska sejna soba]]</Template>
  <TotalTime>41</TotalTime>
  <Words>219</Words>
  <Application>Microsoft Office PowerPoint</Application>
  <PresentationFormat>Širokozaslonsko</PresentationFormat>
  <Paragraphs>19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Naelektrena sejna soba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sdajc</dc:creator>
  <cp:lastModifiedBy>sdajc</cp:lastModifiedBy>
  <cp:revision>6</cp:revision>
  <dcterms:created xsi:type="dcterms:W3CDTF">2020-11-18T04:31:20Z</dcterms:created>
  <dcterms:modified xsi:type="dcterms:W3CDTF">2020-11-18T05:12:46Z</dcterms:modified>
</cp:coreProperties>
</file>