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CEBCE-5A43-4281-AD7B-39DCDF5A44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258A5-9B36-45B4-BB60-62816D117F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528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B52A1C-2BCE-4F00-98ED-228A07F3989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DB4240-4778-4F35-8A79-DF41A820F99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21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AE9C2-7E23-4C3C-AAFF-DE8667BE7F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C39EE3-2649-48F4-93BB-0EED773B16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897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DC9FE-1C81-4516-A841-DEEE7274D2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606257-091E-4FDA-9C84-E9F718E4B4D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6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F0C2D-05C7-4997-8F84-B3A6BAB9993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18D4-E0DA-45CE-B47C-5F76CBD59C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79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82765B-0EBB-4DE0-9E01-7E543D2E0D7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EDA042-FCA2-42DA-A2F6-EB9F4D94B01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06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1406F-C8E7-4229-B75A-3F956B33B6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72E835-32CB-45F8-9475-326EE1EC17F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39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7A754-265C-409D-8F6F-AF57571DF50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38BBB-3917-43EE-B487-26BC7B9F337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52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DB900-D2A9-4E5E-9C59-C17F2210CC5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E71415-BB58-4E62-A9EB-B7EB2273749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673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F4388-64C0-4E73-A8A4-1E4C24EC2D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3FA350-808B-4E20-94CE-2F3E03BD52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100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5E481-A4AC-4693-AE7F-E975AD7DF5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ED7FB5-9DFD-4EB5-ACD5-41F0CE06B47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6315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C5291D-A3EA-47BE-AAF1-92EE37CB0A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01CA72-5AE2-4748-BDAA-722779D1AF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393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E53398-1637-46FD-B3E9-C3ABF45EA6A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D031FD-1641-4FF4-ABB6-A7D3AD893A4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625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FF2156-A5F0-42C8-80C5-6847970BE0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DEF2C-2335-4154-89E1-6C3870B419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5793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66674F-E65F-44A4-B4E9-50059968399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20FF9-CE26-4573-A9E5-FB4FBA63105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9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91146-3244-48A7-ABE9-DB137A4CB90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3A2FA3-CDD2-409F-9D1B-D93A6104796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15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2A6BFCB-73EB-4785-BBDE-E5B84DF5E4F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046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4B48023-E1B8-4C44-B863-E12F33828F8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1919288" y="327026"/>
            <a:ext cx="32496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Naloge: učbenik 76-77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31950" y="755651"/>
            <a:ext cx="8713788" cy="5846763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301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301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301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301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Koliko toplote moramo odvesti in za koliko se spremeni entropija </a:t>
            </a:r>
            <a:r>
              <a:rPr lang="sl-SI" altLang="sl-SI" sz="2200" i="1" dirty="0">
                <a:solidFill>
                  <a:srgbClr val="000000"/>
                </a:solidFill>
              </a:rPr>
              <a:t>m </a:t>
            </a:r>
            <a:r>
              <a:rPr lang="sl-SI" altLang="sl-SI" sz="2200" dirty="0">
                <a:solidFill>
                  <a:srgbClr val="000000"/>
                </a:solidFill>
              </a:rPr>
              <a:t>= 1 kg zraka, ki smo ga </a:t>
            </a:r>
            <a:r>
              <a:rPr lang="sl-SI" altLang="sl-SI" sz="2200" dirty="0" err="1">
                <a:solidFill>
                  <a:srgbClr val="000000"/>
                </a:solidFill>
              </a:rPr>
              <a:t>izohorno</a:t>
            </a:r>
            <a:r>
              <a:rPr lang="sl-SI" altLang="sl-SI" sz="2200" dirty="0">
                <a:solidFill>
                  <a:srgbClr val="000000"/>
                </a:solidFill>
              </a:rPr>
              <a:t> segrevali s tlaka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 bar in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18 °C na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3 bar?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Q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417,8 kJ,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-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 = 788,6 J/K,</a:t>
            </a:r>
            <a:r>
              <a:rPr lang="sl-SI" altLang="sl-SI" sz="2200" dirty="0">
                <a:solidFill>
                  <a:srgbClr val="000000"/>
                </a:solidFill>
              </a:rPr>
              <a:t> </a:t>
            </a:r>
            <a:r>
              <a:rPr lang="sl-SI" altLang="sl-SI" sz="2200" dirty="0">
                <a:solidFill>
                  <a:srgbClr val="FF0000"/>
                </a:solidFill>
              </a:rPr>
              <a:t>T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= 873 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2. V posodi je </a:t>
            </a:r>
            <a:r>
              <a:rPr lang="sl-SI" altLang="sl-SI" sz="2200" i="1" dirty="0">
                <a:solidFill>
                  <a:srgbClr val="000000"/>
                </a:solidFill>
              </a:rPr>
              <a:t>V </a:t>
            </a:r>
            <a:r>
              <a:rPr lang="sl-SI" altLang="sl-SI" sz="2200" dirty="0">
                <a:solidFill>
                  <a:srgbClr val="000000"/>
                </a:solidFill>
              </a:rPr>
              <a:t>= 1 m</a:t>
            </a:r>
            <a:r>
              <a:rPr lang="sl-SI" altLang="sl-SI" sz="2200" baseline="30000" dirty="0">
                <a:solidFill>
                  <a:srgbClr val="000000"/>
                </a:solidFill>
              </a:rPr>
              <a:t>3</a:t>
            </a:r>
            <a:r>
              <a:rPr lang="sl-SI" altLang="sl-SI" sz="2200" dirty="0">
                <a:solidFill>
                  <a:srgbClr val="000000"/>
                </a:solidFill>
              </a:rPr>
              <a:t> dušika pod tlakom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5 bar in temperaturo </a:t>
            </a:r>
            <a:r>
              <a:rPr lang="sl-SI" altLang="sl-SI" sz="2200" i="1" dirty="0">
                <a:solidFill>
                  <a:srgbClr val="000000"/>
                </a:solidFill>
              </a:rPr>
              <a:t>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300 K. Koliko toplote mu moramo dovesti in za koliko se spremeni entropija, če mu </a:t>
            </a:r>
            <a:r>
              <a:rPr lang="sl-SI" altLang="sl-SI" sz="2200" dirty="0" err="1">
                <a:solidFill>
                  <a:srgbClr val="000000"/>
                </a:solidFill>
              </a:rPr>
              <a:t>izohorno</a:t>
            </a:r>
            <a:r>
              <a:rPr lang="sl-SI" altLang="sl-SI" sz="2200" dirty="0">
                <a:solidFill>
                  <a:srgbClr val="000000"/>
                </a:solidFill>
              </a:rPr>
              <a:t> zvišamo tlak na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10 bar?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	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Q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1255,1 kJ,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i="1" dirty="0">
                <a:solidFill>
                  <a:srgbClr val="FF0000"/>
                </a:solidFill>
              </a:rPr>
              <a:t> - 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  = 2899,9 J/K)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3. S kompresorjem moramo izotermno stisniti </a:t>
            </a:r>
            <a:r>
              <a:rPr lang="sl-SI" altLang="sl-SI" sz="2200" i="1" dirty="0">
                <a:solidFill>
                  <a:srgbClr val="000000"/>
                </a:solidFill>
              </a:rPr>
              <a:t>V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40 litrov zraka pri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15 °C in tlaku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 bar na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3 bar. Kolikšna je končna prostornina, porabljeno delo, toplota in sprememba entropije?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V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= 13,3 litra, </a:t>
            </a:r>
            <a:r>
              <a:rPr lang="sl-SI" altLang="sl-SI" sz="2200" i="1" dirty="0">
                <a:solidFill>
                  <a:srgbClr val="FF0000"/>
                </a:solidFill>
              </a:rPr>
              <a:t>Q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12</a:t>
            </a:r>
            <a:r>
              <a:rPr lang="sl-SI" altLang="sl-SI" sz="2200" dirty="0">
                <a:solidFill>
                  <a:srgbClr val="FF0000"/>
                </a:solidFill>
              </a:rPr>
              <a:t> = -4,4 kJ,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i="1" dirty="0">
                <a:solidFill>
                  <a:srgbClr val="FF0000"/>
                </a:solidFill>
              </a:rPr>
              <a:t> - S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i="1" dirty="0">
                <a:solidFill>
                  <a:srgbClr val="FF0000"/>
                </a:solidFill>
              </a:rPr>
              <a:t> = </a:t>
            </a:r>
            <a:r>
              <a:rPr lang="sl-SI" altLang="sl-SI" sz="2200" dirty="0">
                <a:solidFill>
                  <a:srgbClr val="FF0000"/>
                </a:solidFill>
              </a:rPr>
              <a:t>-15,3 J/K)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4. V posodi je </a:t>
            </a:r>
            <a:r>
              <a:rPr lang="sl-SI" altLang="sl-SI" sz="2200" i="1" dirty="0">
                <a:solidFill>
                  <a:srgbClr val="000000"/>
                </a:solidFill>
              </a:rPr>
              <a:t>V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10 m</a:t>
            </a:r>
            <a:r>
              <a:rPr lang="sl-SI" altLang="sl-SI" sz="2200" baseline="30000" dirty="0">
                <a:solidFill>
                  <a:srgbClr val="000000"/>
                </a:solidFill>
              </a:rPr>
              <a:t>3</a:t>
            </a:r>
            <a:r>
              <a:rPr lang="sl-SI" altLang="sl-SI" sz="2200" dirty="0">
                <a:solidFill>
                  <a:srgbClr val="000000"/>
                </a:solidFill>
              </a:rPr>
              <a:t> kisika pri tlaku </a:t>
            </a:r>
            <a:r>
              <a:rPr lang="sl-SI" altLang="sl-SI" sz="2200" i="1" dirty="0">
                <a:solidFill>
                  <a:srgbClr val="000000"/>
                </a:solidFill>
              </a:rPr>
              <a:t>p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50 </a:t>
            </a:r>
            <a:r>
              <a:rPr lang="sl-SI" altLang="sl-SI" sz="2200" dirty="0" err="1">
                <a:solidFill>
                  <a:srgbClr val="000000"/>
                </a:solidFill>
              </a:rPr>
              <a:t>atm</a:t>
            </a:r>
            <a:r>
              <a:rPr lang="sl-SI" altLang="sl-SI" sz="2200" dirty="0">
                <a:solidFill>
                  <a:srgbClr val="000000"/>
                </a:solidFill>
              </a:rPr>
              <a:t>. in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1</a:t>
            </a:r>
            <a:r>
              <a:rPr lang="sl-SI" altLang="sl-SI" sz="2200" dirty="0">
                <a:solidFill>
                  <a:srgbClr val="000000"/>
                </a:solidFill>
              </a:rPr>
              <a:t> = 27 °C. Za koliko pade tlak in koliko toplote odda plin, če se </a:t>
            </a:r>
            <a:r>
              <a:rPr lang="sl-SI" altLang="sl-SI" sz="2200" dirty="0" err="1">
                <a:solidFill>
                  <a:srgbClr val="000000"/>
                </a:solidFill>
              </a:rPr>
              <a:t>izohorno</a:t>
            </a:r>
            <a:r>
              <a:rPr lang="sl-SI" altLang="sl-SI" sz="2200" dirty="0">
                <a:solidFill>
                  <a:srgbClr val="000000"/>
                </a:solidFill>
              </a:rPr>
              <a:t> ohladi na T</a:t>
            </a:r>
            <a:r>
              <a:rPr lang="sl-SI" altLang="sl-SI" sz="2200" baseline="-25000" dirty="0">
                <a:solidFill>
                  <a:srgbClr val="000000"/>
                </a:solidFill>
              </a:rPr>
              <a:t>2</a:t>
            </a:r>
            <a:r>
              <a:rPr lang="sl-SI" altLang="sl-SI" sz="2200" dirty="0">
                <a:solidFill>
                  <a:srgbClr val="000000"/>
                </a:solidFill>
              </a:rPr>
              <a:t> = 0 °C? Za koliko sta se spremenila notranja energija in entropija?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sl-SI" altLang="sl-SI" sz="2200" dirty="0">
                <a:solidFill>
                  <a:srgbClr val="000000"/>
                </a:solidFill>
              </a:rPr>
              <a:t>			     </a:t>
            </a:r>
            <a:r>
              <a:rPr lang="sl-SI" altLang="sl-SI" sz="2200" dirty="0">
                <a:solidFill>
                  <a:srgbClr val="FF0000"/>
                </a:solidFill>
              </a:rPr>
              <a:t>(R: </a:t>
            </a:r>
            <a:r>
              <a:rPr lang="sl-SI" altLang="sl-SI" sz="2200" i="1" dirty="0">
                <a:solidFill>
                  <a:srgbClr val="FF0000"/>
                </a:solidFill>
              </a:rPr>
              <a:t>U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i="1" dirty="0">
                <a:solidFill>
                  <a:srgbClr val="FF0000"/>
                </a:solidFill>
              </a:rPr>
              <a:t> - U</a:t>
            </a:r>
            <a:r>
              <a:rPr lang="sl-SI" altLang="sl-SI" sz="2200" i="1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i="1" dirty="0">
                <a:solidFill>
                  <a:srgbClr val="FF0000"/>
                </a:solidFill>
              </a:rPr>
              <a:t> = </a:t>
            </a:r>
            <a:r>
              <a:rPr lang="sl-SI" altLang="sl-SI" sz="2200" dirty="0">
                <a:solidFill>
                  <a:srgbClr val="FF0000"/>
                </a:solidFill>
              </a:rPr>
              <a:t>-10,4 MJ,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2</a:t>
            </a:r>
            <a:r>
              <a:rPr lang="sl-SI" altLang="sl-SI" sz="2200" dirty="0">
                <a:solidFill>
                  <a:srgbClr val="FF0000"/>
                </a:solidFill>
              </a:rPr>
              <a:t> - </a:t>
            </a:r>
            <a:r>
              <a:rPr lang="sl-SI" altLang="sl-SI" sz="2200" i="1" dirty="0">
                <a:solidFill>
                  <a:srgbClr val="FF0000"/>
                </a:solidFill>
              </a:rPr>
              <a:t>S</a:t>
            </a:r>
            <a:r>
              <a:rPr lang="sl-SI" altLang="sl-SI" sz="2200" baseline="-25000" dirty="0">
                <a:solidFill>
                  <a:srgbClr val="FF0000"/>
                </a:solidFill>
              </a:rPr>
              <a:t>1</a:t>
            </a:r>
            <a:r>
              <a:rPr lang="sl-SI" altLang="sl-SI" sz="2200" dirty="0">
                <a:solidFill>
                  <a:srgbClr val="FF0000"/>
                </a:solidFill>
              </a:rPr>
              <a:t>= -36,4 kJ/K)</a:t>
            </a:r>
          </a:p>
        </p:txBody>
      </p:sp>
    </p:spTree>
    <p:extLst>
      <p:ext uri="{BB962C8B-B14F-4D97-AF65-F5344CB8AC3E}">
        <p14:creationId xmlns:p14="http://schemas.microsoft.com/office/powerpoint/2010/main" val="183639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174D99B-813B-470A-8B9A-435F948AB0E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149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811A27D-ACC9-4A20-9650-0A5FBA21857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1492" name="Rectangle 4"/>
          <p:cNvSpPr>
            <a:spLocks noChangeArrowheads="1"/>
          </p:cNvSpPr>
          <p:nvPr/>
        </p:nvSpPr>
        <p:spPr bwMode="auto">
          <a:xfrm>
            <a:off x="1703388" y="366713"/>
            <a:ext cx="8964612" cy="652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8573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857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857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857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5.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zraka pri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15 °C je v valju z gibljivim batom. Dovedemo mu </a:t>
            </a:r>
            <a:r>
              <a:rPr lang="sl-SI" altLang="sl-SI" sz="2200" i="1">
                <a:solidFill>
                  <a:srgbClr val="000000"/>
                </a:solidFill>
              </a:rPr>
              <a:t>Q </a:t>
            </a:r>
            <a:r>
              <a:rPr lang="sl-SI" altLang="sl-SI" sz="2200">
                <a:solidFill>
                  <a:srgbClr val="000000"/>
                </a:solidFill>
              </a:rPr>
              <a:t>= 255 kJ toplote. Pri tem je narasel volumen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Kolikšen je tlak v valju, kolikšna sta temperatura in delo plina ob izobarni spremembi?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p </a:t>
            </a:r>
            <a:r>
              <a:rPr lang="sl-SI" altLang="sl-SI" sz="2200">
                <a:solidFill>
                  <a:srgbClr val="FF0000"/>
                </a:solidFill>
              </a:rPr>
              <a:t>= 1,4 bar.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432 K,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72,82 kJ)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6.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5 kg zraka pri stanju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4 bar in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30 °C izotermno stisnemo na 0,25 prvotnega volumna. Zanima nas tlak, porabljeno delo, odvedena toplota in sprememba entropije?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    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p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16 bar,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-602,77 kJ, 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– 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1</a:t>
            </a:r>
            <a:r>
              <a:rPr lang="sl-SI" altLang="sl-SI" sz="2200">
                <a:solidFill>
                  <a:srgbClr val="FF0000"/>
                </a:solidFill>
              </a:rPr>
              <a:t> = -1,989 kJ/K)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7.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0,8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O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pri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37 °C se izobarno zmanjša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0,6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Kolikšna je končna temperatura, sprememba notranje energije, entropija in delo?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U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-</a:t>
            </a:r>
            <a:r>
              <a:rPr lang="sl-SI" altLang="sl-SI" sz="2200" i="1">
                <a:solidFill>
                  <a:srgbClr val="FF0000"/>
                </a:solidFill>
              </a:rPr>
              <a:t>U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i="1">
                <a:solidFill>
                  <a:srgbClr val="FF0000"/>
                </a:solidFill>
              </a:rPr>
              <a:t> </a:t>
            </a:r>
            <a:r>
              <a:rPr lang="sl-SI" altLang="sl-SI" sz="2200">
                <a:solidFill>
                  <a:srgbClr val="FF0000"/>
                </a:solidFill>
              </a:rPr>
              <a:t>= -50,2 kJ, 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-</a:t>
            </a:r>
            <a:r>
              <a:rPr lang="sl-SI" altLang="sl-SI" sz="2200" i="1">
                <a:solidFill>
                  <a:srgbClr val="FF0000"/>
                </a:solidFill>
              </a:rPr>
              <a:t>S</a:t>
            </a:r>
            <a:r>
              <a:rPr lang="sl-SI" altLang="sl-SI" sz="2200" baseline="-25000">
                <a:solidFill>
                  <a:srgbClr val="FF0000"/>
                </a:solidFill>
              </a:rPr>
              <a:t>1</a:t>
            </a:r>
            <a:r>
              <a:rPr lang="sl-SI" altLang="sl-SI" sz="2200">
                <a:solidFill>
                  <a:srgbClr val="FF0000"/>
                </a:solidFill>
              </a:rPr>
              <a:t> = -260,9 J/K,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-20 kJ,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232,5 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8. Zraku s tlakom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35 bar in temperaturo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700 °C izobarno dovajamo toploto tako, da se volumen poveča 2,5-krat. Kolikšna je temperatura? Koliko dela opravi 1 kg plina? Kolikšna je dovedena toplota?   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2430 K;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/m = 417 kJ/kg; </a:t>
            </a:r>
            <a:r>
              <a:rPr lang="sl-SI" altLang="sl-SI" sz="2200" i="1">
                <a:solidFill>
                  <a:srgbClr val="FF0000"/>
                </a:solidFill>
              </a:rPr>
              <a:t>Q</a:t>
            </a:r>
            <a:r>
              <a:rPr lang="sl-SI" altLang="sl-SI" sz="2200" i="1" baseline="-25000">
                <a:solidFill>
                  <a:srgbClr val="FF0000"/>
                </a:solidFill>
              </a:rPr>
              <a:t>1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/m = 1686 kJ/kg)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9. Določi delo za izotermno širjenje mase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60 kg kisika pri </a:t>
            </a:r>
            <a:r>
              <a:rPr lang="sl-SI" altLang="sl-SI" sz="2200" i="1">
                <a:solidFill>
                  <a:srgbClr val="000000"/>
                </a:solidFill>
              </a:rPr>
              <a:t>T </a:t>
            </a:r>
            <a:r>
              <a:rPr lang="sl-SI" altLang="sl-SI" sz="2200">
                <a:solidFill>
                  <a:srgbClr val="000000"/>
                </a:solidFill>
              </a:rPr>
              <a:t>= 300 K in spremembi prostornine z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40 litrov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180 litrov!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  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7,034 MJ)</a:t>
            </a:r>
            <a:r>
              <a:rPr lang="sl-SI" altLang="sl-SI" sz="220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915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226</Words>
  <Application>Microsoft Office PowerPoint</Application>
  <PresentationFormat>Širokozaslonsko</PresentationFormat>
  <Paragraphs>21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43</cp:revision>
  <dcterms:created xsi:type="dcterms:W3CDTF">2021-09-29T19:34:14Z</dcterms:created>
  <dcterms:modified xsi:type="dcterms:W3CDTF">2022-04-10T10:54:37Z</dcterms:modified>
</cp:coreProperties>
</file>