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3"/>
  </p:sldMasterIdLst>
  <p:sldIdLst>
    <p:sldId id="256" r:id="rId4"/>
    <p:sldId id="257" r:id="rId5"/>
    <p:sldId id="258" r:id="rId6"/>
    <p:sldId id="260" r:id="rId7"/>
    <p:sldId id="267" r:id="rId8"/>
    <p:sldId id="265" r:id="rId9"/>
    <p:sldId id="266" r:id="rId10"/>
    <p:sldId id="272" r:id="rId11"/>
    <p:sldId id="262" r:id="rId12"/>
    <p:sldId id="268" r:id="rId13"/>
    <p:sldId id="271" r:id="rId14"/>
    <p:sldId id="263" r:id="rId15"/>
    <p:sldId id="269" r:id="rId16"/>
    <p:sldId id="264" r:id="rId17"/>
    <p:sldId id="270" r:id="rId18"/>
    <p:sldId id="261" r:id="rId19"/>
    <p:sldId id="259" r:id="rId20"/>
    <p:sldId id="273" r:id="rId21"/>
    <p:sldId id="274" r:id="rId22"/>
  </p:sldIdLst>
  <p:sldSz cx="9144000" cy="6858000" type="screen4x3"/>
  <p:notesSz cx="6858000" cy="9144000"/>
  <p:defaultTextStyle>
    <a:defPPr>
      <a:defRPr lang="sl-SI"/>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24D3E7-415B-E11F-7A0A-0952FCC0CF64}" v="71" dt="2020-03-24T15:41:01.5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ita Kušar" userId="S::anita.kusar@osgradec.si::18af8874-c33e-46c9-93ac-98a586e27839" providerId="AD" clId="Web-{5A24D3E7-415B-E11F-7A0A-0952FCC0CF64}"/>
    <pc:docChg chg="modSld">
      <pc:chgData name="Anita Kušar" userId="S::anita.kusar@osgradec.si::18af8874-c33e-46c9-93ac-98a586e27839" providerId="AD" clId="Web-{5A24D3E7-415B-E11F-7A0A-0952FCC0CF64}" dt="2020-03-24T15:41:01.579" v="68" actId="20577"/>
      <pc:docMkLst>
        <pc:docMk/>
      </pc:docMkLst>
      <pc:sldChg chg="modSp">
        <pc:chgData name="Anita Kušar" userId="S::anita.kusar@osgradec.si::18af8874-c33e-46c9-93ac-98a586e27839" providerId="AD" clId="Web-{5A24D3E7-415B-E11F-7A0A-0952FCC0CF64}" dt="2020-03-24T15:41:01.579" v="67" actId="20577"/>
        <pc:sldMkLst>
          <pc:docMk/>
          <pc:sldMk cId="0" sldId="256"/>
        </pc:sldMkLst>
        <pc:spChg chg="mod">
          <ac:chgData name="Anita Kušar" userId="S::anita.kusar@osgradec.si::18af8874-c33e-46c9-93ac-98a586e27839" providerId="AD" clId="Web-{5A24D3E7-415B-E11F-7A0A-0952FCC0CF64}" dt="2020-03-24T15:41:01.579" v="67" actId="20577"/>
          <ac:spMkLst>
            <pc:docMk/>
            <pc:sldMk cId="0" sldId="256"/>
            <ac:spMk id="2051" creationId="{38CB7F67-C8E4-4D02-8286-8B4CB67896D2}"/>
          </ac:spMkLst>
        </pc:spChg>
      </pc:sldChg>
      <pc:sldChg chg="modSp">
        <pc:chgData name="Anita Kušar" userId="S::anita.kusar@osgradec.si::18af8874-c33e-46c9-93ac-98a586e27839" providerId="AD" clId="Web-{5A24D3E7-415B-E11F-7A0A-0952FCC0CF64}" dt="2020-03-24T15:39:48.673" v="25" actId="20577"/>
        <pc:sldMkLst>
          <pc:docMk/>
          <pc:sldMk cId="0" sldId="261"/>
        </pc:sldMkLst>
        <pc:spChg chg="mod">
          <ac:chgData name="Anita Kušar" userId="S::anita.kusar@osgradec.si::18af8874-c33e-46c9-93ac-98a586e27839" providerId="AD" clId="Web-{5A24D3E7-415B-E11F-7A0A-0952FCC0CF64}" dt="2020-03-24T15:39:48.673" v="25" actId="20577"/>
          <ac:spMkLst>
            <pc:docMk/>
            <pc:sldMk cId="0" sldId="261"/>
            <ac:spMk id="17410" creationId="{AB4C45D2-496C-4F40-8CCA-A1D90ADA070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685800" y="1676400"/>
            <a:ext cx="7772400" cy="1828800"/>
          </a:xfrm>
        </p:spPr>
        <p:txBody>
          <a:bodyPr/>
          <a:lstStyle>
            <a:lvl1pPr>
              <a:defRPr/>
            </a:lvl1pPr>
          </a:lstStyle>
          <a:p>
            <a:pPr lvl="0"/>
            <a:r>
              <a:rPr lang="sl-SI" altLang="sl-SI" noProof="0"/>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sl-SI" altLang="sl-SI" noProof="0"/>
              <a:t>Click to edit Master subtitle style</a:t>
            </a:r>
          </a:p>
        </p:txBody>
      </p:sp>
      <p:sp>
        <p:nvSpPr>
          <p:cNvPr id="4" name="Rectangle 4">
            <a:extLst>
              <a:ext uri="{FF2B5EF4-FFF2-40B4-BE49-F238E27FC236}">
                <a16:creationId xmlns:a16="http://schemas.microsoft.com/office/drawing/2014/main" id="{865370DF-6F82-4B43-8718-A98E1F10D48E}"/>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840B69F3-A469-4727-A70D-67BCCABAE7BA}"/>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60624AA7-79ED-4EAB-A418-C08D788136C9}"/>
              </a:ext>
            </a:extLst>
          </p:cNvPr>
          <p:cNvSpPr>
            <a:spLocks noGrp="1" noChangeArrowheads="1"/>
          </p:cNvSpPr>
          <p:nvPr>
            <p:ph type="sldNum" sz="quarter" idx="12"/>
          </p:nvPr>
        </p:nvSpPr>
        <p:spPr>
          <a:ln/>
        </p:spPr>
        <p:txBody>
          <a:bodyPr/>
          <a:lstStyle>
            <a:lvl1pPr>
              <a:defRPr/>
            </a:lvl1pPr>
          </a:lstStyle>
          <a:p>
            <a:fld id="{2EA38500-A1B8-44CD-9E99-8D26E6D92264}" type="slidenum">
              <a:rPr lang="sl-SI" altLang="sl-SI"/>
              <a:pPr/>
              <a:t>‹#›</a:t>
            </a:fld>
            <a:endParaRPr lang="sl-SI" altLang="sl-SI"/>
          </a:p>
        </p:txBody>
      </p:sp>
    </p:spTree>
    <p:extLst>
      <p:ext uri="{BB962C8B-B14F-4D97-AF65-F5344CB8AC3E}">
        <p14:creationId xmlns:p14="http://schemas.microsoft.com/office/powerpoint/2010/main" val="1542085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a:extLst>
              <a:ext uri="{FF2B5EF4-FFF2-40B4-BE49-F238E27FC236}">
                <a16:creationId xmlns:a16="http://schemas.microsoft.com/office/drawing/2014/main" id="{1F8FD61C-861A-4EB7-BCE2-A6DE2FD34D05}"/>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DB1744F6-6C93-4D04-9459-0294940C7DE6}"/>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9BA4FC98-5564-4693-AB98-F0CACA979B1B}"/>
              </a:ext>
            </a:extLst>
          </p:cNvPr>
          <p:cNvSpPr>
            <a:spLocks noGrp="1" noChangeArrowheads="1"/>
          </p:cNvSpPr>
          <p:nvPr>
            <p:ph type="sldNum" sz="quarter" idx="12"/>
          </p:nvPr>
        </p:nvSpPr>
        <p:spPr>
          <a:ln/>
        </p:spPr>
        <p:txBody>
          <a:bodyPr/>
          <a:lstStyle>
            <a:lvl1pPr>
              <a:defRPr/>
            </a:lvl1pPr>
          </a:lstStyle>
          <a:p>
            <a:fld id="{A38E8B2A-C64F-47C5-9239-BC6EA2A13E4B}" type="slidenum">
              <a:rPr lang="sl-SI" altLang="sl-SI"/>
              <a:pPr/>
              <a:t>‹#›</a:t>
            </a:fld>
            <a:endParaRPr lang="sl-SI" altLang="sl-SI"/>
          </a:p>
        </p:txBody>
      </p:sp>
    </p:spTree>
    <p:extLst>
      <p:ext uri="{BB962C8B-B14F-4D97-AF65-F5344CB8AC3E}">
        <p14:creationId xmlns:p14="http://schemas.microsoft.com/office/powerpoint/2010/main" val="647126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381000"/>
            <a:ext cx="2057400" cy="5715000"/>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457200" y="381000"/>
            <a:ext cx="6019800" cy="5715000"/>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a:extLst>
              <a:ext uri="{FF2B5EF4-FFF2-40B4-BE49-F238E27FC236}">
                <a16:creationId xmlns:a16="http://schemas.microsoft.com/office/drawing/2014/main" id="{15F30F6D-BC01-434F-BC01-7BB7852F9308}"/>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FC903472-1826-4597-BDE9-0D72EEFEA019}"/>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A41040DC-C46D-47F5-9BF1-AA96D15FB25E}"/>
              </a:ext>
            </a:extLst>
          </p:cNvPr>
          <p:cNvSpPr>
            <a:spLocks noGrp="1" noChangeArrowheads="1"/>
          </p:cNvSpPr>
          <p:nvPr>
            <p:ph type="sldNum" sz="quarter" idx="12"/>
          </p:nvPr>
        </p:nvSpPr>
        <p:spPr>
          <a:ln/>
        </p:spPr>
        <p:txBody>
          <a:bodyPr/>
          <a:lstStyle>
            <a:lvl1pPr>
              <a:defRPr/>
            </a:lvl1pPr>
          </a:lstStyle>
          <a:p>
            <a:fld id="{1CBF9B48-7B05-4B3D-B2F9-CD1CF9B91475}" type="slidenum">
              <a:rPr lang="sl-SI" altLang="sl-SI"/>
              <a:pPr/>
              <a:t>‹#›</a:t>
            </a:fld>
            <a:endParaRPr lang="sl-SI" altLang="sl-SI"/>
          </a:p>
        </p:txBody>
      </p:sp>
    </p:spTree>
    <p:extLst>
      <p:ext uri="{BB962C8B-B14F-4D97-AF65-F5344CB8AC3E}">
        <p14:creationId xmlns:p14="http://schemas.microsoft.com/office/powerpoint/2010/main" val="2917186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Naslov in 4 vsebine">
    <p:spTree>
      <p:nvGrpSpPr>
        <p:cNvPr id="1" name=""/>
        <p:cNvGrpSpPr/>
        <p:nvPr/>
      </p:nvGrpSpPr>
      <p:grpSpPr>
        <a:xfrm>
          <a:off x="0" y="0"/>
          <a:ext cx="0" cy="0"/>
          <a:chOff x="0" y="0"/>
          <a:chExt cx="0" cy="0"/>
        </a:xfrm>
      </p:grpSpPr>
      <p:sp>
        <p:nvSpPr>
          <p:cNvPr id="2" name="Naslov 1"/>
          <p:cNvSpPr>
            <a:spLocks noGrp="1"/>
          </p:cNvSpPr>
          <p:nvPr>
            <p:ph type="title" sz="quarter"/>
          </p:nvPr>
        </p:nvSpPr>
        <p:spPr>
          <a:xfrm>
            <a:off x="457200" y="381000"/>
            <a:ext cx="8229600" cy="1371600"/>
          </a:xfrm>
        </p:spPr>
        <p:txBody>
          <a:bodyPr/>
          <a:lstStyle/>
          <a:p>
            <a:r>
              <a:rPr lang="sl-SI"/>
              <a:t>Uredite slog naslova matrice</a:t>
            </a:r>
          </a:p>
        </p:txBody>
      </p:sp>
      <p:sp>
        <p:nvSpPr>
          <p:cNvPr id="3" name="Označba mesta vsebine 2"/>
          <p:cNvSpPr>
            <a:spLocks noGrp="1"/>
          </p:cNvSpPr>
          <p:nvPr>
            <p:ph sz="quarter" idx="1"/>
          </p:nvPr>
        </p:nvSpPr>
        <p:spPr>
          <a:xfrm>
            <a:off x="457200" y="1981200"/>
            <a:ext cx="4038600" cy="1981200"/>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quarter" idx="2"/>
          </p:nvPr>
        </p:nvSpPr>
        <p:spPr>
          <a:xfrm>
            <a:off x="4648200" y="1981200"/>
            <a:ext cx="4038600" cy="1981200"/>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vsebine 4"/>
          <p:cNvSpPr>
            <a:spLocks noGrp="1"/>
          </p:cNvSpPr>
          <p:nvPr>
            <p:ph sz="quarter" idx="3"/>
          </p:nvPr>
        </p:nvSpPr>
        <p:spPr>
          <a:xfrm>
            <a:off x="457200" y="4114800"/>
            <a:ext cx="4038600" cy="1981200"/>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vsebine 5"/>
          <p:cNvSpPr>
            <a:spLocks noGrp="1"/>
          </p:cNvSpPr>
          <p:nvPr>
            <p:ph sz="quarter" idx="4"/>
          </p:nvPr>
        </p:nvSpPr>
        <p:spPr>
          <a:xfrm>
            <a:off x="4648200" y="4114800"/>
            <a:ext cx="4038600" cy="1981200"/>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Rectangle 4">
            <a:extLst>
              <a:ext uri="{FF2B5EF4-FFF2-40B4-BE49-F238E27FC236}">
                <a16:creationId xmlns:a16="http://schemas.microsoft.com/office/drawing/2014/main" id="{7A8E6114-ABC6-4C4E-9A99-4B515E12D8D2}"/>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8" name="Rectangle 5">
            <a:extLst>
              <a:ext uri="{FF2B5EF4-FFF2-40B4-BE49-F238E27FC236}">
                <a16:creationId xmlns:a16="http://schemas.microsoft.com/office/drawing/2014/main" id="{BFCFC750-473D-4AED-BC36-40CF581BCF80}"/>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9" name="Rectangle 6">
            <a:extLst>
              <a:ext uri="{FF2B5EF4-FFF2-40B4-BE49-F238E27FC236}">
                <a16:creationId xmlns:a16="http://schemas.microsoft.com/office/drawing/2014/main" id="{53037400-A047-40AE-8895-43BE509BF6E2}"/>
              </a:ext>
            </a:extLst>
          </p:cNvPr>
          <p:cNvSpPr>
            <a:spLocks noGrp="1" noChangeArrowheads="1"/>
          </p:cNvSpPr>
          <p:nvPr>
            <p:ph type="sldNum" sz="quarter" idx="12"/>
          </p:nvPr>
        </p:nvSpPr>
        <p:spPr>
          <a:ln/>
        </p:spPr>
        <p:txBody>
          <a:bodyPr/>
          <a:lstStyle>
            <a:lvl1pPr>
              <a:defRPr/>
            </a:lvl1pPr>
          </a:lstStyle>
          <a:p>
            <a:fld id="{BDACD08D-B42A-4214-9BD8-6685B1296DA2}" type="slidenum">
              <a:rPr lang="sl-SI" altLang="sl-SI"/>
              <a:pPr/>
              <a:t>‹#›</a:t>
            </a:fld>
            <a:endParaRPr lang="sl-SI" altLang="sl-SI"/>
          </a:p>
        </p:txBody>
      </p:sp>
    </p:spTree>
    <p:extLst>
      <p:ext uri="{BB962C8B-B14F-4D97-AF65-F5344CB8AC3E}">
        <p14:creationId xmlns:p14="http://schemas.microsoft.com/office/powerpoint/2010/main" val="36348040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Naslov, besedilo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381000"/>
            <a:ext cx="8229600" cy="1371600"/>
          </a:xfrm>
        </p:spPr>
        <p:txBody>
          <a:bodyPr/>
          <a:lstStyle/>
          <a:p>
            <a:r>
              <a:rPr lang="sl-SI"/>
              <a:t>Uredite slog naslova matrice</a:t>
            </a:r>
          </a:p>
        </p:txBody>
      </p:sp>
      <p:sp>
        <p:nvSpPr>
          <p:cNvPr id="3" name="Označba mesta besedila 2"/>
          <p:cNvSpPr>
            <a:spLocks noGrp="1"/>
          </p:cNvSpPr>
          <p:nvPr>
            <p:ph type="body" sz="half" idx="1"/>
          </p:nvPr>
        </p:nvSpPr>
        <p:spPr>
          <a:xfrm>
            <a:off x="457200" y="1981200"/>
            <a:ext cx="4038600" cy="4114800"/>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4648200" y="1981200"/>
            <a:ext cx="4038600" cy="4114800"/>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4">
            <a:extLst>
              <a:ext uri="{FF2B5EF4-FFF2-40B4-BE49-F238E27FC236}">
                <a16:creationId xmlns:a16="http://schemas.microsoft.com/office/drawing/2014/main" id="{CE967D4E-E146-4C18-8340-CAE2C5633936}"/>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654C87BD-5CC6-439D-8E0A-3305A889058D}"/>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08895718-E4D5-4984-90E4-094771A694B5}"/>
              </a:ext>
            </a:extLst>
          </p:cNvPr>
          <p:cNvSpPr>
            <a:spLocks noGrp="1" noChangeArrowheads="1"/>
          </p:cNvSpPr>
          <p:nvPr>
            <p:ph type="sldNum" sz="quarter" idx="12"/>
          </p:nvPr>
        </p:nvSpPr>
        <p:spPr>
          <a:ln/>
        </p:spPr>
        <p:txBody>
          <a:bodyPr/>
          <a:lstStyle>
            <a:lvl1pPr>
              <a:defRPr/>
            </a:lvl1pPr>
          </a:lstStyle>
          <a:p>
            <a:fld id="{063BD87C-4227-4DE3-973F-E82B86FF59F9}" type="slidenum">
              <a:rPr lang="sl-SI" altLang="sl-SI"/>
              <a:pPr/>
              <a:t>‹#›</a:t>
            </a:fld>
            <a:endParaRPr lang="sl-SI" altLang="sl-SI"/>
          </a:p>
        </p:txBody>
      </p:sp>
    </p:spTree>
    <p:extLst>
      <p:ext uri="{BB962C8B-B14F-4D97-AF65-F5344CB8AC3E}">
        <p14:creationId xmlns:p14="http://schemas.microsoft.com/office/powerpoint/2010/main" val="2426302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a:extLst>
              <a:ext uri="{FF2B5EF4-FFF2-40B4-BE49-F238E27FC236}">
                <a16:creationId xmlns:a16="http://schemas.microsoft.com/office/drawing/2014/main" id="{B05DBDF7-9194-4AC1-B733-95AC6BC0DC7A}"/>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7B578ABA-16D5-4602-BF9D-1BD349A0CA40}"/>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87CE99D9-82A0-430A-BCF7-46870FB8CE85}"/>
              </a:ext>
            </a:extLst>
          </p:cNvPr>
          <p:cNvSpPr>
            <a:spLocks noGrp="1" noChangeArrowheads="1"/>
          </p:cNvSpPr>
          <p:nvPr>
            <p:ph type="sldNum" sz="quarter" idx="12"/>
          </p:nvPr>
        </p:nvSpPr>
        <p:spPr>
          <a:ln/>
        </p:spPr>
        <p:txBody>
          <a:bodyPr/>
          <a:lstStyle>
            <a:lvl1pPr>
              <a:defRPr/>
            </a:lvl1pPr>
          </a:lstStyle>
          <a:p>
            <a:fld id="{7AF3C618-7515-451E-AC8B-B25AA1A0FAE6}" type="slidenum">
              <a:rPr lang="sl-SI" altLang="sl-SI"/>
              <a:pPr/>
              <a:t>‹#›</a:t>
            </a:fld>
            <a:endParaRPr lang="sl-SI" altLang="sl-SI"/>
          </a:p>
        </p:txBody>
      </p:sp>
    </p:spTree>
    <p:extLst>
      <p:ext uri="{BB962C8B-B14F-4D97-AF65-F5344CB8AC3E}">
        <p14:creationId xmlns:p14="http://schemas.microsoft.com/office/powerpoint/2010/main" val="874229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623888" y="1709738"/>
            <a:ext cx="78867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l-SI"/>
              <a:t>Uredite sloge besedila matrice</a:t>
            </a:r>
          </a:p>
        </p:txBody>
      </p:sp>
      <p:sp>
        <p:nvSpPr>
          <p:cNvPr id="4" name="Rectangle 4">
            <a:extLst>
              <a:ext uri="{FF2B5EF4-FFF2-40B4-BE49-F238E27FC236}">
                <a16:creationId xmlns:a16="http://schemas.microsoft.com/office/drawing/2014/main" id="{DBF87299-6DCB-492C-BE4B-575C14C0DE73}"/>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4A2AB7F2-BA4E-445F-A27A-C522600E3D8C}"/>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6929C909-423A-45DA-996C-9C3AA3534E87}"/>
              </a:ext>
            </a:extLst>
          </p:cNvPr>
          <p:cNvSpPr>
            <a:spLocks noGrp="1" noChangeArrowheads="1"/>
          </p:cNvSpPr>
          <p:nvPr>
            <p:ph type="sldNum" sz="quarter" idx="12"/>
          </p:nvPr>
        </p:nvSpPr>
        <p:spPr>
          <a:ln/>
        </p:spPr>
        <p:txBody>
          <a:bodyPr/>
          <a:lstStyle>
            <a:lvl1pPr>
              <a:defRPr/>
            </a:lvl1pPr>
          </a:lstStyle>
          <a:p>
            <a:fld id="{3AE1376B-33B7-43FB-A8DA-8CD96B3D8D6A}" type="slidenum">
              <a:rPr lang="sl-SI" altLang="sl-SI"/>
              <a:pPr/>
              <a:t>‹#›</a:t>
            </a:fld>
            <a:endParaRPr lang="sl-SI" altLang="sl-SI"/>
          </a:p>
        </p:txBody>
      </p:sp>
    </p:spTree>
    <p:extLst>
      <p:ext uri="{BB962C8B-B14F-4D97-AF65-F5344CB8AC3E}">
        <p14:creationId xmlns:p14="http://schemas.microsoft.com/office/powerpoint/2010/main" val="1334150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457200" y="1981200"/>
            <a:ext cx="4038600" cy="4114800"/>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4648200" y="1981200"/>
            <a:ext cx="4038600" cy="4114800"/>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4">
            <a:extLst>
              <a:ext uri="{FF2B5EF4-FFF2-40B4-BE49-F238E27FC236}">
                <a16:creationId xmlns:a16="http://schemas.microsoft.com/office/drawing/2014/main" id="{3413C1CA-8B79-45F7-9012-E3F1A68F24E8}"/>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781EC98C-A2D8-4C02-89A3-094EECB64C64}"/>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867C0266-5A0C-4745-B522-5F13D062F327}"/>
              </a:ext>
            </a:extLst>
          </p:cNvPr>
          <p:cNvSpPr>
            <a:spLocks noGrp="1" noChangeArrowheads="1"/>
          </p:cNvSpPr>
          <p:nvPr>
            <p:ph type="sldNum" sz="quarter" idx="12"/>
          </p:nvPr>
        </p:nvSpPr>
        <p:spPr>
          <a:ln/>
        </p:spPr>
        <p:txBody>
          <a:bodyPr/>
          <a:lstStyle>
            <a:lvl1pPr>
              <a:defRPr/>
            </a:lvl1pPr>
          </a:lstStyle>
          <a:p>
            <a:fld id="{245B103F-98BE-4AAF-BDF9-2E9E4A593306}" type="slidenum">
              <a:rPr lang="sl-SI" altLang="sl-SI"/>
              <a:pPr/>
              <a:t>‹#›</a:t>
            </a:fld>
            <a:endParaRPr lang="sl-SI" altLang="sl-SI"/>
          </a:p>
        </p:txBody>
      </p:sp>
    </p:spTree>
    <p:extLst>
      <p:ext uri="{BB962C8B-B14F-4D97-AF65-F5344CB8AC3E}">
        <p14:creationId xmlns:p14="http://schemas.microsoft.com/office/powerpoint/2010/main" val="3132115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30238" y="365125"/>
            <a:ext cx="7886700" cy="1325563"/>
          </a:xfrm>
        </p:spPr>
        <p:txBody>
          <a:bodyPr/>
          <a:lstStyle/>
          <a:p>
            <a:r>
              <a:rPr lang="sl-SI"/>
              <a:t>Uredite slog naslova matrice</a:t>
            </a:r>
          </a:p>
        </p:txBody>
      </p:sp>
      <p:sp>
        <p:nvSpPr>
          <p:cNvPr id="3" name="Označba mesta besedila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630238" y="2505075"/>
            <a:ext cx="386873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4629150" y="2505075"/>
            <a:ext cx="38877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Rectangle 4">
            <a:extLst>
              <a:ext uri="{FF2B5EF4-FFF2-40B4-BE49-F238E27FC236}">
                <a16:creationId xmlns:a16="http://schemas.microsoft.com/office/drawing/2014/main" id="{24EEA8C8-8C08-4CEC-A448-11A23ACA63F4}"/>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8" name="Rectangle 5">
            <a:extLst>
              <a:ext uri="{FF2B5EF4-FFF2-40B4-BE49-F238E27FC236}">
                <a16:creationId xmlns:a16="http://schemas.microsoft.com/office/drawing/2014/main" id="{C6523060-3C31-4E60-8BED-95F553FF5917}"/>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9" name="Rectangle 6">
            <a:extLst>
              <a:ext uri="{FF2B5EF4-FFF2-40B4-BE49-F238E27FC236}">
                <a16:creationId xmlns:a16="http://schemas.microsoft.com/office/drawing/2014/main" id="{E78C8E51-50CD-45EF-A2F6-865DB0D3927B}"/>
              </a:ext>
            </a:extLst>
          </p:cNvPr>
          <p:cNvSpPr>
            <a:spLocks noGrp="1" noChangeArrowheads="1"/>
          </p:cNvSpPr>
          <p:nvPr>
            <p:ph type="sldNum" sz="quarter" idx="12"/>
          </p:nvPr>
        </p:nvSpPr>
        <p:spPr>
          <a:ln/>
        </p:spPr>
        <p:txBody>
          <a:bodyPr/>
          <a:lstStyle>
            <a:lvl1pPr>
              <a:defRPr/>
            </a:lvl1pPr>
          </a:lstStyle>
          <a:p>
            <a:fld id="{13ABE57D-00D3-4523-B748-6D51BDC7AE42}" type="slidenum">
              <a:rPr lang="sl-SI" altLang="sl-SI"/>
              <a:pPr/>
              <a:t>‹#›</a:t>
            </a:fld>
            <a:endParaRPr lang="sl-SI" altLang="sl-SI"/>
          </a:p>
        </p:txBody>
      </p:sp>
    </p:spTree>
    <p:extLst>
      <p:ext uri="{BB962C8B-B14F-4D97-AF65-F5344CB8AC3E}">
        <p14:creationId xmlns:p14="http://schemas.microsoft.com/office/powerpoint/2010/main" val="2971357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Rectangle 4">
            <a:extLst>
              <a:ext uri="{FF2B5EF4-FFF2-40B4-BE49-F238E27FC236}">
                <a16:creationId xmlns:a16="http://schemas.microsoft.com/office/drawing/2014/main" id="{488EBBCE-53E3-4705-8354-9E83DC7A259E}"/>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4" name="Rectangle 5">
            <a:extLst>
              <a:ext uri="{FF2B5EF4-FFF2-40B4-BE49-F238E27FC236}">
                <a16:creationId xmlns:a16="http://schemas.microsoft.com/office/drawing/2014/main" id="{D5E92455-DF9E-4281-ABBD-563402CAE9A1}"/>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5" name="Rectangle 6">
            <a:extLst>
              <a:ext uri="{FF2B5EF4-FFF2-40B4-BE49-F238E27FC236}">
                <a16:creationId xmlns:a16="http://schemas.microsoft.com/office/drawing/2014/main" id="{0A217D52-FC97-4F4D-BA05-FDB0CBD2E794}"/>
              </a:ext>
            </a:extLst>
          </p:cNvPr>
          <p:cNvSpPr>
            <a:spLocks noGrp="1" noChangeArrowheads="1"/>
          </p:cNvSpPr>
          <p:nvPr>
            <p:ph type="sldNum" sz="quarter" idx="12"/>
          </p:nvPr>
        </p:nvSpPr>
        <p:spPr>
          <a:ln/>
        </p:spPr>
        <p:txBody>
          <a:bodyPr/>
          <a:lstStyle>
            <a:lvl1pPr>
              <a:defRPr/>
            </a:lvl1pPr>
          </a:lstStyle>
          <a:p>
            <a:fld id="{B464F701-1CBB-4F05-9BBA-12E240EE71DB}" type="slidenum">
              <a:rPr lang="sl-SI" altLang="sl-SI"/>
              <a:pPr/>
              <a:t>‹#›</a:t>
            </a:fld>
            <a:endParaRPr lang="sl-SI" altLang="sl-SI"/>
          </a:p>
        </p:txBody>
      </p:sp>
    </p:spTree>
    <p:extLst>
      <p:ext uri="{BB962C8B-B14F-4D97-AF65-F5344CB8AC3E}">
        <p14:creationId xmlns:p14="http://schemas.microsoft.com/office/powerpoint/2010/main" val="155017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B18F902-F2DD-4CEA-A141-6C02C1D25EA8}"/>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3" name="Rectangle 5">
            <a:extLst>
              <a:ext uri="{FF2B5EF4-FFF2-40B4-BE49-F238E27FC236}">
                <a16:creationId xmlns:a16="http://schemas.microsoft.com/office/drawing/2014/main" id="{A3A42936-0897-4FE3-9220-2B9ED3483DE9}"/>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4" name="Rectangle 6">
            <a:extLst>
              <a:ext uri="{FF2B5EF4-FFF2-40B4-BE49-F238E27FC236}">
                <a16:creationId xmlns:a16="http://schemas.microsoft.com/office/drawing/2014/main" id="{0C07569D-2575-4D70-8379-D832FD7A8C15}"/>
              </a:ext>
            </a:extLst>
          </p:cNvPr>
          <p:cNvSpPr>
            <a:spLocks noGrp="1" noChangeArrowheads="1"/>
          </p:cNvSpPr>
          <p:nvPr>
            <p:ph type="sldNum" sz="quarter" idx="12"/>
          </p:nvPr>
        </p:nvSpPr>
        <p:spPr>
          <a:ln/>
        </p:spPr>
        <p:txBody>
          <a:bodyPr/>
          <a:lstStyle>
            <a:lvl1pPr>
              <a:defRPr/>
            </a:lvl1pPr>
          </a:lstStyle>
          <a:p>
            <a:fld id="{17BC27B1-C85C-46CF-A937-23FDE6B82177}" type="slidenum">
              <a:rPr lang="sl-SI" altLang="sl-SI"/>
              <a:pPr/>
              <a:t>‹#›</a:t>
            </a:fld>
            <a:endParaRPr lang="sl-SI" altLang="sl-SI"/>
          </a:p>
        </p:txBody>
      </p:sp>
    </p:spTree>
    <p:extLst>
      <p:ext uri="{BB962C8B-B14F-4D97-AF65-F5344CB8AC3E}">
        <p14:creationId xmlns:p14="http://schemas.microsoft.com/office/powerpoint/2010/main" val="311863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Rectangle 4">
            <a:extLst>
              <a:ext uri="{FF2B5EF4-FFF2-40B4-BE49-F238E27FC236}">
                <a16:creationId xmlns:a16="http://schemas.microsoft.com/office/drawing/2014/main" id="{D60A67A8-D5EE-4C3A-BEB4-700E014658C6}"/>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8D050A64-40C6-4AFA-81D5-45DC3E6420F8}"/>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EB0C5FEF-B0A9-4A5C-AB89-BA0AD5C1AEC5}"/>
              </a:ext>
            </a:extLst>
          </p:cNvPr>
          <p:cNvSpPr>
            <a:spLocks noGrp="1" noChangeArrowheads="1"/>
          </p:cNvSpPr>
          <p:nvPr>
            <p:ph type="sldNum" sz="quarter" idx="12"/>
          </p:nvPr>
        </p:nvSpPr>
        <p:spPr>
          <a:ln/>
        </p:spPr>
        <p:txBody>
          <a:bodyPr/>
          <a:lstStyle>
            <a:lvl1pPr>
              <a:defRPr/>
            </a:lvl1pPr>
          </a:lstStyle>
          <a:p>
            <a:fld id="{3DCA5B73-D754-4F76-86AD-60BE6BC96B12}" type="slidenum">
              <a:rPr lang="sl-SI" altLang="sl-SI"/>
              <a:pPr/>
              <a:t>‹#›</a:t>
            </a:fld>
            <a:endParaRPr lang="sl-SI" altLang="sl-SI"/>
          </a:p>
        </p:txBody>
      </p:sp>
    </p:spTree>
    <p:extLst>
      <p:ext uri="{BB962C8B-B14F-4D97-AF65-F5344CB8AC3E}">
        <p14:creationId xmlns:p14="http://schemas.microsoft.com/office/powerpoint/2010/main" val="2051646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Rectangle 4">
            <a:extLst>
              <a:ext uri="{FF2B5EF4-FFF2-40B4-BE49-F238E27FC236}">
                <a16:creationId xmlns:a16="http://schemas.microsoft.com/office/drawing/2014/main" id="{567E6075-5C4A-40AF-8C96-096C36B13F0D}"/>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8DFF40B3-DEF7-439C-86CF-FEA57C514559}"/>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8781E40E-76C0-42CD-84C9-8B9FA1CA78BD}"/>
              </a:ext>
            </a:extLst>
          </p:cNvPr>
          <p:cNvSpPr>
            <a:spLocks noGrp="1" noChangeArrowheads="1"/>
          </p:cNvSpPr>
          <p:nvPr>
            <p:ph type="sldNum" sz="quarter" idx="12"/>
          </p:nvPr>
        </p:nvSpPr>
        <p:spPr>
          <a:ln/>
        </p:spPr>
        <p:txBody>
          <a:bodyPr/>
          <a:lstStyle>
            <a:lvl1pPr>
              <a:defRPr/>
            </a:lvl1pPr>
          </a:lstStyle>
          <a:p>
            <a:fld id="{AB166062-87E5-4205-BF80-033823E27A5E}" type="slidenum">
              <a:rPr lang="sl-SI" altLang="sl-SI"/>
              <a:pPr/>
              <a:t>‹#›</a:t>
            </a:fld>
            <a:endParaRPr lang="sl-SI" altLang="sl-SI"/>
          </a:p>
        </p:txBody>
      </p:sp>
    </p:spTree>
    <p:extLst>
      <p:ext uri="{BB962C8B-B14F-4D97-AF65-F5344CB8AC3E}">
        <p14:creationId xmlns:p14="http://schemas.microsoft.com/office/powerpoint/2010/main" val="438936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1C5587E-8F40-475F-A3BF-04F4D82805A7}"/>
              </a:ext>
            </a:extLst>
          </p:cNvPr>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l-SI" altLang="sl-SI"/>
              <a:t>Click to edit Master title style</a:t>
            </a:r>
          </a:p>
        </p:txBody>
      </p:sp>
      <p:sp>
        <p:nvSpPr>
          <p:cNvPr id="4099" name="Rectangle 3">
            <a:extLst>
              <a:ext uri="{FF2B5EF4-FFF2-40B4-BE49-F238E27FC236}">
                <a16:creationId xmlns:a16="http://schemas.microsoft.com/office/drawing/2014/main" id="{82F7B570-2258-4628-B918-46C152BFC9DA}"/>
              </a:ext>
            </a:extLst>
          </p:cNvPr>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l-SI" altLang="sl-SI"/>
              <a:t>Click to edit Master text styles</a:t>
            </a:r>
          </a:p>
          <a:p>
            <a:pPr lvl="1"/>
            <a:r>
              <a:rPr lang="sl-SI" altLang="sl-SI"/>
              <a:t>Second level</a:t>
            </a:r>
          </a:p>
          <a:p>
            <a:pPr lvl="2"/>
            <a:r>
              <a:rPr lang="sl-SI" altLang="sl-SI"/>
              <a:t>Third level</a:t>
            </a:r>
          </a:p>
          <a:p>
            <a:pPr lvl="3"/>
            <a:r>
              <a:rPr lang="sl-SI" altLang="sl-SI"/>
              <a:t>Fourth level</a:t>
            </a:r>
          </a:p>
          <a:p>
            <a:pPr lvl="4"/>
            <a:r>
              <a:rPr lang="sl-SI" altLang="sl-SI"/>
              <a:t>Fifth level</a:t>
            </a:r>
          </a:p>
        </p:txBody>
      </p:sp>
      <p:sp>
        <p:nvSpPr>
          <p:cNvPr id="4100" name="Rectangle 4">
            <a:extLst>
              <a:ext uri="{FF2B5EF4-FFF2-40B4-BE49-F238E27FC236}">
                <a16:creationId xmlns:a16="http://schemas.microsoft.com/office/drawing/2014/main" id="{CA7E4968-CD0D-45B6-8CFD-B9CD2CF6DD02}"/>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panose="020B0604020202020204" pitchFamily="34" charset="0"/>
              </a:defRPr>
            </a:lvl1pPr>
          </a:lstStyle>
          <a:p>
            <a:pPr>
              <a:defRPr/>
            </a:pPr>
            <a:endParaRPr lang="sl-SI" altLang="sl-SI"/>
          </a:p>
        </p:txBody>
      </p:sp>
      <p:sp>
        <p:nvSpPr>
          <p:cNvPr id="4101" name="Rectangle 5">
            <a:extLst>
              <a:ext uri="{FF2B5EF4-FFF2-40B4-BE49-F238E27FC236}">
                <a16:creationId xmlns:a16="http://schemas.microsoft.com/office/drawing/2014/main" id="{1CF3D76B-96A2-4EB0-A603-C4137941B69A}"/>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panose="020B0604020202020204" pitchFamily="34" charset="0"/>
              </a:defRPr>
            </a:lvl1pPr>
          </a:lstStyle>
          <a:p>
            <a:pPr>
              <a:defRPr/>
            </a:pPr>
            <a:endParaRPr lang="sl-SI" altLang="sl-SI"/>
          </a:p>
        </p:txBody>
      </p:sp>
      <p:sp>
        <p:nvSpPr>
          <p:cNvPr id="4102" name="Rectangle 6">
            <a:extLst>
              <a:ext uri="{FF2B5EF4-FFF2-40B4-BE49-F238E27FC236}">
                <a16:creationId xmlns:a16="http://schemas.microsoft.com/office/drawing/2014/main" id="{C81E8D55-A421-4B18-A50F-B59F04BA2F5D}"/>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panose="020B0604020202020204" pitchFamily="34" charset="0"/>
              </a:defRPr>
            </a:lvl1pPr>
          </a:lstStyle>
          <a:p>
            <a:fld id="{6E3B3053-F65B-4B3F-BF58-C8705BB236D7}" type="slidenum">
              <a:rPr lang="sl-SI" altLang="sl-SI"/>
              <a:pPr/>
              <a:t>‹#›</a:t>
            </a:fld>
            <a:endParaRPr lang="sl-SI" altLang="sl-SI"/>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hyperlink" Target="http://sl.wikipedia.org/wiki/Indska_civilizacija" TargetMode="External"/><Relationship Id="rId3" Type="http://schemas.openxmlformats.org/officeDocument/2006/relationships/hyperlink" Target="http://sl.wikipedia.org/wiki/Civilizacija" TargetMode="External"/><Relationship Id="rId7" Type="http://schemas.openxmlformats.org/officeDocument/2006/relationships/hyperlink" Target="http://sl.wikipedia.org/wiki/Stari_Egipt" TargetMode="External"/><Relationship Id="rId2" Type="http://schemas.openxmlformats.org/officeDocument/2006/relationships/hyperlink" Target="http://sl.wikipedia.org/wiki/Doba" TargetMode="External"/><Relationship Id="rId1" Type="http://schemas.openxmlformats.org/officeDocument/2006/relationships/slideLayout" Target="../slideLayouts/slideLayout13.xml"/><Relationship Id="rId6" Type="http://schemas.openxmlformats.org/officeDocument/2006/relationships/hyperlink" Target="http://sl.wikipedia.org/wiki/Mezopotamija" TargetMode="External"/><Relationship Id="rId5" Type="http://schemas.openxmlformats.org/officeDocument/2006/relationships/hyperlink" Target="http://sl.wikipedia.org/wiki/Sumerija" TargetMode="External"/><Relationship Id="rId4" Type="http://schemas.openxmlformats.org/officeDocument/2006/relationships/hyperlink" Target="http://sl.wikipedia.org/wiki/Bron" TargetMode="External"/><Relationship Id="rId9" Type="http://schemas.openxmlformats.org/officeDocument/2006/relationships/image" Target="../media/image16.jpeg"/></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jpeg"/></Relationships>
</file>

<file path=ppt/slides/_rels/slide14.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hyperlink" Target="http://sl.wikipedia.org/wiki/%C4%8Clove%C5%A1tvo" TargetMode="External"/><Relationship Id="rId7" Type="http://schemas.openxmlformats.org/officeDocument/2006/relationships/hyperlink" Target="http://sl.wikipedia.org/wiki/Orodje" TargetMode="External"/><Relationship Id="rId2" Type="http://schemas.openxmlformats.org/officeDocument/2006/relationships/hyperlink" Target="http://sl.wikipedia.org/wiki/Arheologija" TargetMode="External"/><Relationship Id="rId1" Type="http://schemas.openxmlformats.org/officeDocument/2006/relationships/slideLayout" Target="../slideLayouts/slideLayout13.xml"/><Relationship Id="rId6" Type="http://schemas.openxmlformats.org/officeDocument/2006/relationships/hyperlink" Target="http://sl.wikipedia.org/wiki/Oro%C5%BEje" TargetMode="External"/><Relationship Id="rId5" Type="http://schemas.openxmlformats.org/officeDocument/2006/relationships/hyperlink" Target="http://sl.wikipedia.org/wiki/%C5%BDelezo" TargetMode="External"/><Relationship Id="rId4" Type="http://schemas.openxmlformats.org/officeDocument/2006/relationships/hyperlink" Target="http://sl.wikipedia.org/wiki/%C4%8Clovek" TargetMode="External"/></Relationships>
</file>

<file path=ppt/slides/_rels/slide15.xml.rels><?xml version="1.0" encoding="UTF-8" standalone="yes"?>
<Relationships xmlns="http://schemas.openxmlformats.org/package/2006/relationships"><Relationship Id="rId8" Type="http://schemas.openxmlformats.org/officeDocument/2006/relationships/image" Target="../media/image29.jpeg"/><Relationship Id="rId3" Type="http://schemas.openxmlformats.org/officeDocument/2006/relationships/image" Target="../media/image24.jpeg"/><Relationship Id="rId7" Type="http://schemas.openxmlformats.org/officeDocument/2006/relationships/image" Target="../media/image28.jpeg"/><Relationship Id="rId2" Type="http://schemas.openxmlformats.org/officeDocument/2006/relationships/image" Target="../media/image23.jpeg"/><Relationship Id="rId1" Type="http://schemas.openxmlformats.org/officeDocument/2006/relationships/slideLayout" Target="../slideLayouts/slideLayout7.xml"/><Relationship Id="rId6" Type="http://schemas.openxmlformats.org/officeDocument/2006/relationships/image" Target="../media/image27.jpeg"/><Relationship Id="rId5" Type="http://schemas.openxmlformats.org/officeDocument/2006/relationships/image" Target="../media/image26.jpeg"/><Relationship Id="rId4" Type="http://schemas.openxmlformats.org/officeDocument/2006/relationships/image" Target="../media/image25.jpeg"/></Relationships>
</file>

<file path=ppt/slides/_rels/slide16.xml.rels><?xml version="1.0" encoding="UTF-8" standalone="yes"?>
<Relationships xmlns="http://schemas.openxmlformats.org/package/2006/relationships"><Relationship Id="rId8" Type="http://schemas.openxmlformats.org/officeDocument/2006/relationships/hyperlink" Target="http://sl.wikipedia.org/wiki/Stari_vek" TargetMode="External"/><Relationship Id="rId13" Type="http://schemas.openxmlformats.org/officeDocument/2006/relationships/hyperlink" Target="http://sl.wikipedia.org/wiki/1918" TargetMode="External"/><Relationship Id="rId3" Type="http://schemas.openxmlformats.org/officeDocument/2006/relationships/hyperlink" Target="http://sl.wikipedia.org/wiki/Leto" TargetMode="External"/><Relationship Id="rId7" Type="http://schemas.openxmlformats.org/officeDocument/2006/relationships/hyperlink" Target="http://sl.wikipedia.org/wiki/Rimski_imperij" TargetMode="External"/><Relationship Id="rId12" Type="http://schemas.openxmlformats.org/officeDocument/2006/relationships/hyperlink" Target="http://sl.wikipedia.org/wiki/Srednji_vek" TargetMode="External"/><Relationship Id="rId2" Type="http://schemas.openxmlformats.org/officeDocument/2006/relationships/hyperlink" Target="http://sl.wikipedia.org/wiki/Antika" TargetMode="External"/><Relationship Id="rId1" Type="http://schemas.openxmlformats.org/officeDocument/2006/relationships/slideLayout" Target="../slideLayouts/slideLayout7.xml"/><Relationship Id="rId6" Type="http://schemas.openxmlformats.org/officeDocument/2006/relationships/hyperlink" Target="http://sl.wikipedia.org/wiki/476" TargetMode="External"/><Relationship Id="rId11" Type="http://schemas.openxmlformats.org/officeDocument/2006/relationships/hyperlink" Target="http://sl.wikipedia.org/wiki/Zgodovina" TargetMode="External"/><Relationship Id="rId5" Type="http://schemas.openxmlformats.org/officeDocument/2006/relationships/hyperlink" Target="http://sl.wikipedia.org/wiki/Prazgodovina" TargetMode="External"/><Relationship Id="rId10" Type="http://schemas.openxmlformats.org/officeDocument/2006/relationships/hyperlink" Target="http://sl.wikipedia.org/wiki/Amerika" TargetMode="External"/><Relationship Id="rId4" Type="http://schemas.openxmlformats.org/officeDocument/2006/relationships/hyperlink" Target="http://sl.wikipedia.org/w/index.php?title=3500_pr._n._%C5%A1t.&amp;action=edit" TargetMode="External"/><Relationship Id="rId9" Type="http://schemas.openxmlformats.org/officeDocument/2006/relationships/hyperlink" Target="http://sl.wikipedia.org/wiki/1492" TargetMode="External"/><Relationship Id="rId14" Type="http://schemas.openxmlformats.org/officeDocument/2006/relationships/hyperlink" Target="http://sl.wikipedia.org/wiki/Prva_svetovna_vojna"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http://us.geocities.com/ausslokon/image039.gif" TargetMode="External"/><Relationship Id="rId13" Type="http://schemas.openxmlformats.org/officeDocument/2006/relationships/image" Target="../media/image39.jpeg"/><Relationship Id="rId3" Type="http://schemas.openxmlformats.org/officeDocument/2006/relationships/image" Target="../media/image31.jpeg"/><Relationship Id="rId7" Type="http://schemas.openxmlformats.org/officeDocument/2006/relationships/image" Target="../media/image34.png"/><Relationship Id="rId12" Type="http://schemas.openxmlformats.org/officeDocument/2006/relationships/image" Target="../media/image38.jpeg"/><Relationship Id="rId2" Type="http://schemas.openxmlformats.org/officeDocument/2006/relationships/image" Target="../media/image30.png"/><Relationship Id="rId16" Type="http://schemas.openxmlformats.org/officeDocument/2006/relationships/image" Target="../media/image42.jpeg"/><Relationship Id="rId1" Type="http://schemas.openxmlformats.org/officeDocument/2006/relationships/slideLayout" Target="../slideLayouts/slideLayout7.xml"/><Relationship Id="rId6" Type="http://schemas.openxmlformats.org/officeDocument/2006/relationships/image" Target="../media/image33.png"/><Relationship Id="rId11" Type="http://schemas.openxmlformats.org/officeDocument/2006/relationships/image" Target="../media/image37.png"/><Relationship Id="rId5" Type="http://schemas.openxmlformats.org/officeDocument/2006/relationships/image" Target="../media/image32.jpeg"/><Relationship Id="rId15" Type="http://schemas.openxmlformats.org/officeDocument/2006/relationships/image" Target="../media/image41.jpeg"/><Relationship Id="rId10" Type="http://schemas.openxmlformats.org/officeDocument/2006/relationships/image" Target="../media/image36.jpeg"/><Relationship Id="rId4" Type="http://schemas.openxmlformats.org/officeDocument/2006/relationships/image" Target="http://www.revijasrp.si/knrevsrp/pogum2004-1/megal_datoteke/image003.jpg" TargetMode="External"/><Relationship Id="rId9" Type="http://schemas.openxmlformats.org/officeDocument/2006/relationships/image" Target="../media/image35.jpeg"/><Relationship Id="rId14" Type="http://schemas.openxmlformats.org/officeDocument/2006/relationships/image" Target="../media/image40.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l.wikipedia.org/wiki/Kamen" TargetMode="External"/><Relationship Id="rId3" Type="http://schemas.openxmlformats.org/officeDocument/2006/relationships/hyperlink" Target="http://sl.wikipedia.org/wiki/Milijon" TargetMode="External"/><Relationship Id="rId7" Type="http://schemas.openxmlformats.org/officeDocument/2006/relationships/hyperlink" Target="http://sl.wikipedia.org/wiki/Orodje" TargetMode="External"/><Relationship Id="rId2" Type="http://schemas.openxmlformats.org/officeDocument/2006/relationships/hyperlink" Target="http://sl.wikipedia.org/wiki/6_%28%C5%A1tevilo%29" TargetMode="External"/><Relationship Id="rId1" Type="http://schemas.openxmlformats.org/officeDocument/2006/relationships/slideLayout" Target="../slideLayouts/slideLayout2.xml"/><Relationship Id="rId6" Type="http://schemas.openxmlformats.org/officeDocument/2006/relationships/hyperlink" Target="http://sl.wikipedia.org/wiki/Prazgodovina" TargetMode="External"/><Relationship Id="rId5" Type="http://schemas.openxmlformats.org/officeDocument/2006/relationships/hyperlink" Target="http://sl.wikipedia.org/w/index.php?title=6000_pr._n._%C5%A1t.&amp;action=edit" TargetMode="External"/><Relationship Id="rId10" Type="http://schemas.openxmlformats.org/officeDocument/2006/relationships/hyperlink" Target="http://sl.wikipedia.org/wiki/Kost" TargetMode="External"/><Relationship Id="rId4" Type="http://schemas.openxmlformats.org/officeDocument/2006/relationships/hyperlink" Target="http://sl.wikipedia.org/wiki/Leto" TargetMode="External"/><Relationship Id="rId9" Type="http://schemas.openxmlformats.org/officeDocument/2006/relationships/hyperlink" Target="http://sl.wikipedia.org/wiki/Le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1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0250C2F-FF81-433B-B814-2BFB1DCCFA81}"/>
              </a:ext>
            </a:extLst>
          </p:cNvPr>
          <p:cNvSpPr>
            <a:spLocks noGrp="1" noChangeArrowheads="1"/>
          </p:cNvSpPr>
          <p:nvPr>
            <p:ph type="ctrTitle"/>
          </p:nvPr>
        </p:nvSpPr>
        <p:spPr>
          <a:xfrm>
            <a:off x="684213" y="765175"/>
            <a:ext cx="7772400" cy="1828800"/>
          </a:xfrm>
        </p:spPr>
        <p:txBody>
          <a:bodyPr/>
          <a:lstStyle/>
          <a:p>
            <a:pPr eaLnBrk="1" hangingPunct="1">
              <a:defRPr/>
            </a:pPr>
            <a:r>
              <a:rPr lang="sl-SI" altLang="sl-SI"/>
              <a:t>ČASOVNI TRAK ZGODOVINE</a:t>
            </a:r>
          </a:p>
        </p:txBody>
      </p:sp>
      <p:sp>
        <p:nvSpPr>
          <p:cNvPr id="2051" name="Text Box 6">
            <a:extLst>
              <a:ext uri="{FF2B5EF4-FFF2-40B4-BE49-F238E27FC236}">
                <a16:creationId xmlns:a16="http://schemas.microsoft.com/office/drawing/2014/main" id="{38CB7F67-C8E4-4D02-8286-8B4CB67896D2}"/>
              </a:ext>
            </a:extLst>
          </p:cNvPr>
          <p:cNvSpPr txBox="1">
            <a:spLocks noChangeArrowheads="1"/>
          </p:cNvSpPr>
          <p:nvPr/>
        </p:nvSpPr>
        <p:spPr bwMode="auto">
          <a:xfrm>
            <a:off x="395288" y="6381750"/>
            <a:ext cx="4392612"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t">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sz="1200" dirty="0">
                <a:latin typeface="Tahoma"/>
                <a:ea typeface="Tahoma"/>
                <a:cs typeface="Tahoma"/>
              </a:rPr>
              <a:t>Povzeto po M. Pavlin</a:t>
            </a:r>
          </a:p>
        </p:txBody>
      </p:sp>
      <p:pic>
        <p:nvPicPr>
          <p:cNvPr id="2052" name="Picture 7">
            <a:extLst>
              <a:ext uri="{FF2B5EF4-FFF2-40B4-BE49-F238E27FC236}">
                <a16:creationId xmlns:a16="http://schemas.microsoft.com/office/drawing/2014/main" id="{31B8878C-A01C-48A1-AAE9-8E2D6AA7BE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2276475"/>
            <a:ext cx="4340225" cy="342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8">
            <a:extLst>
              <a:ext uri="{FF2B5EF4-FFF2-40B4-BE49-F238E27FC236}">
                <a16:creationId xmlns:a16="http://schemas.microsoft.com/office/drawing/2014/main" id="{10A62267-D43D-474D-9D2F-EDF840B0CC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725" y="2708275"/>
            <a:ext cx="28575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descr="nekoc0001">
            <a:extLst>
              <a:ext uri="{FF2B5EF4-FFF2-40B4-BE49-F238E27FC236}">
                <a16:creationId xmlns:a16="http://schemas.microsoft.com/office/drawing/2014/main" id="{F61E2126-C714-4E53-8A25-B93DFA3FB8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223838"/>
            <a:ext cx="4392613" cy="295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5" descr="nekoc0002">
            <a:extLst>
              <a:ext uri="{FF2B5EF4-FFF2-40B4-BE49-F238E27FC236}">
                <a16:creationId xmlns:a16="http://schemas.microsoft.com/office/drawing/2014/main" id="{9F1BCD5A-859E-49D7-9754-6C60931FC9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050" y="3284538"/>
            <a:ext cx="6908800"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 Box 6">
            <a:extLst>
              <a:ext uri="{FF2B5EF4-FFF2-40B4-BE49-F238E27FC236}">
                <a16:creationId xmlns:a16="http://schemas.microsoft.com/office/drawing/2014/main" id="{A3917EA9-33EE-47F3-8C07-45B41D4634A8}"/>
              </a:ext>
            </a:extLst>
          </p:cNvPr>
          <p:cNvSpPr txBox="1">
            <a:spLocks noChangeArrowheads="1"/>
          </p:cNvSpPr>
          <p:nvPr/>
        </p:nvSpPr>
        <p:spPr bwMode="auto">
          <a:xfrm>
            <a:off x="4932363" y="476250"/>
            <a:ext cx="32400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Kolibe so bile lesene in ometane z ilovico. </a:t>
            </a:r>
          </a:p>
        </p:txBody>
      </p:sp>
      <p:sp>
        <p:nvSpPr>
          <p:cNvPr id="11269" name="Text Box 7">
            <a:extLst>
              <a:ext uri="{FF2B5EF4-FFF2-40B4-BE49-F238E27FC236}">
                <a16:creationId xmlns:a16="http://schemas.microsoft.com/office/drawing/2014/main" id="{6F2662AF-A652-4757-A19D-F35DD225CA61}"/>
              </a:ext>
            </a:extLst>
          </p:cNvPr>
          <p:cNvSpPr txBox="1">
            <a:spLocks noChangeArrowheads="1"/>
          </p:cNvSpPr>
          <p:nvPr/>
        </p:nvSpPr>
        <p:spPr bwMode="auto">
          <a:xfrm>
            <a:off x="5219700" y="1989138"/>
            <a:ext cx="3598863"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Ljudje so se ukvarjali s poljedelstvom, živinorejo in ribolovom.</a:t>
            </a:r>
          </a:p>
        </p:txBody>
      </p:sp>
      <p:sp>
        <p:nvSpPr>
          <p:cNvPr id="11270" name="Text Box 8">
            <a:extLst>
              <a:ext uri="{FF2B5EF4-FFF2-40B4-BE49-F238E27FC236}">
                <a16:creationId xmlns:a16="http://schemas.microsoft.com/office/drawing/2014/main" id="{8D5A0844-FCBF-412F-BD5A-6078EE73B31D}"/>
              </a:ext>
            </a:extLst>
          </p:cNvPr>
          <p:cNvSpPr txBox="1">
            <a:spLocks noChangeArrowheads="1"/>
          </p:cNvSpPr>
          <p:nvPr/>
        </p:nvSpPr>
        <p:spPr bwMode="auto">
          <a:xfrm>
            <a:off x="468313" y="6308725"/>
            <a:ext cx="8064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Ženske so tkale in izdelovale glineno posodo.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nekoc">
            <a:extLst>
              <a:ext uri="{FF2B5EF4-FFF2-40B4-BE49-F238E27FC236}">
                <a16:creationId xmlns:a16="http://schemas.microsoft.com/office/drawing/2014/main" id="{02B78AF1-31A6-4094-AD77-A1DA875DC2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60350"/>
            <a:ext cx="4967287" cy="412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Picture 5" descr="nekoc0001">
            <a:extLst>
              <a:ext uri="{FF2B5EF4-FFF2-40B4-BE49-F238E27FC236}">
                <a16:creationId xmlns:a16="http://schemas.microsoft.com/office/drawing/2014/main" id="{AC16CF78-BA01-4E89-80EA-75E0FF1D02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2924175"/>
            <a:ext cx="3651250" cy="363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a:extLst>
              <a:ext uri="{FF2B5EF4-FFF2-40B4-BE49-F238E27FC236}">
                <a16:creationId xmlns:a16="http://schemas.microsoft.com/office/drawing/2014/main" id="{168EF857-777E-498D-9455-D146D6822570}"/>
              </a:ext>
            </a:extLst>
          </p:cNvPr>
          <p:cNvSpPr>
            <a:spLocks noGrp="1" noChangeArrowheads="1"/>
          </p:cNvSpPr>
          <p:nvPr>
            <p:ph type="title"/>
          </p:nvPr>
        </p:nvSpPr>
        <p:spPr/>
        <p:txBody>
          <a:bodyPr/>
          <a:lstStyle/>
          <a:p>
            <a:pPr eaLnBrk="1" hangingPunct="1">
              <a:defRPr/>
            </a:pPr>
            <a:r>
              <a:rPr lang="sl-SI" altLang="sl-SI" sz="3600"/>
              <a:t>KAMENA DOBA – </a:t>
            </a:r>
            <a:r>
              <a:rPr lang="sl-SI" altLang="sl-SI" sz="3600">
                <a:solidFill>
                  <a:schemeClr val="tx1"/>
                </a:solidFill>
              </a:rPr>
              <a:t>BAKRENA DOBA</a:t>
            </a:r>
            <a:r>
              <a:rPr lang="sl-SI" altLang="sl-SI" sz="3600"/>
              <a:t> – </a:t>
            </a:r>
            <a:r>
              <a:rPr lang="sl-SI" altLang="sl-SI" sz="3600">
                <a:solidFill>
                  <a:srgbClr val="FF0000"/>
                </a:solidFill>
              </a:rPr>
              <a:t>BRONASTA DOBA</a:t>
            </a:r>
            <a:r>
              <a:rPr lang="sl-SI" altLang="sl-SI" sz="3600"/>
              <a:t> – ŽELEZNA DOBA PRAZGODOVINE</a:t>
            </a:r>
          </a:p>
        </p:txBody>
      </p:sp>
      <p:sp>
        <p:nvSpPr>
          <p:cNvPr id="14341" name="Rectangle 5">
            <a:extLst>
              <a:ext uri="{FF2B5EF4-FFF2-40B4-BE49-F238E27FC236}">
                <a16:creationId xmlns:a16="http://schemas.microsoft.com/office/drawing/2014/main" id="{678BC72F-DEE2-4773-99A3-C83383532159}"/>
              </a:ext>
            </a:extLst>
          </p:cNvPr>
          <p:cNvSpPr>
            <a:spLocks noGrp="1" noChangeArrowheads="1"/>
          </p:cNvSpPr>
          <p:nvPr>
            <p:ph type="body" sz="half" idx="1"/>
          </p:nvPr>
        </p:nvSpPr>
        <p:spPr/>
        <p:txBody>
          <a:bodyPr/>
          <a:lstStyle/>
          <a:p>
            <a:pPr eaLnBrk="1" hangingPunct="1">
              <a:lnSpc>
                <a:spcPct val="90000"/>
              </a:lnSpc>
              <a:defRPr/>
            </a:pPr>
            <a:r>
              <a:rPr lang="sl-SI" altLang="sl-SI" sz="2400" b="1">
                <a:solidFill>
                  <a:srgbClr val="FF0000"/>
                </a:solidFill>
              </a:rPr>
              <a:t>BRONASTA DOBA</a:t>
            </a:r>
            <a:r>
              <a:rPr lang="sl-SI" altLang="sl-SI" sz="2400"/>
              <a:t> je </a:t>
            </a:r>
            <a:r>
              <a:rPr lang="sl-SI" altLang="sl-SI" sz="2400">
                <a:hlinkClick r:id="rId2" tooltip="Doba"/>
              </a:rPr>
              <a:t>doba</a:t>
            </a:r>
            <a:r>
              <a:rPr lang="sl-SI" altLang="sl-SI" sz="2400"/>
              <a:t> v razvoju </a:t>
            </a:r>
            <a:r>
              <a:rPr lang="sl-SI" altLang="sl-SI" sz="2400">
                <a:hlinkClick r:id="rId3" tooltip="Civilizacija"/>
              </a:rPr>
              <a:t>civilizacij</a:t>
            </a:r>
            <a:r>
              <a:rPr lang="sl-SI" altLang="sl-SI" sz="2400"/>
              <a:t>, v kateri so z najnaprednejšimi postopki uspeli pridobiti  </a:t>
            </a:r>
            <a:r>
              <a:rPr lang="sl-SI" altLang="sl-SI" sz="2400">
                <a:hlinkClick r:id="rId4" tooltip="Bron"/>
              </a:rPr>
              <a:t>bron</a:t>
            </a:r>
            <a:r>
              <a:rPr lang="sl-SI" altLang="sl-SI" sz="2400"/>
              <a:t>. Za najzgodnejše civilizacije veljajo </a:t>
            </a:r>
            <a:r>
              <a:rPr lang="sl-SI" altLang="sl-SI" sz="2400">
                <a:hlinkClick r:id="rId5" tooltip="Sumerija"/>
              </a:rPr>
              <a:t>sumerska</a:t>
            </a:r>
            <a:r>
              <a:rPr lang="sl-SI" altLang="sl-SI" sz="2400"/>
              <a:t> in </a:t>
            </a:r>
            <a:r>
              <a:rPr lang="sl-SI" altLang="sl-SI" sz="2400">
                <a:hlinkClick r:id="rId6" tooltip="Mezopotamija"/>
              </a:rPr>
              <a:t>mezopotamska</a:t>
            </a:r>
            <a:r>
              <a:rPr lang="sl-SI" altLang="sl-SI" sz="2400"/>
              <a:t>, ter </a:t>
            </a:r>
            <a:r>
              <a:rPr lang="sl-SI" altLang="sl-SI" sz="2400">
                <a:hlinkClick r:id="rId7" tooltip="Stari Egipt"/>
              </a:rPr>
              <a:t>Stari Egipt</a:t>
            </a:r>
            <a:r>
              <a:rPr lang="sl-SI" altLang="sl-SI" sz="2400"/>
              <a:t> in </a:t>
            </a:r>
            <a:r>
              <a:rPr lang="sl-SI" altLang="sl-SI" sz="2400">
                <a:hlinkClick r:id="rId8" tooltip="Indska civilizacija"/>
              </a:rPr>
              <a:t>indijska civilizacija</a:t>
            </a:r>
            <a:r>
              <a:rPr lang="sl-SI" altLang="sl-SI" sz="2400"/>
              <a:t>. Traja nekje od 1800-800 p.n.š.</a:t>
            </a:r>
            <a:endParaRPr lang="sl-SI" altLang="sl-SI" sz="2400" b="1"/>
          </a:p>
          <a:p>
            <a:pPr eaLnBrk="1" hangingPunct="1">
              <a:lnSpc>
                <a:spcPct val="90000"/>
              </a:lnSpc>
              <a:defRPr/>
            </a:pPr>
            <a:endParaRPr lang="sl-SI" altLang="sl-SI" sz="2400"/>
          </a:p>
        </p:txBody>
      </p:sp>
      <p:pic>
        <p:nvPicPr>
          <p:cNvPr id="13316" name="Picture 7" descr="20">
            <a:extLst>
              <a:ext uri="{FF2B5EF4-FFF2-40B4-BE49-F238E27FC236}">
                <a16:creationId xmlns:a16="http://schemas.microsoft.com/office/drawing/2014/main" id="{2BE946A3-32B5-4A6C-B093-EF1A16D30012}"/>
              </a:ext>
            </a:extLst>
          </p:cNvPr>
          <p:cNvPicPr>
            <a:picLocks noGrp="1" noChangeAspect="1" noChangeArrowheads="1"/>
          </p:cNvPicPr>
          <p:nvPr>
            <p:ph sz="half" idx="2"/>
          </p:nvPr>
        </p:nvPicPr>
        <p:blipFill>
          <a:blip r:embed="rId9">
            <a:extLst>
              <a:ext uri="{28A0092B-C50C-407E-A947-70E740481C1C}">
                <a14:useLocalDpi xmlns:a14="http://schemas.microsoft.com/office/drawing/2010/main" val="0"/>
              </a:ext>
            </a:extLst>
          </a:blip>
          <a:srcRect/>
          <a:stretch>
            <a:fillRect/>
          </a:stretch>
        </p:blipFill>
        <p:spPr>
          <a:xfrm>
            <a:off x="4648200" y="3030538"/>
            <a:ext cx="4038600" cy="2016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1" descr="12">
            <a:extLst>
              <a:ext uri="{FF2B5EF4-FFF2-40B4-BE49-F238E27FC236}">
                <a16:creationId xmlns:a16="http://schemas.microsoft.com/office/drawing/2014/main" id="{CB5C9767-CA4F-44E8-A6EC-67F32424F1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412875"/>
            <a:ext cx="2303463"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12" descr="21">
            <a:extLst>
              <a:ext uri="{FF2B5EF4-FFF2-40B4-BE49-F238E27FC236}">
                <a16:creationId xmlns:a16="http://schemas.microsoft.com/office/drawing/2014/main" id="{AA16ED5B-555D-46E2-ADBF-B9D27382F1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333375"/>
            <a:ext cx="2133600" cy="301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13" descr="24">
            <a:extLst>
              <a:ext uri="{FF2B5EF4-FFF2-40B4-BE49-F238E27FC236}">
                <a16:creationId xmlns:a16="http://schemas.microsoft.com/office/drawing/2014/main" id="{0C786B14-C900-4796-8A65-D75CA8BE60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533400"/>
            <a:ext cx="2665413" cy="218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14" descr="1">
            <a:extLst>
              <a:ext uri="{FF2B5EF4-FFF2-40B4-BE49-F238E27FC236}">
                <a16:creationId xmlns:a16="http://schemas.microsoft.com/office/drawing/2014/main" id="{B347E8C3-FB44-4429-AD58-D579173435B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357563"/>
            <a:ext cx="3387725" cy="254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15" descr="2">
            <a:extLst>
              <a:ext uri="{FF2B5EF4-FFF2-40B4-BE49-F238E27FC236}">
                <a16:creationId xmlns:a16="http://schemas.microsoft.com/office/drawing/2014/main" id="{45B66112-D1E9-43D4-897E-64AA886805F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750" y="3670300"/>
            <a:ext cx="2952750" cy="263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3" name="Text Box 16">
            <a:extLst>
              <a:ext uri="{FF2B5EF4-FFF2-40B4-BE49-F238E27FC236}">
                <a16:creationId xmlns:a16="http://schemas.microsoft.com/office/drawing/2014/main" id="{1C40481D-80BA-4B3F-9CCF-9FE934FBAF35}"/>
              </a:ext>
            </a:extLst>
          </p:cNvPr>
          <p:cNvSpPr txBox="1">
            <a:spLocks noChangeArrowheads="1"/>
          </p:cNvSpPr>
          <p:nvPr/>
        </p:nvSpPr>
        <p:spPr bwMode="auto">
          <a:xfrm>
            <a:off x="179388" y="6381750"/>
            <a:ext cx="5905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Ljudje so gradili bivališča na vrhu hribov – gradišče.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a:extLst>
              <a:ext uri="{FF2B5EF4-FFF2-40B4-BE49-F238E27FC236}">
                <a16:creationId xmlns:a16="http://schemas.microsoft.com/office/drawing/2014/main" id="{0247C7D6-F171-41FA-9A17-7F11578903C2}"/>
              </a:ext>
            </a:extLst>
          </p:cNvPr>
          <p:cNvSpPr>
            <a:spLocks noGrp="1" noChangeArrowheads="1"/>
          </p:cNvSpPr>
          <p:nvPr>
            <p:ph type="title"/>
          </p:nvPr>
        </p:nvSpPr>
        <p:spPr/>
        <p:txBody>
          <a:bodyPr/>
          <a:lstStyle/>
          <a:p>
            <a:pPr eaLnBrk="1" hangingPunct="1">
              <a:defRPr/>
            </a:pPr>
            <a:r>
              <a:rPr lang="sl-SI" altLang="sl-SI" sz="3600"/>
              <a:t>KAMENA DOBA – </a:t>
            </a:r>
            <a:r>
              <a:rPr lang="sl-SI" altLang="sl-SI" sz="3600">
                <a:solidFill>
                  <a:schemeClr val="tx1"/>
                </a:solidFill>
              </a:rPr>
              <a:t>BAKRENA DOBA</a:t>
            </a:r>
            <a:r>
              <a:rPr lang="sl-SI" altLang="sl-SI" sz="3600"/>
              <a:t> – BRONASTA DOBA – </a:t>
            </a:r>
            <a:r>
              <a:rPr lang="sl-SI" altLang="sl-SI" sz="3600">
                <a:solidFill>
                  <a:srgbClr val="FF0000"/>
                </a:solidFill>
              </a:rPr>
              <a:t>ŽELEZNA DOBA</a:t>
            </a:r>
            <a:r>
              <a:rPr lang="sl-SI" altLang="sl-SI" sz="3600"/>
              <a:t> PRAZGODOVINE</a:t>
            </a:r>
          </a:p>
        </p:txBody>
      </p:sp>
      <p:sp>
        <p:nvSpPr>
          <p:cNvPr id="16389" name="Rectangle 5">
            <a:extLst>
              <a:ext uri="{FF2B5EF4-FFF2-40B4-BE49-F238E27FC236}">
                <a16:creationId xmlns:a16="http://schemas.microsoft.com/office/drawing/2014/main" id="{C0DC872A-31B3-4170-9394-10944D3A1979}"/>
              </a:ext>
            </a:extLst>
          </p:cNvPr>
          <p:cNvSpPr>
            <a:spLocks noGrp="1" noChangeArrowheads="1"/>
          </p:cNvSpPr>
          <p:nvPr>
            <p:ph type="body" sz="half" idx="1"/>
          </p:nvPr>
        </p:nvSpPr>
        <p:spPr/>
        <p:txBody>
          <a:bodyPr/>
          <a:lstStyle/>
          <a:p>
            <a:pPr eaLnBrk="1" hangingPunct="1">
              <a:defRPr/>
            </a:pPr>
            <a:r>
              <a:rPr lang="sl-SI" altLang="sl-SI" sz="2800" b="1">
                <a:solidFill>
                  <a:srgbClr val="FF0000"/>
                </a:solidFill>
              </a:rPr>
              <a:t>ŽELEZNA DOBA</a:t>
            </a:r>
            <a:r>
              <a:rPr lang="sl-SI" altLang="sl-SI" sz="2800"/>
              <a:t> je </a:t>
            </a:r>
            <a:r>
              <a:rPr lang="sl-SI" altLang="sl-SI" sz="2800">
                <a:hlinkClick r:id="rId2" tooltip="Arheologija"/>
              </a:rPr>
              <a:t>arheološki</a:t>
            </a:r>
            <a:r>
              <a:rPr lang="sl-SI" altLang="sl-SI" sz="2800"/>
              <a:t> naziv za stopnjo razvoja </a:t>
            </a:r>
            <a:r>
              <a:rPr lang="sl-SI" altLang="sl-SI" sz="2800">
                <a:hlinkClick r:id="rId3" tooltip="Človeštvo"/>
              </a:rPr>
              <a:t>človeštva</a:t>
            </a:r>
            <a:r>
              <a:rPr lang="sl-SI" altLang="sl-SI" sz="2800"/>
              <a:t>, na kateri so </a:t>
            </a:r>
            <a:r>
              <a:rPr lang="sl-SI" altLang="sl-SI" sz="2800">
                <a:hlinkClick r:id="rId4" tooltip="Človek"/>
              </a:rPr>
              <a:t>ljudje</a:t>
            </a:r>
            <a:r>
              <a:rPr lang="sl-SI" altLang="sl-SI" sz="2800"/>
              <a:t> uporabljali </a:t>
            </a:r>
            <a:r>
              <a:rPr lang="sl-SI" altLang="sl-SI" sz="2800">
                <a:hlinkClick r:id="rId5" tooltip="Železo"/>
              </a:rPr>
              <a:t>železo</a:t>
            </a:r>
            <a:r>
              <a:rPr lang="sl-SI" altLang="sl-SI" sz="2800"/>
              <a:t> za izdelavo </a:t>
            </a:r>
            <a:r>
              <a:rPr lang="sl-SI" altLang="sl-SI" sz="2800">
                <a:hlinkClick r:id="rId6" tooltip="Orožje"/>
              </a:rPr>
              <a:t>orožja</a:t>
            </a:r>
            <a:r>
              <a:rPr lang="sl-SI" altLang="sl-SI" sz="2800"/>
              <a:t> in </a:t>
            </a:r>
            <a:r>
              <a:rPr lang="sl-SI" altLang="sl-SI" sz="2800">
                <a:hlinkClick r:id="rId7" tooltip="Orodje"/>
              </a:rPr>
              <a:t>orodje</a:t>
            </a:r>
            <a:r>
              <a:rPr lang="sl-SI" altLang="sl-SI" sz="2800"/>
              <a:t>. Traja od leta 800 p.n.š do leta 1.</a:t>
            </a:r>
          </a:p>
          <a:p>
            <a:pPr eaLnBrk="1" hangingPunct="1">
              <a:defRPr/>
            </a:pPr>
            <a:endParaRPr lang="sl-SI" altLang="sl-SI" sz="2800"/>
          </a:p>
        </p:txBody>
      </p:sp>
      <p:pic>
        <p:nvPicPr>
          <p:cNvPr id="15364" name="Picture 8">
            <a:extLst>
              <a:ext uri="{FF2B5EF4-FFF2-40B4-BE49-F238E27FC236}">
                <a16:creationId xmlns:a16="http://schemas.microsoft.com/office/drawing/2014/main" id="{DA0E8884-1586-4B38-A8E2-52090D2A4EFE}"/>
              </a:ext>
            </a:extLst>
          </p:cNvPr>
          <p:cNvPicPr>
            <a:picLocks noGrp="1" noChangeAspect="1" noChangeArrowheads="1"/>
          </p:cNvPicPr>
          <p:nvPr>
            <p:ph sz="half" idx="2"/>
          </p:nvPr>
        </p:nvPicPr>
        <p:blipFill>
          <a:blip r:embed="rId8">
            <a:extLst>
              <a:ext uri="{28A0092B-C50C-407E-A947-70E740481C1C}">
                <a14:useLocalDpi xmlns:a14="http://schemas.microsoft.com/office/drawing/2010/main" val="0"/>
              </a:ext>
            </a:extLst>
          </a:blip>
          <a:srcRect/>
          <a:stretch>
            <a:fillRect/>
          </a:stretch>
        </p:blipFill>
        <p:spPr>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descr="4">
            <a:extLst>
              <a:ext uri="{FF2B5EF4-FFF2-40B4-BE49-F238E27FC236}">
                <a16:creationId xmlns:a16="http://schemas.microsoft.com/office/drawing/2014/main" id="{C9596BC3-269A-4EC4-B6A3-4F3E358BA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375" y="2847975"/>
            <a:ext cx="2520950" cy="243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Picture 5" descr="5">
            <a:extLst>
              <a:ext uri="{FF2B5EF4-FFF2-40B4-BE49-F238E27FC236}">
                <a16:creationId xmlns:a16="http://schemas.microsoft.com/office/drawing/2014/main" id="{09E8EF51-5BE2-437A-A152-950992F3A3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214313"/>
            <a:ext cx="2735262" cy="273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6" descr="6">
            <a:extLst>
              <a:ext uri="{FF2B5EF4-FFF2-40B4-BE49-F238E27FC236}">
                <a16:creationId xmlns:a16="http://schemas.microsoft.com/office/drawing/2014/main" id="{41205201-638D-4C33-8F6D-A644A935C1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257175"/>
            <a:ext cx="2663825" cy="213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7" descr="7">
            <a:extLst>
              <a:ext uri="{FF2B5EF4-FFF2-40B4-BE49-F238E27FC236}">
                <a16:creationId xmlns:a16="http://schemas.microsoft.com/office/drawing/2014/main" id="{76030FFA-6DAE-4B42-A697-CA9B06BE22F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1550" y="3068638"/>
            <a:ext cx="1944688" cy="146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8" descr="8">
            <a:extLst>
              <a:ext uri="{FF2B5EF4-FFF2-40B4-BE49-F238E27FC236}">
                <a16:creationId xmlns:a16="http://schemas.microsoft.com/office/drawing/2014/main" id="{22F8ED0B-FD14-47CC-A7C5-037CF9FB37E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94550" y="2492375"/>
            <a:ext cx="1573213"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9" descr="9">
            <a:extLst>
              <a:ext uri="{FF2B5EF4-FFF2-40B4-BE49-F238E27FC236}">
                <a16:creationId xmlns:a16="http://schemas.microsoft.com/office/drawing/2014/main" id="{FFD1EE37-4228-43D1-92F4-1F23B48494E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7088" y="4941888"/>
            <a:ext cx="2520950" cy="164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10" descr="10">
            <a:extLst>
              <a:ext uri="{FF2B5EF4-FFF2-40B4-BE49-F238E27FC236}">
                <a16:creationId xmlns:a16="http://schemas.microsoft.com/office/drawing/2014/main" id="{FBD83536-8E7E-4050-8651-2AD9037B91E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72225" y="4868863"/>
            <a:ext cx="2376488"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7">
            <a:extLst>
              <a:ext uri="{FF2B5EF4-FFF2-40B4-BE49-F238E27FC236}">
                <a16:creationId xmlns:a16="http://schemas.microsoft.com/office/drawing/2014/main" id="{AB4C45D2-496C-4F40-8CCA-A1D90ADA0701}"/>
              </a:ext>
            </a:extLst>
          </p:cNvPr>
          <p:cNvSpPr>
            <a:spLocks noChangeArrowheads="1"/>
          </p:cNvSpPr>
          <p:nvPr/>
        </p:nvSpPr>
        <p:spPr bwMode="auto">
          <a:xfrm>
            <a:off x="6000750" y="3361868"/>
            <a:ext cx="3072623" cy="695782"/>
          </a:xfrm>
          <a:prstGeom prst="homePlate">
            <a:avLst>
              <a:gd name="adj" fmla="val 100000"/>
            </a:avLst>
          </a:prstGeom>
          <a:solidFill>
            <a:srgbClr val="99CCFF"/>
          </a:solidFill>
          <a:ln w="9525">
            <a:solidFill>
              <a:srgbClr val="000000"/>
            </a:solidFill>
            <a:miter lim="800000"/>
            <a:headEnd/>
            <a:tailEnd/>
          </a:ln>
        </p:spPr>
        <p:txBody>
          <a:bodyPr anchor="t"/>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sl-SI" altLang="sl-SI" b="1" dirty="0">
                <a:solidFill>
                  <a:srgbClr val="FF0000"/>
                </a:solidFill>
                <a:latin typeface="Arial"/>
                <a:cs typeface="Times New Roman"/>
              </a:rPr>
              <a:t>NOVI         SODOBNA</a:t>
            </a:r>
          </a:p>
          <a:p>
            <a:r>
              <a:rPr lang="sl-SI" altLang="sl-SI" b="1" dirty="0">
                <a:solidFill>
                  <a:srgbClr val="FF0000"/>
                </a:solidFill>
                <a:latin typeface="Arial"/>
                <a:cs typeface="Times New Roman"/>
              </a:rPr>
              <a:t>VEK          </a:t>
            </a:r>
            <a:r>
              <a:rPr lang="sl-SI" altLang="sl-SI" sz="1400" b="1" dirty="0">
                <a:solidFill>
                  <a:srgbClr val="FF0000"/>
                </a:solidFill>
                <a:latin typeface="Arial"/>
                <a:cs typeface="Times New Roman"/>
              </a:rPr>
              <a:t>ZGODOVINA</a:t>
            </a:r>
            <a:endParaRPr lang="sl-SI" altLang="sl-SI" sz="2000" b="1" dirty="0">
              <a:solidFill>
                <a:srgbClr val="FF0000"/>
              </a:solidFill>
              <a:latin typeface="Arial"/>
              <a:cs typeface="Times New Roman"/>
            </a:endParaRPr>
          </a:p>
        </p:txBody>
      </p:sp>
      <p:sp>
        <p:nvSpPr>
          <p:cNvPr id="17411" name="AutoShape 6">
            <a:extLst>
              <a:ext uri="{FF2B5EF4-FFF2-40B4-BE49-F238E27FC236}">
                <a16:creationId xmlns:a16="http://schemas.microsoft.com/office/drawing/2014/main" id="{4FC98B22-8AD9-40B4-91B9-E81AF4A5B577}"/>
              </a:ext>
            </a:extLst>
          </p:cNvPr>
          <p:cNvSpPr>
            <a:spLocks noChangeArrowheads="1"/>
          </p:cNvSpPr>
          <p:nvPr/>
        </p:nvSpPr>
        <p:spPr bwMode="auto">
          <a:xfrm>
            <a:off x="250825" y="3371850"/>
            <a:ext cx="2778125" cy="685800"/>
          </a:xfrm>
          <a:prstGeom prst="homePlate">
            <a:avLst>
              <a:gd name="adj" fmla="val 101273"/>
            </a:avLst>
          </a:prstGeom>
          <a:solidFill>
            <a:srgbClr val="FFFF99"/>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sl-SI" altLang="sl-SI" sz="2000" b="1">
              <a:solidFill>
                <a:srgbClr val="FF0000"/>
              </a:solidFill>
              <a:latin typeface="Arial" panose="020B0604020202020204" pitchFamily="34" charset="0"/>
            </a:endParaRPr>
          </a:p>
          <a:p>
            <a:pPr algn="ctr" eaLnBrk="1" hangingPunct="1"/>
            <a:r>
              <a:rPr lang="sl-SI" altLang="sl-SI" sz="2000" b="1">
                <a:solidFill>
                  <a:srgbClr val="FF0000"/>
                </a:solidFill>
                <a:latin typeface="Arial" panose="020B0604020202020204" pitchFamily="34" charset="0"/>
              </a:rPr>
              <a:t>PRAZGODOVINA</a:t>
            </a:r>
            <a:endParaRPr lang="sl-SI" altLang="sl-SI" sz="2400" b="1">
              <a:solidFill>
                <a:srgbClr val="FF0000"/>
              </a:solidFill>
              <a:latin typeface="Arial" panose="020B0604020202020204" pitchFamily="34" charset="0"/>
            </a:endParaRPr>
          </a:p>
        </p:txBody>
      </p:sp>
      <p:sp>
        <p:nvSpPr>
          <p:cNvPr id="17412" name="Rectangle 5">
            <a:extLst>
              <a:ext uri="{FF2B5EF4-FFF2-40B4-BE49-F238E27FC236}">
                <a16:creationId xmlns:a16="http://schemas.microsoft.com/office/drawing/2014/main" id="{3F17EBC7-A974-45FE-B831-0CF977F81D09}"/>
              </a:ext>
            </a:extLst>
          </p:cNvPr>
          <p:cNvSpPr>
            <a:spLocks noChangeArrowheads="1"/>
          </p:cNvSpPr>
          <p:nvPr/>
        </p:nvSpPr>
        <p:spPr bwMode="auto">
          <a:xfrm>
            <a:off x="4514850" y="3371850"/>
            <a:ext cx="1485900" cy="685800"/>
          </a:xfrm>
          <a:prstGeom prst="rect">
            <a:avLst/>
          </a:prstGeom>
          <a:solidFill>
            <a:srgbClr val="CCFFFF"/>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sl-SI" altLang="sl-SI" sz="2000" b="1">
                <a:solidFill>
                  <a:srgbClr val="FF0000"/>
                </a:solidFill>
                <a:latin typeface="Arial" panose="020B0604020202020204" pitchFamily="34" charset="0"/>
                <a:cs typeface="Times New Roman" panose="02020603050405020304" pitchFamily="18" charset="0"/>
              </a:rPr>
              <a:t>SREDNJI</a:t>
            </a:r>
            <a:endParaRPr lang="sl-SI" altLang="sl-SI" sz="1500" b="1">
              <a:solidFill>
                <a:srgbClr val="FF0000"/>
              </a:solidFill>
              <a:latin typeface="Arial" panose="020B0604020202020204" pitchFamily="34" charset="0"/>
            </a:endParaRPr>
          </a:p>
          <a:p>
            <a:pPr algn="ctr"/>
            <a:r>
              <a:rPr lang="sl-SI" altLang="sl-SI" sz="2000" b="1">
                <a:solidFill>
                  <a:srgbClr val="FF0000"/>
                </a:solidFill>
                <a:latin typeface="Arial" panose="020B0604020202020204" pitchFamily="34" charset="0"/>
                <a:cs typeface="Times New Roman" panose="02020603050405020304" pitchFamily="18" charset="0"/>
              </a:rPr>
              <a:t>VEK</a:t>
            </a:r>
            <a:endParaRPr lang="sl-SI" altLang="sl-SI" sz="2400" b="1">
              <a:solidFill>
                <a:srgbClr val="FF0000"/>
              </a:solidFill>
              <a:latin typeface="Arial" panose="020B0604020202020204" pitchFamily="34" charset="0"/>
            </a:endParaRPr>
          </a:p>
        </p:txBody>
      </p:sp>
      <p:sp>
        <p:nvSpPr>
          <p:cNvPr id="17413" name="Rectangle 4">
            <a:extLst>
              <a:ext uri="{FF2B5EF4-FFF2-40B4-BE49-F238E27FC236}">
                <a16:creationId xmlns:a16="http://schemas.microsoft.com/office/drawing/2014/main" id="{26E875F9-668C-4F95-9D35-7C77FA84AE19}"/>
              </a:ext>
            </a:extLst>
          </p:cNvPr>
          <p:cNvSpPr>
            <a:spLocks noChangeArrowheads="1"/>
          </p:cNvSpPr>
          <p:nvPr/>
        </p:nvSpPr>
        <p:spPr bwMode="auto">
          <a:xfrm>
            <a:off x="2987675" y="3357563"/>
            <a:ext cx="1485900" cy="685800"/>
          </a:xfrm>
          <a:prstGeom prst="rect">
            <a:avLst/>
          </a:prstGeom>
          <a:solidFill>
            <a:srgbClr val="CCFFCC"/>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sl-SI" altLang="sl-SI" sz="2000" b="1">
                <a:solidFill>
                  <a:srgbClr val="FF0000"/>
                </a:solidFill>
                <a:latin typeface="Arial" panose="020B0604020202020204" pitchFamily="34" charset="0"/>
                <a:cs typeface="Times New Roman" panose="02020603050405020304" pitchFamily="18" charset="0"/>
              </a:rPr>
              <a:t>STARI</a:t>
            </a:r>
            <a:endParaRPr lang="sl-SI" altLang="sl-SI" sz="1500" b="1">
              <a:solidFill>
                <a:srgbClr val="FF0000"/>
              </a:solidFill>
              <a:latin typeface="Arial" panose="020B0604020202020204" pitchFamily="34" charset="0"/>
            </a:endParaRPr>
          </a:p>
          <a:p>
            <a:pPr algn="ctr"/>
            <a:r>
              <a:rPr lang="sl-SI" altLang="sl-SI" sz="2000" b="1">
                <a:solidFill>
                  <a:srgbClr val="FF0000"/>
                </a:solidFill>
                <a:latin typeface="Arial" panose="020B0604020202020204" pitchFamily="34" charset="0"/>
                <a:cs typeface="Times New Roman" panose="02020603050405020304" pitchFamily="18" charset="0"/>
              </a:rPr>
              <a:t>VEK</a:t>
            </a:r>
            <a:endParaRPr lang="sl-SI" altLang="sl-SI" sz="2400" b="1">
              <a:solidFill>
                <a:srgbClr val="FF0000"/>
              </a:solidFill>
              <a:latin typeface="Arial" panose="020B0604020202020204" pitchFamily="34" charset="0"/>
            </a:endParaRPr>
          </a:p>
        </p:txBody>
      </p:sp>
      <p:sp>
        <p:nvSpPr>
          <p:cNvPr id="17414" name="Rectangle 13">
            <a:extLst>
              <a:ext uri="{FF2B5EF4-FFF2-40B4-BE49-F238E27FC236}">
                <a16:creationId xmlns:a16="http://schemas.microsoft.com/office/drawing/2014/main" id="{7FAE41A3-C910-437D-B2E2-D8903EAAF721}"/>
              </a:ext>
            </a:extLst>
          </p:cNvPr>
          <p:cNvSpPr>
            <a:spLocks noChangeArrowheads="1"/>
          </p:cNvSpPr>
          <p:nvPr/>
        </p:nvSpPr>
        <p:spPr bwMode="auto">
          <a:xfrm>
            <a:off x="684213" y="4213225"/>
            <a:ext cx="761047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tabLst>
                <a:tab pos="885825" algn="l"/>
              </a:tabLst>
              <a:defRPr>
                <a:solidFill>
                  <a:schemeClr val="tx1"/>
                </a:solidFill>
                <a:latin typeface="Tahoma" panose="020B0604030504040204" pitchFamily="34" charset="0"/>
              </a:defRPr>
            </a:lvl1pPr>
            <a:lvl2pPr marL="742950" indent="-285750">
              <a:tabLst>
                <a:tab pos="885825" algn="l"/>
              </a:tabLst>
              <a:defRPr>
                <a:solidFill>
                  <a:schemeClr val="tx1"/>
                </a:solidFill>
                <a:latin typeface="Tahoma" panose="020B0604030504040204" pitchFamily="34" charset="0"/>
              </a:defRPr>
            </a:lvl2pPr>
            <a:lvl3pPr marL="1143000" indent="-228600">
              <a:tabLst>
                <a:tab pos="885825" algn="l"/>
              </a:tabLst>
              <a:defRPr>
                <a:solidFill>
                  <a:schemeClr val="tx1"/>
                </a:solidFill>
                <a:latin typeface="Tahoma" panose="020B0604030504040204" pitchFamily="34" charset="0"/>
              </a:defRPr>
            </a:lvl3pPr>
            <a:lvl4pPr marL="1600200" indent="-228600">
              <a:tabLst>
                <a:tab pos="885825" algn="l"/>
              </a:tabLst>
              <a:defRPr>
                <a:solidFill>
                  <a:schemeClr val="tx1"/>
                </a:solidFill>
                <a:latin typeface="Tahoma" panose="020B0604030504040204" pitchFamily="34" charset="0"/>
              </a:defRPr>
            </a:lvl4pPr>
            <a:lvl5pPr marL="2057400" indent="-228600">
              <a:tabLst>
                <a:tab pos="885825" algn="l"/>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885825" algn="l"/>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885825" algn="l"/>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885825" algn="l"/>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885825" algn="l"/>
              </a:tabLst>
              <a:defRPr>
                <a:solidFill>
                  <a:schemeClr val="tx1"/>
                </a:solidFill>
                <a:latin typeface="Tahoma" panose="020B0604030504040204" pitchFamily="34" charset="0"/>
              </a:defRPr>
            </a:lvl9pPr>
          </a:lstStyle>
          <a:p>
            <a:pPr eaLnBrk="1" hangingPunct="1"/>
            <a:br>
              <a:rPr lang="sl-SI" altLang="sl-SI" sz="1100">
                <a:latin typeface="Arial" panose="020B0604020202020204" pitchFamily="34" charset="0"/>
              </a:rPr>
            </a:br>
            <a:endParaRPr lang="sl-SI" altLang="sl-SI">
              <a:latin typeface="Arial" panose="020B0604020202020204" pitchFamily="34" charset="0"/>
            </a:endParaRPr>
          </a:p>
          <a:p>
            <a:r>
              <a:rPr lang="sl-SI" altLang="sl-SI" b="1">
                <a:solidFill>
                  <a:schemeClr val="bg2"/>
                </a:solidFill>
              </a:rPr>
              <a:t>                                </a:t>
            </a:r>
            <a:r>
              <a:rPr lang="sl-SI" altLang="sl-SI" b="1">
                <a:solidFill>
                  <a:srgbClr val="FF0000"/>
                </a:solidFill>
              </a:rPr>
              <a:t>0</a:t>
            </a:r>
            <a:r>
              <a:rPr lang="sl-SI" altLang="sl-SI" b="1">
                <a:solidFill>
                  <a:srgbClr val="FF0000"/>
                </a:solidFill>
                <a:ea typeface="Times New Roman" panose="02020603050405020304" pitchFamily="18" charset="0"/>
                <a:cs typeface="Tahoma" panose="020B0604030504040204" pitchFamily="34" charset="0"/>
              </a:rPr>
              <a:t>                  500                1500               2000</a:t>
            </a:r>
            <a:endParaRPr lang="sl-SI" altLang="sl-SI" b="1">
              <a:solidFill>
                <a:srgbClr val="FF0000"/>
              </a:solidFill>
            </a:endParaRPr>
          </a:p>
          <a:p>
            <a:endParaRPr lang="sl-SI" altLang="sl-SI" b="1">
              <a:solidFill>
                <a:srgbClr val="FF0000"/>
              </a:solidFill>
              <a:latin typeface="Arial" panose="020B0604020202020204" pitchFamily="34" charset="0"/>
            </a:endParaRPr>
          </a:p>
        </p:txBody>
      </p:sp>
      <p:sp>
        <p:nvSpPr>
          <p:cNvPr id="17415" name="Text Box 14">
            <a:extLst>
              <a:ext uri="{FF2B5EF4-FFF2-40B4-BE49-F238E27FC236}">
                <a16:creationId xmlns:a16="http://schemas.microsoft.com/office/drawing/2014/main" id="{033B301E-ADB9-45C9-9990-828341B5ABE3}"/>
              </a:ext>
            </a:extLst>
          </p:cNvPr>
          <p:cNvSpPr txBox="1">
            <a:spLocks noChangeArrowheads="1"/>
          </p:cNvSpPr>
          <p:nvPr/>
        </p:nvSpPr>
        <p:spPr bwMode="auto">
          <a:xfrm>
            <a:off x="539750" y="404813"/>
            <a:ext cx="8280400"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b="1">
                <a:solidFill>
                  <a:srgbClr val="FF0000"/>
                </a:solidFill>
              </a:rPr>
              <a:t>Stari vek</a:t>
            </a:r>
            <a:r>
              <a:rPr lang="sl-SI" altLang="sl-SI"/>
              <a:t> se deli na »pravi« stari vek in </a:t>
            </a:r>
            <a:r>
              <a:rPr lang="sl-SI" altLang="sl-SI">
                <a:hlinkClick r:id="rId2" tooltip="Antika"/>
              </a:rPr>
              <a:t>antiko</a:t>
            </a:r>
            <a:r>
              <a:rPr lang="sl-SI" altLang="sl-SI"/>
              <a:t>, ter se prične okoli </a:t>
            </a:r>
            <a:r>
              <a:rPr lang="sl-SI" altLang="sl-SI">
                <a:hlinkClick r:id="rId3" tooltip="Leto"/>
              </a:rPr>
              <a:t>leta</a:t>
            </a:r>
            <a:r>
              <a:rPr lang="sl-SI" altLang="sl-SI"/>
              <a:t> </a:t>
            </a:r>
            <a:r>
              <a:rPr lang="sl-SI" altLang="sl-SI">
                <a:hlinkClick r:id="rId4" tooltip="3500 pr. n. št."/>
              </a:rPr>
              <a:t>3500 pr. n. št.</a:t>
            </a:r>
            <a:r>
              <a:rPr lang="sl-SI" altLang="sl-SI"/>
              <a:t> (konec </a:t>
            </a:r>
            <a:r>
              <a:rPr lang="sl-SI" altLang="sl-SI">
                <a:hlinkClick r:id="rId5" tooltip="Prazgodovina"/>
              </a:rPr>
              <a:t>prazgodovine</a:t>
            </a:r>
            <a:r>
              <a:rPr lang="sl-SI" altLang="sl-SI"/>
              <a:t>) ter se zaključi leta </a:t>
            </a:r>
            <a:r>
              <a:rPr lang="sl-SI" altLang="sl-SI">
                <a:hlinkClick r:id="rId6" tooltip="476"/>
              </a:rPr>
              <a:t>476</a:t>
            </a:r>
            <a:r>
              <a:rPr lang="sl-SI" altLang="sl-SI"/>
              <a:t> z razpadom zahodno-</a:t>
            </a:r>
            <a:r>
              <a:rPr lang="sl-SI" altLang="sl-SI">
                <a:hlinkClick r:id="rId7" tooltip="Rimski imperij"/>
              </a:rPr>
              <a:t>rimskega imperija</a:t>
            </a:r>
            <a:r>
              <a:rPr lang="sl-SI" altLang="sl-SI"/>
              <a:t>. </a:t>
            </a:r>
            <a:r>
              <a:rPr lang="sl-SI" altLang="sl-SI" b="1">
                <a:solidFill>
                  <a:srgbClr val="FF0000"/>
                </a:solidFill>
              </a:rPr>
              <a:t>Srednji vek</a:t>
            </a:r>
            <a:r>
              <a:rPr lang="sl-SI" altLang="sl-SI"/>
              <a:t> se prične </a:t>
            </a:r>
            <a:r>
              <a:rPr lang="sl-SI" altLang="sl-SI">
                <a:hlinkClick r:id="rId3" tooltip="Leto"/>
              </a:rPr>
              <a:t>leta</a:t>
            </a:r>
            <a:r>
              <a:rPr lang="sl-SI" altLang="sl-SI"/>
              <a:t> </a:t>
            </a:r>
            <a:r>
              <a:rPr lang="sl-SI" altLang="sl-SI">
                <a:hlinkClick r:id="rId6" tooltip="476"/>
              </a:rPr>
              <a:t>476</a:t>
            </a:r>
            <a:r>
              <a:rPr lang="sl-SI" altLang="sl-SI"/>
              <a:t> z razpadom zahodno-</a:t>
            </a:r>
            <a:r>
              <a:rPr lang="sl-SI" altLang="sl-SI">
                <a:hlinkClick r:id="rId7" tooltip="Rimski imperij"/>
              </a:rPr>
              <a:t>rimskega imperija</a:t>
            </a:r>
            <a:r>
              <a:rPr lang="sl-SI" altLang="sl-SI"/>
              <a:t> (konec </a:t>
            </a:r>
            <a:r>
              <a:rPr lang="sl-SI" altLang="sl-SI">
                <a:hlinkClick r:id="rId8" tooltip="Stari vek"/>
              </a:rPr>
              <a:t>starega veka</a:t>
            </a:r>
            <a:r>
              <a:rPr lang="sl-SI" altLang="sl-SI"/>
              <a:t>) ter se konča leta </a:t>
            </a:r>
            <a:r>
              <a:rPr lang="sl-SI" altLang="sl-SI">
                <a:hlinkClick r:id="rId9" tooltip="1492"/>
              </a:rPr>
              <a:t>1492</a:t>
            </a:r>
            <a:r>
              <a:rPr lang="sl-SI" altLang="sl-SI"/>
              <a:t> z odkritjem </a:t>
            </a:r>
            <a:r>
              <a:rPr lang="sl-SI" altLang="sl-SI">
                <a:hlinkClick r:id="rId10" tooltip="Amerika"/>
              </a:rPr>
              <a:t>Amerike</a:t>
            </a:r>
            <a:r>
              <a:rPr lang="sl-SI" altLang="sl-SI"/>
              <a:t>. </a:t>
            </a:r>
            <a:r>
              <a:rPr lang="sl-SI" altLang="sl-SI" b="1">
                <a:solidFill>
                  <a:srgbClr val="FF0000"/>
                </a:solidFill>
              </a:rPr>
              <a:t>Novi vek</a:t>
            </a:r>
            <a:r>
              <a:rPr lang="sl-SI" altLang="sl-SI"/>
              <a:t> je </a:t>
            </a:r>
            <a:r>
              <a:rPr lang="sl-SI" altLang="sl-SI">
                <a:hlinkClick r:id="rId11" tooltip="Zgodovina"/>
              </a:rPr>
              <a:t>zgodovinsko</a:t>
            </a:r>
            <a:r>
              <a:rPr lang="sl-SI" altLang="sl-SI"/>
              <a:t> obdobje, ki se začne </a:t>
            </a:r>
            <a:r>
              <a:rPr lang="sl-SI" altLang="sl-SI">
                <a:hlinkClick r:id="rId3" tooltip="Leto"/>
              </a:rPr>
              <a:t>leta</a:t>
            </a:r>
            <a:r>
              <a:rPr lang="sl-SI" altLang="sl-SI"/>
              <a:t> </a:t>
            </a:r>
            <a:r>
              <a:rPr lang="sl-SI" altLang="sl-SI">
                <a:hlinkClick r:id="rId9" tooltip="1492"/>
              </a:rPr>
              <a:t>1492</a:t>
            </a:r>
            <a:r>
              <a:rPr lang="sl-SI" altLang="sl-SI"/>
              <a:t> z odkritjem </a:t>
            </a:r>
            <a:r>
              <a:rPr lang="sl-SI" altLang="sl-SI">
                <a:hlinkClick r:id="rId10" tooltip="Amerika"/>
              </a:rPr>
              <a:t>Amerike</a:t>
            </a:r>
            <a:r>
              <a:rPr lang="sl-SI" altLang="sl-SI"/>
              <a:t> (konec </a:t>
            </a:r>
            <a:r>
              <a:rPr lang="sl-SI" altLang="sl-SI">
                <a:hlinkClick r:id="rId12" tooltip="Srednji vek"/>
              </a:rPr>
              <a:t>srednjega veka</a:t>
            </a:r>
            <a:r>
              <a:rPr lang="sl-SI" altLang="sl-SI"/>
              <a:t>) ter so konča leta </a:t>
            </a:r>
            <a:r>
              <a:rPr lang="sl-SI" altLang="sl-SI">
                <a:hlinkClick r:id="rId13" tooltip="1918"/>
              </a:rPr>
              <a:t>1918</a:t>
            </a:r>
            <a:r>
              <a:rPr lang="sl-SI" altLang="sl-SI"/>
              <a:t> z koncem </a:t>
            </a:r>
            <a:r>
              <a:rPr lang="sl-SI" altLang="sl-SI">
                <a:hlinkClick r:id="rId14" tooltip="Prva svetovna vojna"/>
              </a:rPr>
              <a:t>prve svetovne vojne</a:t>
            </a:r>
            <a:r>
              <a:rPr lang="sl-SI" altLang="sl-SI"/>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4">
            <a:extLst>
              <a:ext uri="{FF2B5EF4-FFF2-40B4-BE49-F238E27FC236}">
                <a16:creationId xmlns:a16="http://schemas.microsoft.com/office/drawing/2014/main" id="{D747D9AC-7F10-4C80-96EF-03A792AEE9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836613"/>
            <a:ext cx="11430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5" name="Picture 15" descr="http://www.revijasrp.si/knrevsrp/pogum2004-1/megal_datoteke/image003.jpg">
            <a:extLst>
              <a:ext uri="{FF2B5EF4-FFF2-40B4-BE49-F238E27FC236}">
                <a16:creationId xmlns:a16="http://schemas.microsoft.com/office/drawing/2014/main" id="{0E5173B3-A6A6-4BFB-B24B-2D7D8C87E1A2}"/>
              </a:ext>
            </a:extLst>
          </p:cNvPr>
          <p:cNvPicPr>
            <a:picLocks noChangeAspect="1" noChangeArrowheads="1"/>
          </p:cNvPicPr>
          <p:nvPr/>
        </p:nvPicPr>
        <p:blipFill>
          <a:blip r:embed="rId3" r:link="rId4">
            <a:lum bright="8000" contrast="8000"/>
            <a:extLst>
              <a:ext uri="{28A0092B-C50C-407E-A947-70E740481C1C}">
                <a14:useLocalDpi xmlns:a14="http://schemas.microsoft.com/office/drawing/2010/main" val="0"/>
              </a:ext>
            </a:extLst>
          </a:blip>
          <a:srcRect/>
          <a:stretch>
            <a:fillRect/>
          </a:stretch>
        </p:blipFill>
        <p:spPr bwMode="auto">
          <a:xfrm>
            <a:off x="5148263" y="260350"/>
            <a:ext cx="1820862"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8">
            <a:extLst>
              <a:ext uri="{FF2B5EF4-FFF2-40B4-BE49-F238E27FC236}">
                <a16:creationId xmlns:a16="http://schemas.microsoft.com/office/drawing/2014/main" id="{BE95FE1F-C667-45A1-9D59-D2771D403A9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13" y="1844675"/>
            <a:ext cx="1289050" cy="129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11">
            <a:extLst>
              <a:ext uri="{FF2B5EF4-FFF2-40B4-BE49-F238E27FC236}">
                <a16:creationId xmlns:a16="http://schemas.microsoft.com/office/drawing/2014/main" id="{5F33248B-FBCE-4B8E-935C-83A1ECC01A6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1413" y="1844675"/>
            <a:ext cx="2057400"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12" descr="http://us.geocities.com/ausslokon/image039.gif">
            <a:extLst>
              <a:ext uri="{FF2B5EF4-FFF2-40B4-BE49-F238E27FC236}">
                <a16:creationId xmlns:a16="http://schemas.microsoft.com/office/drawing/2014/main" id="{C4A3691A-180A-4E31-B961-B4930E636F38}"/>
              </a:ext>
            </a:extLst>
          </p:cNvPr>
          <p:cNvPicPr>
            <a:picLocks noChangeAspect="1" noChangeArrowheads="1"/>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4859338" y="1773238"/>
            <a:ext cx="1901825"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9" name="Picture 9">
            <a:extLst>
              <a:ext uri="{FF2B5EF4-FFF2-40B4-BE49-F238E27FC236}">
                <a16:creationId xmlns:a16="http://schemas.microsoft.com/office/drawing/2014/main" id="{03C1C3B2-07A4-4ED1-ACCF-31C98D58918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59338" y="3789363"/>
            <a:ext cx="148590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0" name="Picture 16">
            <a:extLst>
              <a:ext uri="{FF2B5EF4-FFF2-40B4-BE49-F238E27FC236}">
                <a16:creationId xmlns:a16="http://schemas.microsoft.com/office/drawing/2014/main" id="{25E997E5-44A8-42EC-AF63-2E2A462308D4}"/>
              </a:ext>
            </a:extLst>
          </p:cNvPr>
          <p:cNvPicPr>
            <a:picLocks noChangeAspect="1" noChangeArrowheads="1"/>
          </p:cNvPicPr>
          <p:nvPr/>
        </p:nvPicPr>
        <p:blipFill>
          <a:blip r:embed="rId10">
            <a:lum bright="12000" contrast="6000"/>
            <a:extLst>
              <a:ext uri="{28A0092B-C50C-407E-A947-70E740481C1C}">
                <a14:useLocalDpi xmlns:a14="http://schemas.microsoft.com/office/drawing/2010/main" val="0"/>
              </a:ext>
            </a:extLst>
          </a:blip>
          <a:srcRect/>
          <a:stretch>
            <a:fillRect/>
          </a:stretch>
        </p:blipFill>
        <p:spPr bwMode="auto">
          <a:xfrm>
            <a:off x="7308850" y="260350"/>
            <a:ext cx="1574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1" name="Picture 6">
            <a:extLst>
              <a:ext uri="{FF2B5EF4-FFF2-40B4-BE49-F238E27FC236}">
                <a16:creationId xmlns:a16="http://schemas.microsoft.com/office/drawing/2014/main" id="{8557C4E2-DD8F-44F6-823C-FCD91C3D646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31913" y="4797425"/>
            <a:ext cx="1608137"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2" name="Picture 10">
            <a:extLst>
              <a:ext uri="{FF2B5EF4-FFF2-40B4-BE49-F238E27FC236}">
                <a16:creationId xmlns:a16="http://schemas.microsoft.com/office/drawing/2014/main" id="{27BCDB52-FA60-41D2-B1B7-008848D5E93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48488" y="3716338"/>
            <a:ext cx="1444625"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3" name="Picture 7">
            <a:extLst>
              <a:ext uri="{FF2B5EF4-FFF2-40B4-BE49-F238E27FC236}">
                <a16:creationId xmlns:a16="http://schemas.microsoft.com/office/drawing/2014/main" id="{61844F47-D85F-4DDB-8E1B-51E9DCB18F2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35375" y="5229225"/>
            <a:ext cx="1616075"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4" name="Picture 5">
            <a:extLst>
              <a:ext uri="{FF2B5EF4-FFF2-40B4-BE49-F238E27FC236}">
                <a16:creationId xmlns:a16="http://schemas.microsoft.com/office/drawing/2014/main" id="{A76C0D86-ADCB-4AC4-8AA0-866FF1497CC7}"/>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9750" y="3500438"/>
            <a:ext cx="1558925"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5" name="Picture 4">
            <a:extLst>
              <a:ext uri="{FF2B5EF4-FFF2-40B4-BE49-F238E27FC236}">
                <a16:creationId xmlns:a16="http://schemas.microsoft.com/office/drawing/2014/main" id="{587C0C5C-4F33-4DF6-B6F4-4E8B4443456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51500" y="5322888"/>
            <a:ext cx="2735263" cy="153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6" name="Picture 13">
            <a:extLst>
              <a:ext uri="{FF2B5EF4-FFF2-40B4-BE49-F238E27FC236}">
                <a16:creationId xmlns:a16="http://schemas.microsoft.com/office/drawing/2014/main" id="{7D68EBE3-D7B6-4C85-92DF-A124854E1CD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48488" y="1916113"/>
            <a:ext cx="194310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7" name="Rectangle 17">
            <a:extLst>
              <a:ext uri="{FF2B5EF4-FFF2-40B4-BE49-F238E27FC236}">
                <a16:creationId xmlns:a16="http://schemas.microsoft.com/office/drawing/2014/main" id="{BA71D8E2-3E0C-43B1-B2E8-9AE81E50FF5A}"/>
              </a:ext>
            </a:extLst>
          </p:cNvPr>
          <p:cNvSpPr>
            <a:spLocks noChangeArrowheads="1"/>
          </p:cNvSpPr>
          <p:nvPr/>
        </p:nvSpPr>
        <p:spPr bwMode="auto">
          <a:xfrm>
            <a:off x="323850" y="188913"/>
            <a:ext cx="41703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sl-SI" altLang="sl-SI" sz="1200">
                <a:solidFill>
                  <a:srgbClr val="FF0000"/>
                </a:solidFill>
                <a:latin typeface="Arial" panose="020B0604020202020204" pitchFamily="34" charset="0"/>
                <a:cs typeface="Times New Roman" panose="02020603050405020304" pitchFamily="18" charset="0"/>
              </a:rPr>
              <a:t>Sličice nalepi v pravi kvadratek v časovni trak prazgodovine</a:t>
            </a:r>
            <a:endParaRPr lang="sl-SI" altLang="sl-SI" sz="1100">
              <a:solidFill>
                <a:srgbClr val="FF0000"/>
              </a:solidFill>
              <a:latin typeface="Arial" panose="020B0604020202020204" pitchFamily="34" charset="0"/>
            </a:endParaRPr>
          </a:p>
          <a:p>
            <a:endParaRPr lang="sl-SI" altLang="sl-SI">
              <a:latin typeface="Arial" panose="020B0604020202020204" pitchFamily="34" charset="0"/>
            </a:endParaRPr>
          </a:p>
        </p:txBody>
      </p:sp>
      <p:sp>
        <p:nvSpPr>
          <p:cNvPr id="18448" name="Rectangle 18">
            <a:extLst>
              <a:ext uri="{FF2B5EF4-FFF2-40B4-BE49-F238E27FC236}">
                <a16:creationId xmlns:a16="http://schemas.microsoft.com/office/drawing/2014/main" id="{40DDDAAD-6ED7-4EAD-A293-A32F4F12AFF3}"/>
              </a:ext>
            </a:extLst>
          </p:cNvPr>
          <p:cNvSpPr>
            <a:spLocks noChangeArrowheads="1"/>
          </p:cNvSpPr>
          <p:nvPr/>
        </p:nvSpPr>
        <p:spPr bwMode="auto">
          <a:xfrm>
            <a:off x="-866775" y="279400"/>
            <a:ext cx="227012"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sl-SI" altLang="sl-SI" sz="1200">
                <a:latin typeface="Arial" panose="020B0604020202020204" pitchFamily="34" charset="0"/>
                <a:cs typeface="Times New Roman" panose="02020603050405020304" pitchFamily="18" charset="0"/>
              </a:rPr>
              <a:t> </a:t>
            </a:r>
            <a:endParaRPr lang="sl-SI" altLang="sl-SI">
              <a:latin typeface="Arial" panose="020B0604020202020204" pitchFamily="34" charset="0"/>
            </a:endParaRPr>
          </a:p>
        </p:txBody>
      </p:sp>
      <p:sp>
        <p:nvSpPr>
          <p:cNvPr id="18449" name="Rectangle 19">
            <a:extLst>
              <a:ext uri="{FF2B5EF4-FFF2-40B4-BE49-F238E27FC236}">
                <a16:creationId xmlns:a16="http://schemas.microsoft.com/office/drawing/2014/main" id="{65E18A3C-0146-4552-AC63-03C9FF9079DB}"/>
              </a:ext>
            </a:extLst>
          </p:cNvPr>
          <p:cNvSpPr>
            <a:spLocks noChangeArrowheads="1"/>
          </p:cNvSpPr>
          <p:nvPr/>
        </p:nvSpPr>
        <p:spPr bwMode="auto">
          <a:xfrm>
            <a:off x="5292725" y="1341438"/>
            <a:ext cx="3519488" cy="71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sl-SI" altLang="sl-SI" sz="1200">
                <a:latin typeface="Arial" panose="020B0604020202020204" pitchFamily="34" charset="0"/>
                <a:cs typeface="Times New Roman" panose="02020603050405020304" pitchFamily="18" charset="0"/>
              </a:rPr>
              <a:t> </a:t>
            </a:r>
            <a:endParaRPr lang="sl-SI" altLang="sl-SI" sz="1100">
              <a:latin typeface="Arial" panose="020B0604020202020204" pitchFamily="34" charset="0"/>
            </a:endParaRPr>
          </a:p>
          <a:p>
            <a:r>
              <a:rPr lang="sl-SI" altLang="sl-SI" sz="1100">
                <a:latin typeface="Arial" panose="020B0604020202020204" pitchFamily="34" charset="0"/>
                <a:cs typeface="Times New Roman" panose="02020603050405020304" pitchFamily="18" charset="0"/>
              </a:rPr>
              <a:t>ostanki gradišča                                        kolišča</a:t>
            </a:r>
            <a:endParaRPr lang="sl-SI" altLang="sl-SI" sz="1100">
              <a:latin typeface="Arial" panose="020B0604020202020204" pitchFamily="34" charset="0"/>
            </a:endParaRPr>
          </a:p>
          <a:p>
            <a:endParaRPr lang="sl-SI" altLang="sl-SI">
              <a:latin typeface="Arial" panose="020B0604020202020204" pitchFamily="34" charset="0"/>
            </a:endParaRPr>
          </a:p>
        </p:txBody>
      </p:sp>
      <p:sp>
        <p:nvSpPr>
          <p:cNvPr id="18450" name="Rectangle 20">
            <a:extLst>
              <a:ext uri="{FF2B5EF4-FFF2-40B4-BE49-F238E27FC236}">
                <a16:creationId xmlns:a16="http://schemas.microsoft.com/office/drawing/2014/main" id="{3D851F00-18DE-4598-9E40-D3D773D4C6D1}"/>
              </a:ext>
            </a:extLst>
          </p:cNvPr>
          <p:cNvSpPr>
            <a:spLocks noChangeArrowheads="1"/>
          </p:cNvSpPr>
          <p:nvPr/>
        </p:nvSpPr>
        <p:spPr bwMode="auto">
          <a:xfrm>
            <a:off x="-866775" y="2114550"/>
            <a:ext cx="361315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sl-SI" altLang="sl-SI" sz="1200">
                <a:latin typeface="Arial" panose="020B0604020202020204" pitchFamily="34" charset="0"/>
                <a:cs typeface="Times New Roman" panose="02020603050405020304" pitchFamily="18" charset="0"/>
              </a:rPr>
              <a:t>                                                                                </a:t>
            </a:r>
            <a:endParaRPr lang="sl-SI" altLang="sl-SI" sz="1100">
              <a:latin typeface="Arial" panose="020B0604020202020204" pitchFamily="34" charset="0"/>
            </a:endParaRPr>
          </a:p>
          <a:p>
            <a:endParaRPr lang="sl-SI" altLang="sl-SI">
              <a:latin typeface="Arial" panose="020B0604020202020204" pitchFamily="34" charset="0"/>
            </a:endParaRPr>
          </a:p>
        </p:txBody>
      </p:sp>
      <p:sp>
        <p:nvSpPr>
          <p:cNvPr id="18451" name="Rectangle 21">
            <a:extLst>
              <a:ext uri="{FF2B5EF4-FFF2-40B4-BE49-F238E27FC236}">
                <a16:creationId xmlns:a16="http://schemas.microsoft.com/office/drawing/2014/main" id="{0BEA7385-0ACC-4899-B6E7-F9662CC61A54}"/>
              </a:ext>
            </a:extLst>
          </p:cNvPr>
          <p:cNvSpPr>
            <a:spLocks noChangeArrowheads="1"/>
          </p:cNvSpPr>
          <p:nvPr/>
        </p:nvSpPr>
        <p:spPr bwMode="auto">
          <a:xfrm>
            <a:off x="2484438" y="3213100"/>
            <a:ext cx="6435725" cy="53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sl-SI" altLang="sl-SI" sz="1100">
                <a:latin typeface="Arial" panose="020B0604020202020204" pitchFamily="34" charset="0"/>
                <a:cs typeface="Times New Roman" panose="02020603050405020304" pitchFamily="18" charset="0"/>
              </a:rPr>
              <a:t>kolo z Ljubljanskega barja                         situla                                                     </a:t>
            </a:r>
            <a:r>
              <a:rPr lang="sl-SI" altLang="sl-SI" sz="1000">
                <a:latin typeface="Arial" panose="020B0604020202020204" pitchFamily="34" charset="0"/>
                <a:cs typeface="Times New Roman" panose="02020603050405020304" pitchFamily="18" charset="0"/>
              </a:rPr>
              <a:t>gomila iz bronaste</a:t>
            </a:r>
            <a:r>
              <a:rPr lang="sl-SI" altLang="sl-SI" sz="1100">
                <a:latin typeface="Arial" panose="020B0604020202020204" pitchFamily="34" charset="0"/>
                <a:cs typeface="Times New Roman" panose="02020603050405020304" pitchFamily="18" charset="0"/>
              </a:rPr>
              <a:t> </a:t>
            </a:r>
            <a:r>
              <a:rPr lang="sl-SI" altLang="sl-SI" sz="1000">
                <a:latin typeface="Arial" panose="020B0604020202020204" pitchFamily="34" charset="0"/>
                <a:cs typeface="Times New Roman" panose="02020603050405020304" pitchFamily="18" charset="0"/>
              </a:rPr>
              <a:t>dobe</a:t>
            </a:r>
            <a:endParaRPr lang="sl-SI" altLang="sl-SI" sz="1100">
              <a:latin typeface="Arial" panose="020B0604020202020204" pitchFamily="34" charset="0"/>
            </a:endParaRPr>
          </a:p>
          <a:p>
            <a:endParaRPr lang="sl-SI" altLang="sl-SI">
              <a:latin typeface="Arial" panose="020B0604020202020204" pitchFamily="34" charset="0"/>
            </a:endParaRPr>
          </a:p>
        </p:txBody>
      </p:sp>
      <p:sp>
        <p:nvSpPr>
          <p:cNvPr id="18452" name="Rectangle 23">
            <a:extLst>
              <a:ext uri="{FF2B5EF4-FFF2-40B4-BE49-F238E27FC236}">
                <a16:creationId xmlns:a16="http://schemas.microsoft.com/office/drawing/2014/main" id="{D0DFD47B-79F7-4262-BCAC-35E6019D0AF7}"/>
              </a:ext>
            </a:extLst>
          </p:cNvPr>
          <p:cNvSpPr>
            <a:spLocks noChangeArrowheads="1"/>
          </p:cNvSpPr>
          <p:nvPr/>
        </p:nvSpPr>
        <p:spPr bwMode="auto">
          <a:xfrm>
            <a:off x="-866775" y="3930650"/>
            <a:ext cx="11271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sl-SI" altLang="sl-SI" sz="1200">
                <a:latin typeface="Arial" panose="020B0604020202020204" pitchFamily="34" charset="0"/>
                <a:cs typeface="Times New Roman" panose="02020603050405020304" pitchFamily="18" charset="0"/>
              </a:rPr>
              <a:t>                      </a:t>
            </a:r>
            <a:endParaRPr lang="sl-SI" altLang="sl-SI" sz="1100">
              <a:latin typeface="Arial" panose="020B0604020202020204" pitchFamily="34" charset="0"/>
            </a:endParaRPr>
          </a:p>
          <a:p>
            <a:endParaRPr lang="sl-SI" altLang="sl-SI">
              <a:latin typeface="Arial" panose="020B0604020202020204" pitchFamily="34" charset="0"/>
            </a:endParaRPr>
          </a:p>
        </p:txBody>
      </p:sp>
      <p:sp>
        <p:nvSpPr>
          <p:cNvPr id="18453" name="Rectangle 24">
            <a:extLst>
              <a:ext uri="{FF2B5EF4-FFF2-40B4-BE49-F238E27FC236}">
                <a16:creationId xmlns:a16="http://schemas.microsoft.com/office/drawing/2014/main" id="{7F7A524B-F8F0-4063-9237-345588DBA1E7}"/>
              </a:ext>
            </a:extLst>
          </p:cNvPr>
          <p:cNvSpPr>
            <a:spLocks noChangeArrowheads="1"/>
          </p:cNvSpPr>
          <p:nvPr/>
        </p:nvSpPr>
        <p:spPr bwMode="auto">
          <a:xfrm>
            <a:off x="1258888" y="6308725"/>
            <a:ext cx="10993437"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sl-SI" altLang="sl-SI" sz="1200">
                <a:latin typeface="Arial" panose="020B0604020202020204" pitchFamily="34" charset="0"/>
                <a:cs typeface="Times New Roman" panose="02020603050405020304" pitchFamily="18" charset="0"/>
              </a:rPr>
              <a:t>keltski denar                                               bronast nakit                                                                                                                                                                     </a:t>
            </a:r>
            <a:endParaRPr lang="sl-SI" altLang="sl-SI" sz="1100">
              <a:latin typeface="Arial" panose="020B0604020202020204" pitchFamily="34" charset="0"/>
            </a:endParaRPr>
          </a:p>
          <a:p>
            <a:endParaRPr lang="sl-SI" altLang="sl-SI">
              <a:latin typeface="Arial" panose="020B0604020202020204" pitchFamily="34" charset="0"/>
            </a:endParaRPr>
          </a:p>
        </p:txBody>
      </p:sp>
      <p:sp>
        <p:nvSpPr>
          <p:cNvPr id="18454" name="Text Box 27">
            <a:extLst>
              <a:ext uri="{FF2B5EF4-FFF2-40B4-BE49-F238E27FC236}">
                <a16:creationId xmlns:a16="http://schemas.microsoft.com/office/drawing/2014/main" id="{E3ACC0FB-A14D-4E95-8E53-25DF2A1EFE2C}"/>
              </a:ext>
            </a:extLst>
          </p:cNvPr>
          <p:cNvSpPr txBox="1">
            <a:spLocks noChangeArrowheads="1"/>
          </p:cNvSpPr>
          <p:nvPr/>
        </p:nvSpPr>
        <p:spPr bwMode="auto">
          <a:xfrm>
            <a:off x="2268538" y="4221163"/>
            <a:ext cx="12239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sz="1200"/>
              <a:t>gradišče</a:t>
            </a:r>
          </a:p>
        </p:txBody>
      </p:sp>
      <p:sp>
        <p:nvSpPr>
          <p:cNvPr id="18455" name="Text Box 28">
            <a:extLst>
              <a:ext uri="{FF2B5EF4-FFF2-40B4-BE49-F238E27FC236}">
                <a16:creationId xmlns:a16="http://schemas.microsoft.com/office/drawing/2014/main" id="{C2195E00-7297-4991-A689-36048B433CF6}"/>
              </a:ext>
            </a:extLst>
          </p:cNvPr>
          <p:cNvSpPr txBox="1">
            <a:spLocks noChangeArrowheads="1"/>
          </p:cNvSpPr>
          <p:nvPr/>
        </p:nvSpPr>
        <p:spPr bwMode="auto">
          <a:xfrm>
            <a:off x="4859338" y="4868863"/>
            <a:ext cx="13684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sz="1200"/>
              <a:t>drevak</a:t>
            </a:r>
          </a:p>
        </p:txBody>
      </p:sp>
      <p:sp>
        <p:nvSpPr>
          <p:cNvPr id="18456" name="Text Box 29">
            <a:extLst>
              <a:ext uri="{FF2B5EF4-FFF2-40B4-BE49-F238E27FC236}">
                <a16:creationId xmlns:a16="http://schemas.microsoft.com/office/drawing/2014/main" id="{C7F04040-615C-4B09-8629-53D673D21BDA}"/>
              </a:ext>
            </a:extLst>
          </p:cNvPr>
          <p:cNvSpPr txBox="1">
            <a:spLocks noChangeArrowheads="1"/>
          </p:cNvSpPr>
          <p:nvPr/>
        </p:nvSpPr>
        <p:spPr bwMode="auto">
          <a:xfrm>
            <a:off x="5724525" y="6453188"/>
            <a:ext cx="22320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sz="1200"/>
              <a:t>Keltska hiša</a:t>
            </a:r>
          </a:p>
        </p:txBody>
      </p:sp>
      <p:sp>
        <p:nvSpPr>
          <p:cNvPr id="18457" name="Text Box 30">
            <a:extLst>
              <a:ext uri="{FF2B5EF4-FFF2-40B4-BE49-F238E27FC236}">
                <a16:creationId xmlns:a16="http://schemas.microsoft.com/office/drawing/2014/main" id="{59191AA6-5A63-4D44-AD82-6E7E1E735CD0}"/>
              </a:ext>
            </a:extLst>
          </p:cNvPr>
          <p:cNvSpPr txBox="1">
            <a:spLocks noChangeArrowheads="1"/>
          </p:cNvSpPr>
          <p:nvPr/>
        </p:nvSpPr>
        <p:spPr bwMode="auto">
          <a:xfrm>
            <a:off x="2555875" y="1196975"/>
            <a:ext cx="13684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sz="1200"/>
              <a:t>pestnjak</a:t>
            </a:r>
          </a:p>
        </p:txBody>
      </p:sp>
      <p:sp>
        <p:nvSpPr>
          <p:cNvPr id="18458" name="Text Box 31">
            <a:extLst>
              <a:ext uri="{FF2B5EF4-FFF2-40B4-BE49-F238E27FC236}">
                <a16:creationId xmlns:a16="http://schemas.microsoft.com/office/drawing/2014/main" id="{A1C7B4B9-8AC1-47B0-A640-E838D8D7A426}"/>
              </a:ext>
            </a:extLst>
          </p:cNvPr>
          <p:cNvSpPr txBox="1">
            <a:spLocks noChangeArrowheads="1"/>
          </p:cNvSpPr>
          <p:nvPr/>
        </p:nvSpPr>
        <p:spPr bwMode="auto">
          <a:xfrm>
            <a:off x="395288" y="3213100"/>
            <a:ext cx="18002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sz="1400"/>
              <a:t>Jamski človek</a:t>
            </a:r>
          </a:p>
        </p:txBody>
      </p:sp>
      <p:sp>
        <p:nvSpPr>
          <p:cNvPr id="18459" name="Text Box 32">
            <a:extLst>
              <a:ext uri="{FF2B5EF4-FFF2-40B4-BE49-F238E27FC236}">
                <a16:creationId xmlns:a16="http://schemas.microsoft.com/office/drawing/2014/main" id="{FDFA62EA-E2DA-4061-9933-753C365F580F}"/>
              </a:ext>
            </a:extLst>
          </p:cNvPr>
          <p:cNvSpPr txBox="1">
            <a:spLocks noChangeArrowheads="1"/>
          </p:cNvSpPr>
          <p:nvPr/>
        </p:nvSpPr>
        <p:spPr bwMode="auto">
          <a:xfrm>
            <a:off x="7019925" y="5013325"/>
            <a:ext cx="18732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sz="1200"/>
              <a:t>mamut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2E5F9AD-9AAA-4893-B3E9-5DEF4A106113}"/>
              </a:ext>
            </a:extLst>
          </p:cNvPr>
          <p:cNvSpPr>
            <a:spLocks noGrp="1" noChangeArrowheads="1"/>
          </p:cNvSpPr>
          <p:nvPr>
            <p:ph type="title"/>
          </p:nvPr>
        </p:nvSpPr>
        <p:spPr>
          <a:xfrm>
            <a:off x="457200" y="381000"/>
            <a:ext cx="8229600" cy="455613"/>
          </a:xfrm>
        </p:spPr>
        <p:txBody>
          <a:bodyPr/>
          <a:lstStyle/>
          <a:p>
            <a:pPr algn="l" eaLnBrk="1" hangingPunct="1">
              <a:defRPr/>
            </a:pPr>
            <a:r>
              <a:rPr lang="sl-SI" altLang="sl-SI" sz="2800"/>
              <a:t>ZAPIS V ZVEZEK</a:t>
            </a:r>
          </a:p>
        </p:txBody>
      </p:sp>
      <p:sp>
        <p:nvSpPr>
          <p:cNvPr id="29699" name="Rectangle 3">
            <a:extLst>
              <a:ext uri="{FF2B5EF4-FFF2-40B4-BE49-F238E27FC236}">
                <a16:creationId xmlns:a16="http://schemas.microsoft.com/office/drawing/2014/main" id="{0845DD31-187A-437A-B5BF-1207217C60AE}"/>
              </a:ext>
            </a:extLst>
          </p:cNvPr>
          <p:cNvSpPr>
            <a:spLocks noGrp="1" noChangeArrowheads="1"/>
          </p:cNvSpPr>
          <p:nvPr>
            <p:ph type="body" idx="1"/>
          </p:nvPr>
        </p:nvSpPr>
        <p:spPr>
          <a:xfrm>
            <a:off x="457200" y="1196975"/>
            <a:ext cx="8229600" cy="4899025"/>
          </a:xfrm>
        </p:spPr>
        <p:txBody>
          <a:bodyPr/>
          <a:lstStyle/>
          <a:p>
            <a:pPr algn="ctr" eaLnBrk="1" hangingPunct="1">
              <a:lnSpc>
                <a:spcPct val="80000"/>
              </a:lnSpc>
              <a:buFont typeface="Wingdings" panose="05000000000000000000" pitchFamily="2" charset="2"/>
              <a:buNone/>
              <a:defRPr/>
            </a:pPr>
            <a:r>
              <a:rPr lang="sl-SI" altLang="sl-SI" sz="2800">
                <a:solidFill>
                  <a:srgbClr val="FF0000"/>
                </a:solidFill>
              </a:rPr>
              <a:t>ČASOVNI TRAK ZGODOVINE</a:t>
            </a:r>
          </a:p>
          <a:p>
            <a:pPr eaLnBrk="1" hangingPunct="1">
              <a:lnSpc>
                <a:spcPct val="80000"/>
              </a:lnSpc>
              <a:buFont typeface="Wingdings" panose="05000000000000000000" pitchFamily="2" charset="2"/>
              <a:buNone/>
              <a:defRPr/>
            </a:pPr>
            <a:endParaRPr lang="sl-SI" altLang="sl-SI" sz="1600">
              <a:solidFill>
                <a:srgbClr val="FF0000"/>
              </a:solidFill>
            </a:endParaRPr>
          </a:p>
          <a:p>
            <a:pPr eaLnBrk="1" hangingPunct="1">
              <a:lnSpc>
                <a:spcPct val="80000"/>
              </a:lnSpc>
              <a:buFont typeface="Wingdings" panose="05000000000000000000" pitchFamily="2" charset="2"/>
              <a:buNone/>
              <a:defRPr/>
            </a:pPr>
            <a:r>
              <a:rPr lang="sl-SI" altLang="sl-SI" sz="1800">
                <a:solidFill>
                  <a:schemeClr val="hlink"/>
                </a:solidFill>
              </a:rPr>
              <a:t>Ozemlje današnje Slovenije je bilo poseljeno že v prazgodovini. Tedaj so se ljudje preživljali z nabiranjem plodov in lovom. Lovili so tudi danes že izumrle živali: jamskega medveda, mestodonta, mamuta. Odkrili so ogenj in si iz kamna, kosti in lesa izdelovali orodje. Zatočišča so si pogosto našli pod previsi  in v jamah. </a:t>
            </a:r>
          </a:p>
          <a:p>
            <a:pPr eaLnBrk="1" hangingPunct="1">
              <a:lnSpc>
                <a:spcPct val="80000"/>
              </a:lnSpc>
              <a:buFont typeface="Wingdings" panose="05000000000000000000" pitchFamily="2" charset="2"/>
              <a:buNone/>
              <a:defRPr/>
            </a:pPr>
            <a:r>
              <a:rPr lang="sl-SI" altLang="sl-SI" sz="1800">
                <a:solidFill>
                  <a:schemeClr val="hlink"/>
                </a:solidFill>
              </a:rPr>
              <a:t>Na plitvem jezeru, kjer je danes Ljubljansko barje, ki je nudilo varnost, so si ljudje naredili naselbine – mostišča. Preživljali so se z lovom, redili živino, sejali lan in tkali laneno platno. Iz gline so izdelovali posodo, poznali in uporabljali so tudi kovine. Med mostišči so se prevažali s ćolni, izdolbenimi iz debla – drevaki. </a:t>
            </a:r>
          </a:p>
          <a:p>
            <a:pPr eaLnBrk="1" hangingPunct="1">
              <a:lnSpc>
                <a:spcPct val="80000"/>
              </a:lnSpc>
              <a:buFont typeface="Wingdings" panose="05000000000000000000" pitchFamily="2" charset="2"/>
              <a:buNone/>
              <a:defRPr/>
            </a:pPr>
            <a:r>
              <a:rPr lang="sl-SI" altLang="sl-SI" sz="1800">
                <a:solidFill>
                  <a:schemeClr val="hlink"/>
                </a:solidFill>
              </a:rPr>
              <a:t>Pri pridobivanju in oblikovanju kovin so bili še spretnejši ljudje, ki so več sto let kasneje prebivali na območju današnje Slovenije, predvsem Dolenjske. Iz železa so izdelovali orodje in orožje. Bivališča so gradili na vzpetinah in naselje obdali z nasipi, da so bili varnejši. To so bila močno utrjena gradišča.</a:t>
            </a:r>
          </a:p>
          <a:p>
            <a:pPr eaLnBrk="1" hangingPunct="1">
              <a:lnSpc>
                <a:spcPct val="80000"/>
              </a:lnSpc>
              <a:buFont typeface="Wingdings" panose="05000000000000000000" pitchFamily="2" charset="2"/>
              <a:buNone/>
              <a:defRPr/>
            </a:pPr>
            <a:endParaRPr lang="sl-SI" altLang="sl-SI" sz="1800">
              <a:solidFill>
                <a:schemeClr val="hlink"/>
              </a:solidFill>
            </a:endParaRPr>
          </a:p>
          <a:p>
            <a:pPr eaLnBrk="1" hangingPunct="1">
              <a:lnSpc>
                <a:spcPct val="80000"/>
              </a:lnSpc>
              <a:buFont typeface="Wingdings" panose="05000000000000000000" pitchFamily="2" charset="2"/>
              <a:buNone/>
              <a:defRPr/>
            </a:pPr>
            <a:r>
              <a:rPr lang="sl-SI" altLang="sl-SI" sz="1800">
                <a:solidFill>
                  <a:schemeClr val="hlink"/>
                </a:solidFill>
              </a:rPr>
              <a:t>S prihodom Rimljanov se konča obdobje PRAZGODOVINE, prične se STARI VEK.</a:t>
            </a:r>
          </a:p>
          <a:p>
            <a:pPr eaLnBrk="1" hangingPunct="1">
              <a:lnSpc>
                <a:spcPct val="80000"/>
              </a:lnSpc>
              <a:buFont typeface="Wingdings" panose="05000000000000000000" pitchFamily="2" charset="2"/>
              <a:buNone/>
              <a:defRPr/>
            </a:pPr>
            <a:endParaRPr lang="sl-SI" altLang="sl-SI">
              <a:solidFill>
                <a:schemeClr val="hlink"/>
              </a:solidFill>
            </a:endParaRPr>
          </a:p>
          <a:p>
            <a:pPr algn="ctr" eaLnBrk="1" hangingPunct="1">
              <a:lnSpc>
                <a:spcPct val="80000"/>
              </a:lnSpc>
              <a:buFont typeface="Wingdings" panose="05000000000000000000" pitchFamily="2" charset="2"/>
              <a:buNone/>
              <a:defRPr/>
            </a:pPr>
            <a:endParaRPr lang="sl-SI" altLang="sl-SI" sz="2800">
              <a:solidFill>
                <a:srgbClr val="FF0000"/>
              </a:solidFill>
            </a:endParaRPr>
          </a:p>
          <a:p>
            <a:pPr algn="ctr" eaLnBrk="1" hangingPunct="1">
              <a:lnSpc>
                <a:spcPct val="80000"/>
              </a:lnSpc>
              <a:buFont typeface="Wingdings" panose="05000000000000000000" pitchFamily="2" charset="2"/>
              <a:buNone/>
              <a:defRPr/>
            </a:pPr>
            <a:endParaRPr lang="sl-SI" altLang="sl-SI" sz="2800">
              <a:solidFill>
                <a:srgbClr val="FF0000"/>
              </a:solidFill>
            </a:endParaRPr>
          </a:p>
          <a:p>
            <a:pPr algn="ctr" eaLnBrk="1" hangingPunct="1">
              <a:lnSpc>
                <a:spcPct val="80000"/>
              </a:lnSpc>
              <a:buFont typeface="Wingdings" panose="05000000000000000000" pitchFamily="2" charset="2"/>
              <a:buNone/>
              <a:defRPr/>
            </a:pPr>
            <a:endParaRPr lang="sl-SI" altLang="sl-SI" sz="280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EC19382-8D94-4876-A192-551BFFA9FFD7}"/>
              </a:ext>
            </a:extLst>
          </p:cNvPr>
          <p:cNvSpPr>
            <a:spLocks noGrp="1" noChangeArrowheads="1"/>
          </p:cNvSpPr>
          <p:nvPr>
            <p:ph type="title"/>
          </p:nvPr>
        </p:nvSpPr>
        <p:spPr/>
        <p:txBody>
          <a:bodyPr/>
          <a:lstStyle/>
          <a:p>
            <a:pPr eaLnBrk="1" hangingPunct="1">
              <a:defRPr/>
            </a:pPr>
            <a:r>
              <a:rPr lang="sl-SI" altLang="sl-SI"/>
              <a:t>Domača naloga:</a:t>
            </a:r>
          </a:p>
        </p:txBody>
      </p:sp>
      <p:sp>
        <p:nvSpPr>
          <p:cNvPr id="30723" name="Rectangle 3">
            <a:extLst>
              <a:ext uri="{FF2B5EF4-FFF2-40B4-BE49-F238E27FC236}">
                <a16:creationId xmlns:a16="http://schemas.microsoft.com/office/drawing/2014/main" id="{EE113D3C-1966-4C12-B642-50AD3BCB29A6}"/>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sl-SI" altLang="sl-SI"/>
              <a:t>1. V obliki miselnega vzorca opiši obdobja prazgodovine. Nalepi tudi sličice.</a:t>
            </a:r>
          </a:p>
          <a:p>
            <a:pPr eaLnBrk="1" hangingPunct="1">
              <a:buFont typeface="Wingdings" panose="05000000000000000000" pitchFamily="2" charset="2"/>
              <a:buNone/>
              <a:defRPr/>
            </a:pPr>
            <a:r>
              <a:rPr lang="sl-SI" altLang="sl-SI"/>
              <a:t>2. Rešu UL in ga nalepi v zvezek.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62146663-A6EB-4756-AFEA-CB84EE296B2D}"/>
              </a:ext>
            </a:extLst>
          </p:cNvPr>
          <p:cNvSpPr>
            <a:spLocks noGrp="1" noChangeArrowheads="1"/>
          </p:cNvSpPr>
          <p:nvPr>
            <p:ph type="title"/>
          </p:nvPr>
        </p:nvSpPr>
        <p:spPr/>
        <p:txBody>
          <a:bodyPr/>
          <a:lstStyle/>
          <a:p>
            <a:pPr eaLnBrk="1" hangingPunct="1">
              <a:defRPr/>
            </a:pPr>
            <a:r>
              <a:rPr lang="sl-SI" altLang="sl-SI" sz="4000"/>
              <a:t>ZGODOVINA MOJEGA ŽIVLJENJA</a:t>
            </a:r>
          </a:p>
        </p:txBody>
      </p:sp>
      <p:sp>
        <p:nvSpPr>
          <p:cNvPr id="6147" name="Rectangle 3">
            <a:extLst>
              <a:ext uri="{FF2B5EF4-FFF2-40B4-BE49-F238E27FC236}">
                <a16:creationId xmlns:a16="http://schemas.microsoft.com/office/drawing/2014/main" id="{84C874DD-2DE2-4932-A330-070B16D6A9BC}"/>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sl-SI" altLang="sl-SI"/>
              <a:t>Življenje človeka se prične z njegovim </a:t>
            </a:r>
            <a:r>
              <a:rPr lang="sl-SI" altLang="sl-SI" b="1"/>
              <a:t>rojstvom,</a:t>
            </a:r>
            <a:r>
              <a:rPr lang="sl-SI" altLang="sl-SI"/>
              <a:t> konča pa s </a:t>
            </a:r>
            <a:r>
              <a:rPr lang="sl-SI" altLang="sl-SI" b="1"/>
              <a:t>smrtjo.</a:t>
            </a:r>
            <a:r>
              <a:rPr lang="sl-SI" altLang="sl-SI"/>
              <a:t> V svojem življenju gre človek skozi različna </a:t>
            </a:r>
            <a:r>
              <a:rPr lang="sl-SI" altLang="sl-SI" b="1" u="sng"/>
              <a:t>življenjska obdobja:</a:t>
            </a:r>
            <a:endParaRPr lang="sl-SI" altLang="sl-SI"/>
          </a:p>
          <a:p>
            <a:pPr eaLnBrk="1" hangingPunct="1">
              <a:lnSpc>
                <a:spcPct val="90000"/>
              </a:lnSpc>
              <a:defRPr/>
            </a:pPr>
            <a:r>
              <a:rPr lang="sl-SI" altLang="sl-SI" b="1"/>
              <a:t>obdobje otroštva</a:t>
            </a:r>
            <a:r>
              <a:rPr lang="sl-SI" altLang="sl-SI"/>
              <a:t> (od rojstva do 10 leta)</a:t>
            </a:r>
          </a:p>
          <a:p>
            <a:pPr eaLnBrk="1" hangingPunct="1">
              <a:lnSpc>
                <a:spcPct val="90000"/>
              </a:lnSpc>
              <a:defRPr/>
            </a:pPr>
            <a:r>
              <a:rPr lang="sl-SI" altLang="sl-SI" b="1"/>
              <a:t>obdobje mladosti</a:t>
            </a:r>
            <a:r>
              <a:rPr lang="sl-SI" altLang="sl-SI"/>
              <a:t> (od 10 do 20 let)</a:t>
            </a:r>
          </a:p>
          <a:p>
            <a:pPr eaLnBrk="1" hangingPunct="1">
              <a:lnSpc>
                <a:spcPct val="90000"/>
              </a:lnSpc>
              <a:defRPr/>
            </a:pPr>
            <a:r>
              <a:rPr lang="sl-SI" altLang="sl-SI" b="1"/>
              <a:t>obdobje odraslosti</a:t>
            </a:r>
            <a:r>
              <a:rPr lang="sl-SI" altLang="sl-SI"/>
              <a:t> (od 20 do 70 let)</a:t>
            </a:r>
          </a:p>
          <a:p>
            <a:pPr eaLnBrk="1" hangingPunct="1">
              <a:lnSpc>
                <a:spcPct val="90000"/>
              </a:lnSpc>
              <a:defRPr/>
            </a:pPr>
            <a:r>
              <a:rPr lang="sl-SI" altLang="sl-SI" b="1"/>
              <a:t>obdobje starosti</a:t>
            </a:r>
            <a:r>
              <a:rPr lang="sl-SI" altLang="sl-SI"/>
              <a:t> (od 70 let naprej)</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16">
            <a:extLst>
              <a:ext uri="{FF2B5EF4-FFF2-40B4-BE49-F238E27FC236}">
                <a16:creationId xmlns:a16="http://schemas.microsoft.com/office/drawing/2014/main" id="{10A45CFC-DB39-4DFF-B20C-1621BE2B3F3E}"/>
              </a:ext>
            </a:extLst>
          </p:cNvPr>
          <p:cNvSpPr>
            <a:spLocks noChangeArrowheads="1"/>
          </p:cNvSpPr>
          <p:nvPr/>
        </p:nvSpPr>
        <p:spPr bwMode="auto">
          <a:xfrm>
            <a:off x="7029450" y="3138488"/>
            <a:ext cx="1143000" cy="685800"/>
          </a:xfrm>
          <a:prstGeom prst="homePlate">
            <a:avLst>
              <a:gd name="adj" fmla="val 41667"/>
            </a:avLst>
          </a:prstGeom>
          <a:solidFill>
            <a:srgbClr val="808000"/>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sl-SI" altLang="sl-SI"/>
          </a:p>
        </p:txBody>
      </p:sp>
      <p:sp>
        <p:nvSpPr>
          <p:cNvPr id="4099" name="Rectangle 15">
            <a:extLst>
              <a:ext uri="{FF2B5EF4-FFF2-40B4-BE49-F238E27FC236}">
                <a16:creationId xmlns:a16="http://schemas.microsoft.com/office/drawing/2014/main" id="{ACE0D95E-813E-4364-9AB6-D672F646D701}"/>
              </a:ext>
            </a:extLst>
          </p:cNvPr>
          <p:cNvSpPr>
            <a:spLocks noChangeArrowheads="1"/>
          </p:cNvSpPr>
          <p:nvPr/>
        </p:nvSpPr>
        <p:spPr bwMode="auto">
          <a:xfrm>
            <a:off x="4629150" y="3138488"/>
            <a:ext cx="800100" cy="685800"/>
          </a:xfrm>
          <a:prstGeom prst="rect">
            <a:avLst/>
          </a:prstGeom>
          <a:solidFill>
            <a:srgbClr val="FF99CC"/>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sl-SI" altLang="sl-SI"/>
          </a:p>
        </p:txBody>
      </p:sp>
      <p:sp>
        <p:nvSpPr>
          <p:cNvPr id="4100" name="Rectangle 14">
            <a:extLst>
              <a:ext uri="{FF2B5EF4-FFF2-40B4-BE49-F238E27FC236}">
                <a16:creationId xmlns:a16="http://schemas.microsoft.com/office/drawing/2014/main" id="{A3C80E23-7779-4A30-BBE2-AFE5009EE7C9}"/>
              </a:ext>
            </a:extLst>
          </p:cNvPr>
          <p:cNvSpPr>
            <a:spLocks noChangeArrowheads="1"/>
          </p:cNvSpPr>
          <p:nvPr/>
        </p:nvSpPr>
        <p:spPr bwMode="auto">
          <a:xfrm>
            <a:off x="3829050" y="3138488"/>
            <a:ext cx="800100" cy="685800"/>
          </a:xfrm>
          <a:prstGeom prst="rect">
            <a:avLst/>
          </a:prstGeom>
          <a:solidFill>
            <a:srgbClr val="FF99CC"/>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sl-SI" altLang="sl-SI"/>
          </a:p>
        </p:txBody>
      </p:sp>
      <p:sp>
        <p:nvSpPr>
          <p:cNvPr id="4101" name="Rectangle 13">
            <a:extLst>
              <a:ext uri="{FF2B5EF4-FFF2-40B4-BE49-F238E27FC236}">
                <a16:creationId xmlns:a16="http://schemas.microsoft.com/office/drawing/2014/main" id="{DC8DB2F6-F747-4213-818C-0CAF91A4A12B}"/>
              </a:ext>
            </a:extLst>
          </p:cNvPr>
          <p:cNvSpPr>
            <a:spLocks noChangeArrowheads="1"/>
          </p:cNvSpPr>
          <p:nvPr/>
        </p:nvSpPr>
        <p:spPr bwMode="auto">
          <a:xfrm>
            <a:off x="1428750" y="3138488"/>
            <a:ext cx="800100" cy="685800"/>
          </a:xfrm>
          <a:prstGeom prst="rect">
            <a:avLst/>
          </a:prstGeom>
          <a:solidFill>
            <a:srgbClr val="FFFF00"/>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sl-SI" altLang="sl-SI"/>
          </a:p>
        </p:txBody>
      </p:sp>
      <p:sp>
        <p:nvSpPr>
          <p:cNvPr id="4102" name="Rectangle 12">
            <a:extLst>
              <a:ext uri="{FF2B5EF4-FFF2-40B4-BE49-F238E27FC236}">
                <a16:creationId xmlns:a16="http://schemas.microsoft.com/office/drawing/2014/main" id="{E3F7C9ED-1FE2-4805-9FBB-EB496393032D}"/>
              </a:ext>
            </a:extLst>
          </p:cNvPr>
          <p:cNvSpPr>
            <a:spLocks noChangeArrowheads="1"/>
          </p:cNvSpPr>
          <p:nvPr/>
        </p:nvSpPr>
        <p:spPr bwMode="auto">
          <a:xfrm>
            <a:off x="6229350" y="3138488"/>
            <a:ext cx="800100" cy="685800"/>
          </a:xfrm>
          <a:prstGeom prst="rect">
            <a:avLst/>
          </a:prstGeom>
          <a:solidFill>
            <a:srgbClr val="FF99CC"/>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sl-SI" altLang="sl-SI"/>
          </a:p>
        </p:txBody>
      </p:sp>
      <p:sp>
        <p:nvSpPr>
          <p:cNvPr id="4103" name="Rectangle 11">
            <a:extLst>
              <a:ext uri="{FF2B5EF4-FFF2-40B4-BE49-F238E27FC236}">
                <a16:creationId xmlns:a16="http://schemas.microsoft.com/office/drawing/2014/main" id="{33331974-6B27-48D4-84D3-333797DE1CD3}"/>
              </a:ext>
            </a:extLst>
          </p:cNvPr>
          <p:cNvSpPr>
            <a:spLocks noChangeArrowheads="1"/>
          </p:cNvSpPr>
          <p:nvPr/>
        </p:nvSpPr>
        <p:spPr bwMode="auto">
          <a:xfrm>
            <a:off x="3028950" y="3138488"/>
            <a:ext cx="800100" cy="685800"/>
          </a:xfrm>
          <a:prstGeom prst="rect">
            <a:avLst/>
          </a:prstGeom>
          <a:solidFill>
            <a:srgbClr val="FF99CC"/>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sl-SI" altLang="sl-SI"/>
          </a:p>
        </p:txBody>
      </p:sp>
      <p:sp>
        <p:nvSpPr>
          <p:cNvPr id="4104" name="Rectangle 10">
            <a:extLst>
              <a:ext uri="{FF2B5EF4-FFF2-40B4-BE49-F238E27FC236}">
                <a16:creationId xmlns:a16="http://schemas.microsoft.com/office/drawing/2014/main" id="{6336D4EC-81D5-4E59-BDE3-15CF9A55D89D}"/>
              </a:ext>
            </a:extLst>
          </p:cNvPr>
          <p:cNvSpPr>
            <a:spLocks noChangeArrowheads="1"/>
          </p:cNvSpPr>
          <p:nvPr/>
        </p:nvSpPr>
        <p:spPr bwMode="auto">
          <a:xfrm>
            <a:off x="2228850" y="3138488"/>
            <a:ext cx="800100" cy="685800"/>
          </a:xfrm>
          <a:prstGeom prst="rect">
            <a:avLst/>
          </a:prstGeom>
          <a:solidFill>
            <a:srgbClr val="FF6600"/>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sl-SI" altLang="sl-SI"/>
          </a:p>
        </p:txBody>
      </p:sp>
      <p:sp>
        <p:nvSpPr>
          <p:cNvPr id="4105" name="Rectangle 9">
            <a:extLst>
              <a:ext uri="{FF2B5EF4-FFF2-40B4-BE49-F238E27FC236}">
                <a16:creationId xmlns:a16="http://schemas.microsoft.com/office/drawing/2014/main" id="{D1BF653A-1800-4673-BDF0-F5E9ABB427A2}"/>
              </a:ext>
            </a:extLst>
          </p:cNvPr>
          <p:cNvSpPr>
            <a:spLocks noChangeArrowheads="1"/>
          </p:cNvSpPr>
          <p:nvPr/>
        </p:nvSpPr>
        <p:spPr bwMode="auto">
          <a:xfrm>
            <a:off x="5429250" y="3138488"/>
            <a:ext cx="800100" cy="685800"/>
          </a:xfrm>
          <a:prstGeom prst="rect">
            <a:avLst/>
          </a:prstGeom>
          <a:solidFill>
            <a:srgbClr val="FF99CC"/>
          </a:solidFill>
          <a:ln w="9525">
            <a:solidFill>
              <a:srgbClr val="000000"/>
            </a:solidFill>
            <a:miter lim="800000"/>
            <a:headEnd/>
            <a:tailEnd/>
          </a:ln>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sl-SI" altLang="sl-SI"/>
          </a:p>
        </p:txBody>
      </p:sp>
      <p:sp>
        <p:nvSpPr>
          <p:cNvPr id="4106" name="Line 8">
            <a:extLst>
              <a:ext uri="{FF2B5EF4-FFF2-40B4-BE49-F238E27FC236}">
                <a16:creationId xmlns:a16="http://schemas.microsoft.com/office/drawing/2014/main" id="{86BA8406-5AF5-4AAF-8ED3-1D530D38D211}"/>
              </a:ext>
            </a:extLst>
          </p:cNvPr>
          <p:cNvSpPr>
            <a:spLocks noChangeShapeType="1"/>
          </p:cNvSpPr>
          <p:nvPr/>
        </p:nvSpPr>
        <p:spPr bwMode="auto">
          <a:xfrm>
            <a:off x="1771650" y="3805238"/>
            <a:ext cx="0" cy="5715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4107" name="Line 7">
            <a:extLst>
              <a:ext uri="{FF2B5EF4-FFF2-40B4-BE49-F238E27FC236}">
                <a16:creationId xmlns:a16="http://schemas.microsoft.com/office/drawing/2014/main" id="{98533067-D1F9-4732-B7EE-1E7C82F440FB}"/>
              </a:ext>
            </a:extLst>
          </p:cNvPr>
          <p:cNvSpPr>
            <a:spLocks noChangeShapeType="1"/>
          </p:cNvSpPr>
          <p:nvPr/>
        </p:nvSpPr>
        <p:spPr bwMode="auto">
          <a:xfrm flipH="1" flipV="1">
            <a:off x="2555875" y="2349500"/>
            <a:ext cx="15875" cy="850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4108" name="AutoShape 5">
            <a:extLst>
              <a:ext uri="{FF2B5EF4-FFF2-40B4-BE49-F238E27FC236}">
                <a16:creationId xmlns:a16="http://schemas.microsoft.com/office/drawing/2014/main" id="{1FF2D130-17DF-4536-965C-444686ED041C}"/>
              </a:ext>
            </a:extLst>
          </p:cNvPr>
          <p:cNvSpPr>
            <a:spLocks/>
          </p:cNvSpPr>
          <p:nvPr/>
        </p:nvSpPr>
        <p:spPr bwMode="auto">
          <a:xfrm rot="5400000">
            <a:off x="4773613" y="2651125"/>
            <a:ext cx="571500" cy="4000500"/>
          </a:xfrm>
          <a:prstGeom prst="rightBrace">
            <a:avLst>
              <a:gd name="adj1" fmla="val 58333"/>
              <a:gd name="adj2" fmla="val 49167"/>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sl-SI" altLang="sl-SI"/>
          </a:p>
        </p:txBody>
      </p:sp>
      <p:sp>
        <p:nvSpPr>
          <p:cNvPr id="4109" name="Line 6">
            <a:extLst>
              <a:ext uri="{FF2B5EF4-FFF2-40B4-BE49-F238E27FC236}">
                <a16:creationId xmlns:a16="http://schemas.microsoft.com/office/drawing/2014/main" id="{057CDF4B-DBA7-46EC-AFB5-373406487843}"/>
              </a:ext>
            </a:extLst>
          </p:cNvPr>
          <p:cNvSpPr>
            <a:spLocks noChangeShapeType="1"/>
          </p:cNvSpPr>
          <p:nvPr/>
        </p:nvSpPr>
        <p:spPr bwMode="auto">
          <a:xfrm flipH="1" flipV="1">
            <a:off x="7451725" y="2349500"/>
            <a:ext cx="34925" cy="850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4110" name="Rectangle 17">
            <a:extLst>
              <a:ext uri="{FF2B5EF4-FFF2-40B4-BE49-F238E27FC236}">
                <a16:creationId xmlns:a16="http://schemas.microsoft.com/office/drawing/2014/main" id="{4FCFB091-4E64-44F0-8891-76056C42A8BA}"/>
              </a:ext>
            </a:extLst>
          </p:cNvPr>
          <p:cNvSpPr>
            <a:spLocks noChangeArrowheads="1"/>
          </p:cNvSpPr>
          <p:nvPr/>
        </p:nvSpPr>
        <p:spPr bwMode="auto">
          <a:xfrm>
            <a:off x="971550" y="1982788"/>
            <a:ext cx="6985000" cy="79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sl-SI" altLang="sl-SI" sz="1200">
                <a:latin typeface="Arial" panose="020B0604020202020204" pitchFamily="34" charset="0"/>
              </a:rPr>
              <a:t>       </a:t>
            </a:r>
            <a:r>
              <a:rPr lang="sl-SI" altLang="sl-SI" sz="1200">
                <a:latin typeface="Arial" panose="020B0604020202020204" pitchFamily="34" charset="0"/>
                <a:cs typeface="Times New Roman" panose="02020603050405020304" pitchFamily="18" charset="0"/>
              </a:rPr>
              <a:t>       </a:t>
            </a:r>
            <a:r>
              <a:rPr lang="sl-SI" altLang="sl-SI">
                <a:latin typeface="Arial" panose="020B0604020202020204" pitchFamily="34" charset="0"/>
                <a:cs typeface="Times New Roman" panose="02020603050405020304" pitchFamily="18" charset="0"/>
              </a:rPr>
              <a:t> </a:t>
            </a:r>
            <a:r>
              <a:rPr lang="sl-SI" altLang="sl-SI" b="1">
                <a:latin typeface="Arial" panose="020B0604020202020204" pitchFamily="34" charset="0"/>
                <a:cs typeface="Times New Roman" panose="02020603050405020304" pitchFamily="18" charset="0"/>
              </a:rPr>
              <a:t>MLADOST    </a:t>
            </a:r>
            <a:r>
              <a:rPr lang="sl-SI" altLang="sl-SI" sz="1200" b="1">
                <a:latin typeface="Arial" panose="020B0604020202020204" pitchFamily="34" charset="0"/>
                <a:cs typeface="Times New Roman" panose="02020603050405020304" pitchFamily="18" charset="0"/>
              </a:rPr>
              <a:t>                                                                                     </a:t>
            </a:r>
            <a:r>
              <a:rPr lang="sl-SI" altLang="sl-SI" b="1">
                <a:latin typeface="Arial" panose="020B0604020202020204" pitchFamily="34" charset="0"/>
                <a:cs typeface="Times New Roman" panose="02020603050405020304" pitchFamily="18" charset="0"/>
              </a:rPr>
              <a:t>STAROST</a:t>
            </a:r>
            <a:endParaRPr lang="sl-SI" altLang="sl-SI" sz="1700" b="1">
              <a:latin typeface="Arial" panose="020B0604020202020204" pitchFamily="34" charset="0"/>
            </a:endParaRPr>
          </a:p>
          <a:p>
            <a:endParaRPr lang="sl-SI" altLang="sl-SI" sz="2800" b="1">
              <a:latin typeface="Arial" panose="020B0604020202020204" pitchFamily="34" charset="0"/>
            </a:endParaRPr>
          </a:p>
        </p:txBody>
      </p:sp>
      <p:sp>
        <p:nvSpPr>
          <p:cNvPr id="4111" name="Rectangle 18">
            <a:extLst>
              <a:ext uri="{FF2B5EF4-FFF2-40B4-BE49-F238E27FC236}">
                <a16:creationId xmlns:a16="http://schemas.microsoft.com/office/drawing/2014/main" id="{E8426D06-A9CC-45FA-8841-CF267E084FD4}"/>
              </a:ext>
            </a:extLst>
          </p:cNvPr>
          <p:cNvSpPr>
            <a:spLocks noChangeArrowheads="1"/>
          </p:cNvSpPr>
          <p:nvPr/>
        </p:nvSpPr>
        <p:spPr bwMode="auto">
          <a:xfrm>
            <a:off x="900113" y="3551238"/>
            <a:ext cx="7046912" cy="1250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br>
              <a:rPr lang="sl-SI" altLang="sl-SI">
                <a:latin typeface="Arial" panose="020B0604020202020204" pitchFamily="34" charset="0"/>
              </a:rPr>
            </a:br>
            <a:endParaRPr lang="sl-SI" altLang="sl-SI">
              <a:latin typeface="Arial" panose="020B0604020202020204" pitchFamily="34" charset="0"/>
            </a:endParaRPr>
          </a:p>
          <a:p>
            <a:r>
              <a:rPr lang="sl-SI" altLang="sl-SI" sz="1200">
                <a:latin typeface="Arial" panose="020B0604020202020204" pitchFamily="34" charset="0"/>
                <a:cs typeface="Times New Roman" panose="02020603050405020304" pitchFamily="18" charset="0"/>
              </a:rPr>
              <a:t>           </a:t>
            </a:r>
            <a:r>
              <a:rPr lang="sl-SI" altLang="sl-SI" sz="1600">
                <a:latin typeface="Arial" panose="020B0604020202020204" pitchFamily="34" charset="0"/>
                <a:cs typeface="Times New Roman" panose="02020603050405020304" pitchFamily="18" charset="0"/>
              </a:rPr>
              <a:t>0            10          20          30         40          50          60          70</a:t>
            </a:r>
            <a:endParaRPr lang="sl-SI" altLang="sl-SI" sz="1500">
              <a:latin typeface="Arial" panose="020B0604020202020204" pitchFamily="34" charset="0"/>
            </a:endParaRPr>
          </a:p>
          <a:p>
            <a:endParaRPr lang="sl-SI" altLang="sl-SI" sz="2400">
              <a:latin typeface="Arial" panose="020B0604020202020204" pitchFamily="34" charset="0"/>
            </a:endParaRPr>
          </a:p>
        </p:txBody>
      </p:sp>
      <p:sp>
        <p:nvSpPr>
          <p:cNvPr id="4112" name="Rectangle 19">
            <a:extLst>
              <a:ext uri="{FF2B5EF4-FFF2-40B4-BE49-F238E27FC236}">
                <a16:creationId xmlns:a16="http://schemas.microsoft.com/office/drawing/2014/main" id="{DC4F05C8-87A9-4B72-9040-10E4EEC2267F}"/>
              </a:ext>
            </a:extLst>
          </p:cNvPr>
          <p:cNvSpPr>
            <a:spLocks noChangeArrowheads="1"/>
          </p:cNvSpPr>
          <p:nvPr/>
        </p:nvSpPr>
        <p:spPr bwMode="auto">
          <a:xfrm>
            <a:off x="1187450" y="4638675"/>
            <a:ext cx="4743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tabLst>
                <a:tab pos="4019550" algn="l"/>
              </a:tabLst>
              <a:defRPr>
                <a:solidFill>
                  <a:schemeClr val="tx1"/>
                </a:solidFill>
                <a:latin typeface="Tahoma" panose="020B0604030504040204" pitchFamily="34" charset="0"/>
              </a:defRPr>
            </a:lvl1pPr>
            <a:lvl2pPr marL="742950" indent="-285750">
              <a:tabLst>
                <a:tab pos="4019550" algn="l"/>
              </a:tabLst>
              <a:defRPr>
                <a:solidFill>
                  <a:schemeClr val="tx1"/>
                </a:solidFill>
                <a:latin typeface="Tahoma" panose="020B0604030504040204" pitchFamily="34" charset="0"/>
              </a:defRPr>
            </a:lvl2pPr>
            <a:lvl3pPr marL="1143000" indent="-228600">
              <a:tabLst>
                <a:tab pos="4019550" algn="l"/>
              </a:tabLst>
              <a:defRPr>
                <a:solidFill>
                  <a:schemeClr val="tx1"/>
                </a:solidFill>
                <a:latin typeface="Tahoma" panose="020B0604030504040204" pitchFamily="34" charset="0"/>
              </a:defRPr>
            </a:lvl3pPr>
            <a:lvl4pPr marL="1600200" indent="-228600">
              <a:tabLst>
                <a:tab pos="4019550" algn="l"/>
              </a:tabLst>
              <a:defRPr>
                <a:solidFill>
                  <a:schemeClr val="tx1"/>
                </a:solidFill>
                <a:latin typeface="Tahoma" panose="020B0604030504040204" pitchFamily="34" charset="0"/>
              </a:defRPr>
            </a:lvl4pPr>
            <a:lvl5pPr marL="2057400" indent="-228600">
              <a:tabLst>
                <a:tab pos="4019550" algn="l"/>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4019550" algn="l"/>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4019550" algn="l"/>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4019550" algn="l"/>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4019550" algn="l"/>
              </a:tabLst>
              <a:defRPr>
                <a:solidFill>
                  <a:schemeClr val="tx1"/>
                </a:solidFill>
                <a:latin typeface="Tahoma" panose="020B0604030504040204" pitchFamily="34" charset="0"/>
              </a:defRPr>
            </a:lvl9pPr>
          </a:lstStyle>
          <a:p>
            <a:pPr eaLnBrk="1" hangingPunct="1"/>
            <a:br>
              <a:rPr lang="sl-SI" altLang="sl-SI">
                <a:latin typeface="Arial" panose="020B0604020202020204" pitchFamily="34" charset="0"/>
              </a:rPr>
            </a:br>
            <a:r>
              <a:rPr lang="sl-SI" altLang="sl-SI" b="1">
                <a:latin typeface="Arial" panose="020B0604020202020204" pitchFamily="34" charset="0"/>
                <a:cs typeface="Times New Roman" panose="02020603050405020304" pitchFamily="18" charset="0"/>
              </a:rPr>
              <a:t>OTROŠTVO                             ODRASLOST</a:t>
            </a:r>
            <a:endParaRPr lang="sl-SI" altLang="sl-SI" sz="2800" b="1">
              <a:latin typeface="Arial" panose="020B0604020202020204" pitchFamily="34" charset="0"/>
            </a:endParaRPr>
          </a:p>
        </p:txBody>
      </p:sp>
      <p:sp>
        <p:nvSpPr>
          <p:cNvPr id="4113" name="Text Box 21">
            <a:extLst>
              <a:ext uri="{FF2B5EF4-FFF2-40B4-BE49-F238E27FC236}">
                <a16:creationId xmlns:a16="http://schemas.microsoft.com/office/drawing/2014/main" id="{E3EF0F22-356B-4EB3-AB3B-E5A0218479CB}"/>
              </a:ext>
            </a:extLst>
          </p:cNvPr>
          <p:cNvSpPr txBox="1">
            <a:spLocks noChangeArrowheads="1"/>
          </p:cNvSpPr>
          <p:nvPr/>
        </p:nvSpPr>
        <p:spPr bwMode="auto">
          <a:xfrm>
            <a:off x="395288" y="5516563"/>
            <a:ext cx="84978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endParaRPr lang="sl-SI" altLang="sl-SI"/>
          </a:p>
        </p:txBody>
      </p:sp>
      <p:sp>
        <p:nvSpPr>
          <p:cNvPr id="4114" name="Text Box 22">
            <a:extLst>
              <a:ext uri="{FF2B5EF4-FFF2-40B4-BE49-F238E27FC236}">
                <a16:creationId xmlns:a16="http://schemas.microsoft.com/office/drawing/2014/main" id="{7335CC55-4604-4F1D-A815-FC60D0D56D70}"/>
              </a:ext>
            </a:extLst>
          </p:cNvPr>
          <p:cNvSpPr txBox="1">
            <a:spLocks noChangeArrowheads="1"/>
          </p:cNvSpPr>
          <p:nvPr/>
        </p:nvSpPr>
        <p:spPr bwMode="auto">
          <a:xfrm>
            <a:off x="323850" y="5445125"/>
            <a:ext cx="8569325"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Zgodovinska obdobja človekovega življenja lahko ponazorimo s </a:t>
            </a:r>
            <a:r>
              <a:rPr lang="sl-SI" altLang="sl-SI" b="1" u="sng"/>
              <a:t>časovnim trakom</a:t>
            </a:r>
            <a:r>
              <a:rPr lang="sl-SI" altLang="sl-SI" b="1"/>
              <a:t> (grafična ponazoritev trajanja nekega obdobja).</a:t>
            </a:r>
            <a:r>
              <a:rPr lang="sl-SI" altLang="sl-SI"/>
              <a:t> S časovnim trakom si lažje predstavljamo </a:t>
            </a:r>
            <a:r>
              <a:rPr lang="sl-SI" altLang="sl-SI" u="sng"/>
              <a:t>trajanje zaporedja</a:t>
            </a:r>
            <a:r>
              <a:rPr lang="sl-SI" altLang="sl-SI"/>
              <a:t> nekega obdobja.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0B2B35A-1058-48E7-90AD-E8FFBC05275D}"/>
              </a:ext>
            </a:extLst>
          </p:cNvPr>
          <p:cNvSpPr>
            <a:spLocks noGrp="1" noChangeArrowheads="1"/>
          </p:cNvSpPr>
          <p:nvPr>
            <p:ph type="title"/>
          </p:nvPr>
        </p:nvSpPr>
        <p:spPr/>
        <p:txBody>
          <a:bodyPr/>
          <a:lstStyle/>
          <a:p>
            <a:pPr eaLnBrk="1" hangingPunct="1">
              <a:defRPr/>
            </a:pPr>
            <a:r>
              <a:rPr lang="sl-SI" altLang="sl-SI"/>
              <a:t>ČASOVNI TRAK ZGODOVINE</a:t>
            </a:r>
          </a:p>
        </p:txBody>
      </p:sp>
      <p:sp>
        <p:nvSpPr>
          <p:cNvPr id="10243" name="Rectangle 3">
            <a:extLst>
              <a:ext uri="{FF2B5EF4-FFF2-40B4-BE49-F238E27FC236}">
                <a16:creationId xmlns:a16="http://schemas.microsoft.com/office/drawing/2014/main" id="{B89274CA-4AB8-42B2-A0F5-5BAB4B521A02}"/>
              </a:ext>
            </a:extLst>
          </p:cNvPr>
          <p:cNvSpPr>
            <a:spLocks noGrp="1" noChangeArrowheads="1"/>
          </p:cNvSpPr>
          <p:nvPr>
            <p:ph type="body" idx="1"/>
          </p:nvPr>
        </p:nvSpPr>
        <p:spPr/>
        <p:txBody>
          <a:bodyPr/>
          <a:lstStyle/>
          <a:p>
            <a:pPr algn="ctr" eaLnBrk="1" hangingPunct="1">
              <a:lnSpc>
                <a:spcPct val="90000"/>
              </a:lnSpc>
              <a:buFont typeface="Wingdings" panose="05000000000000000000" pitchFamily="2" charset="2"/>
              <a:buNone/>
              <a:defRPr/>
            </a:pPr>
            <a:r>
              <a:rPr lang="sl-SI" altLang="sl-SI" sz="2400" b="1"/>
              <a:t>Znanstveniki so ugotovili, da so se živa bitja najprej razvila v VODI, nato pa na kopnem. </a:t>
            </a:r>
          </a:p>
          <a:p>
            <a:pPr algn="ctr" eaLnBrk="1" hangingPunct="1">
              <a:lnSpc>
                <a:spcPct val="90000"/>
              </a:lnSpc>
              <a:buFont typeface="Wingdings" panose="05000000000000000000" pitchFamily="2" charset="2"/>
              <a:buNone/>
              <a:defRPr/>
            </a:pPr>
            <a:endParaRPr lang="sl-SI" altLang="sl-SI" sz="2400" b="1"/>
          </a:p>
          <a:p>
            <a:pPr algn="ctr" eaLnBrk="1" hangingPunct="1">
              <a:lnSpc>
                <a:spcPct val="90000"/>
              </a:lnSpc>
              <a:buFont typeface="Wingdings" panose="05000000000000000000" pitchFamily="2" charset="2"/>
              <a:buNone/>
              <a:defRPr/>
            </a:pPr>
            <a:r>
              <a:rPr lang="sl-SI" altLang="sl-SI" sz="2400" b="1"/>
              <a:t>POKONČNI ČLOVEK se je pojavil pred približno milijonom let. Okoli 500 000 let pred našim štetjem so začeli uporabljati ogenj.</a:t>
            </a:r>
          </a:p>
          <a:p>
            <a:pPr algn="ctr" eaLnBrk="1" hangingPunct="1">
              <a:lnSpc>
                <a:spcPct val="90000"/>
              </a:lnSpc>
              <a:buFont typeface="Wingdings" panose="05000000000000000000" pitchFamily="2" charset="2"/>
              <a:buNone/>
              <a:defRPr/>
            </a:pPr>
            <a:endParaRPr lang="sl-SI" altLang="sl-SI" sz="2400" b="1"/>
          </a:p>
          <a:p>
            <a:pPr algn="ctr" eaLnBrk="1" hangingPunct="1">
              <a:lnSpc>
                <a:spcPct val="90000"/>
              </a:lnSpc>
              <a:buFont typeface="Wingdings" panose="05000000000000000000" pitchFamily="2" charset="2"/>
              <a:buNone/>
              <a:defRPr/>
            </a:pPr>
            <a:r>
              <a:rPr lang="sl-SI" altLang="sl-SI" sz="2400" b="1">
                <a:solidFill>
                  <a:srgbClr val="FF0000"/>
                </a:solidFill>
              </a:rPr>
              <a:t>Dolgo obdobje zgodovine od začetkov človeštva do prihoda Rimljanov v naše kraje se imenuje PRAZGODOVINA.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91CC894D-2A77-4C24-859F-2EDCD45274AC}"/>
              </a:ext>
            </a:extLst>
          </p:cNvPr>
          <p:cNvSpPr>
            <a:spLocks noGrp="1" noChangeArrowheads="1"/>
          </p:cNvSpPr>
          <p:nvPr>
            <p:ph type="title"/>
          </p:nvPr>
        </p:nvSpPr>
        <p:spPr/>
        <p:txBody>
          <a:bodyPr/>
          <a:lstStyle/>
          <a:p>
            <a:pPr eaLnBrk="1" hangingPunct="1">
              <a:defRPr/>
            </a:pPr>
            <a:r>
              <a:rPr lang="sl-SI" altLang="sl-SI" sz="4000" b="1">
                <a:solidFill>
                  <a:srgbClr val="FF0000"/>
                </a:solidFill>
              </a:rPr>
              <a:t>PRAZGODOVINA</a:t>
            </a:r>
            <a:br>
              <a:rPr lang="sl-SI" altLang="sl-SI" sz="4000" b="1">
                <a:solidFill>
                  <a:srgbClr val="FF0000"/>
                </a:solidFill>
              </a:rPr>
            </a:br>
            <a:endParaRPr lang="sl-SI" altLang="sl-SI" sz="4000" b="1">
              <a:solidFill>
                <a:srgbClr val="FF0000"/>
              </a:solidFill>
            </a:endParaRPr>
          </a:p>
        </p:txBody>
      </p:sp>
      <p:sp>
        <p:nvSpPr>
          <p:cNvPr id="21507" name="Rectangle 3">
            <a:extLst>
              <a:ext uri="{FF2B5EF4-FFF2-40B4-BE49-F238E27FC236}">
                <a16:creationId xmlns:a16="http://schemas.microsoft.com/office/drawing/2014/main" id="{78469406-8790-4BE6-B4E6-034B2565F20F}"/>
              </a:ext>
            </a:extLst>
          </p:cNvPr>
          <p:cNvSpPr>
            <a:spLocks noGrp="1" noChangeArrowheads="1"/>
          </p:cNvSpPr>
          <p:nvPr>
            <p:ph type="body" idx="1"/>
          </p:nvPr>
        </p:nvSpPr>
        <p:spPr/>
        <p:txBody>
          <a:bodyPr/>
          <a:lstStyle/>
          <a:p>
            <a:pPr eaLnBrk="1" hangingPunct="1">
              <a:defRPr/>
            </a:pPr>
            <a:r>
              <a:rPr lang="sl-SI" altLang="sl-SI" b="1">
                <a:solidFill>
                  <a:srgbClr val="FF0000"/>
                </a:solidFill>
              </a:rPr>
              <a:t>KAMENA DOBA</a:t>
            </a:r>
            <a:r>
              <a:rPr lang="sl-SI" altLang="sl-SI"/>
              <a:t> (pred </a:t>
            </a:r>
            <a:r>
              <a:rPr lang="sl-SI" altLang="sl-SI">
                <a:hlinkClick r:id="rId2" tooltip="6 (število)"/>
              </a:rPr>
              <a:t>6</a:t>
            </a:r>
            <a:r>
              <a:rPr lang="sl-SI" altLang="sl-SI"/>
              <a:t> </a:t>
            </a:r>
            <a:r>
              <a:rPr lang="sl-SI" altLang="sl-SI">
                <a:hlinkClick r:id="rId3" tooltip="Milijon"/>
              </a:rPr>
              <a:t>milijoni</a:t>
            </a:r>
            <a:r>
              <a:rPr lang="sl-SI" altLang="sl-SI"/>
              <a:t> </a:t>
            </a:r>
            <a:r>
              <a:rPr lang="sl-SI" altLang="sl-SI">
                <a:hlinkClick r:id="rId4" tooltip="Leto"/>
              </a:rPr>
              <a:t>let</a:t>
            </a:r>
            <a:r>
              <a:rPr lang="sl-SI" altLang="sl-SI"/>
              <a:t> - </a:t>
            </a:r>
            <a:r>
              <a:rPr lang="sl-SI" altLang="sl-SI">
                <a:hlinkClick r:id="rId5" tooltip="6000 pr. n. št."/>
              </a:rPr>
              <a:t>6000 p.n.š</a:t>
            </a:r>
            <a:r>
              <a:rPr lang="sl-SI" altLang="sl-SI"/>
              <a:t>) je obdobje </a:t>
            </a:r>
            <a:r>
              <a:rPr lang="sl-SI" altLang="sl-SI">
                <a:hlinkClick r:id="rId6" tooltip="Prazgodovina"/>
              </a:rPr>
              <a:t>prazgodovine</a:t>
            </a:r>
            <a:r>
              <a:rPr lang="sl-SI" altLang="sl-SI"/>
              <a:t>, v kateri so ljudje svoja </a:t>
            </a:r>
            <a:r>
              <a:rPr lang="sl-SI" altLang="sl-SI">
                <a:hlinkClick r:id="rId7" tooltip="Orodje"/>
              </a:rPr>
              <a:t>orodja</a:t>
            </a:r>
            <a:r>
              <a:rPr lang="sl-SI" altLang="sl-SI"/>
              <a:t> izdelovali predvsem iz </a:t>
            </a:r>
            <a:r>
              <a:rPr lang="sl-SI" altLang="sl-SI">
                <a:hlinkClick r:id="rId8" tooltip="Kamen"/>
              </a:rPr>
              <a:t>kamna</a:t>
            </a:r>
            <a:r>
              <a:rPr lang="sl-SI" altLang="sl-SI"/>
              <a:t>. Uporabljali so tudi </a:t>
            </a:r>
            <a:r>
              <a:rPr lang="sl-SI" altLang="sl-SI">
                <a:hlinkClick r:id="rId9" tooltip="Les"/>
              </a:rPr>
              <a:t>les</a:t>
            </a:r>
            <a:r>
              <a:rPr lang="sl-SI" altLang="sl-SI"/>
              <a:t>, </a:t>
            </a:r>
            <a:r>
              <a:rPr lang="sl-SI" altLang="sl-SI">
                <a:hlinkClick r:id="rId10" tooltip="Kost"/>
              </a:rPr>
              <a:t>kosti</a:t>
            </a:r>
            <a:r>
              <a:rPr lang="sl-SI" altLang="sl-SI"/>
              <a:t> in druge materiale, a je bil med temi najbolj primeren ravno kamen, ker je zdržal največ časa in je bil preprost za uporabo. Traja do 2000 p.n.š.</a:t>
            </a:r>
            <a:endParaRPr lang="sl-SI" altLang="sl-SI" b="1"/>
          </a:p>
          <a:p>
            <a:pPr eaLnBrk="1" hangingPunct="1">
              <a:defRPr/>
            </a:pPr>
            <a:endParaRPr lang="sl-SI" altLang="sl-SI"/>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1" descr="11">
            <a:extLst>
              <a:ext uri="{FF2B5EF4-FFF2-40B4-BE49-F238E27FC236}">
                <a16:creationId xmlns:a16="http://schemas.microsoft.com/office/drawing/2014/main" id="{8C03362E-95FF-48D6-AA84-A88DD76C0AA8}"/>
              </a:ext>
            </a:extLst>
          </p:cNvPr>
          <p:cNvPicPr>
            <a:picLocks noGrp="1" noChangeAspect="1" noChangeArrowheads="1"/>
          </p:cNvPicPr>
          <p:nvPr>
            <p:ph sz="quarter" idx="3"/>
          </p:nvPr>
        </p:nvPicPr>
        <p:blipFill>
          <a:blip r:embed="rId2">
            <a:extLst>
              <a:ext uri="{28A0092B-C50C-407E-A947-70E740481C1C}">
                <a14:useLocalDpi xmlns:a14="http://schemas.microsoft.com/office/drawing/2010/main" val="0"/>
              </a:ext>
            </a:extLst>
          </a:blip>
          <a:srcRect/>
          <a:stretch>
            <a:fillRect/>
          </a:stretch>
        </p:blipFill>
        <p:spPr>
          <a:xfrm>
            <a:off x="684213" y="4221163"/>
            <a:ext cx="2166937" cy="18176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1" name="Picture 13" descr="13">
            <a:extLst>
              <a:ext uri="{FF2B5EF4-FFF2-40B4-BE49-F238E27FC236}">
                <a16:creationId xmlns:a16="http://schemas.microsoft.com/office/drawing/2014/main" id="{0A196DDE-9DBA-49B6-BE26-F31692F668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7050" y="1052513"/>
            <a:ext cx="2051050" cy="160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Text Box 15">
            <a:extLst>
              <a:ext uri="{FF2B5EF4-FFF2-40B4-BE49-F238E27FC236}">
                <a16:creationId xmlns:a16="http://schemas.microsoft.com/office/drawing/2014/main" id="{FEAD454E-DD60-43A3-A9B0-B7CC0F863F04}"/>
              </a:ext>
            </a:extLst>
          </p:cNvPr>
          <p:cNvSpPr txBox="1">
            <a:spLocks noChangeArrowheads="1"/>
          </p:cNvSpPr>
          <p:nvPr/>
        </p:nvSpPr>
        <p:spPr bwMode="auto">
          <a:xfrm>
            <a:off x="0" y="3644900"/>
            <a:ext cx="30591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Človek iz kamene dobe</a:t>
            </a:r>
          </a:p>
        </p:txBody>
      </p:sp>
      <p:sp>
        <p:nvSpPr>
          <p:cNvPr id="7173" name="Text Box 16">
            <a:extLst>
              <a:ext uri="{FF2B5EF4-FFF2-40B4-BE49-F238E27FC236}">
                <a16:creationId xmlns:a16="http://schemas.microsoft.com/office/drawing/2014/main" id="{057521EA-F233-4DCD-940F-ED14F657D379}"/>
              </a:ext>
            </a:extLst>
          </p:cNvPr>
          <p:cNvSpPr txBox="1">
            <a:spLocks noChangeArrowheads="1"/>
          </p:cNvSpPr>
          <p:nvPr/>
        </p:nvSpPr>
        <p:spPr bwMode="auto">
          <a:xfrm>
            <a:off x="3995738" y="2852738"/>
            <a:ext cx="21605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Izkopanine naselbine</a:t>
            </a:r>
          </a:p>
        </p:txBody>
      </p:sp>
      <p:sp>
        <p:nvSpPr>
          <p:cNvPr id="7174" name="Text Box 17">
            <a:extLst>
              <a:ext uri="{FF2B5EF4-FFF2-40B4-BE49-F238E27FC236}">
                <a16:creationId xmlns:a16="http://schemas.microsoft.com/office/drawing/2014/main" id="{AECE7278-D65B-47A3-B34E-F5D93F622C77}"/>
              </a:ext>
            </a:extLst>
          </p:cNvPr>
          <p:cNvSpPr txBox="1">
            <a:spLocks noChangeArrowheads="1"/>
          </p:cNvSpPr>
          <p:nvPr/>
        </p:nvSpPr>
        <p:spPr bwMode="auto">
          <a:xfrm>
            <a:off x="7092950" y="2781300"/>
            <a:ext cx="18716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Kamnite sekire</a:t>
            </a:r>
          </a:p>
        </p:txBody>
      </p:sp>
      <p:sp>
        <p:nvSpPr>
          <p:cNvPr id="7175" name="Text Box 18">
            <a:extLst>
              <a:ext uri="{FF2B5EF4-FFF2-40B4-BE49-F238E27FC236}">
                <a16:creationId xmlns:a16="http://schemas.microsoft.com/office/drawing/2014/main" id="{9147A98C-154D-4688-B65D-FE139EA885C0}"/>
              </a:ext>
            </a:extLst>
          </p:cNvPr>
          <p:cNvSpPr txBox="1">
            <a:spLocks noChangeArrowheads="1"/>
          </p:cNvSpPr>
          <p:nvPr/>
        </p:nvSpPr>
        <p:spPr bwMode="auto">
          <a:xfrm>
            <a:off x="0" y="6165850"/>
            <a:ext cx="30591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Orodje in orožje iz kamna</a:t>
            </a:r>
          </a:p>
        </p:txBody>
      </p:sp>
      <p:pic>
        <p:nvPicPr>
          <p:cNvPr id="7176" name="Picture 22" descr="15">
            <a:extLst>
              <a:ext uri="{FF2B5EF4-FFF2-40B4-BE49-F238E27FC236}">
                <a16:creationId xmlns:a16="http://schemas.microsoft.com/office/drawing/2014/main" id="{EC009C90-0EAA-4070-8476-2E5913B766B2}"/>
              </a:ext>
            </a:extLst>
          </p:cNvPr>
          <p:cNvPicPr>
            <a:picLocks noGrp="1" noChangeAspect="1" noChangeArrowheads="1"/>
          </p:cNvPicPr>
          <p:nvPr>
            <p:ph sz="quarter" idx="4"/>
          </p:nvPr>
        </p:nvPicPr>
        <p:blipFill>
          <a:blip r:embed="rId4">
            <a:extLst>
              <a:ext uri="{28A0092B-C50C-407E-A947-70E740481C1C}">
                <a14:useLocalDpi xmlns:a14="http://schemas.microsoft.com/office/drawing/2010/main" val="0"/>
              </a:ext>
            </a:extLst>
          </a:blip>
          <a:srcRect/>
          <a:stretch>
            <a:fillRect/>
          </a:stretch>
        </p:blipFill>
        <p:spPr>
          <a:xfrm>
            <a:off x="6015038" y="3822700"/>
            <a:ext cx="2444750" cy="17494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7" name="Picture 25" descr="16">
            <a:extLst>
              <a:ext uri="{FF2B5EF4-FFF2-40B4-BE49-F238E27FC236}">
                <a16:creationId xmlns:a16="http://schemas.microsoft.com/office/drawing/2014/main" id="{7AD57454-E586-45A5-A418-90E9E8D580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3938" y="3573463"/>
            <a:ext cx="1330325" cy="216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Text Box 26">
            <a:extLst>
              <a:ext uri="{FF2B5EF4-FFF2-40B4-BE49-F238E27FC236}">
                <a16:creationId xmlns:a16="http://schemas.microsoft.com/office/drawing/2014/main" id="{92F171D8-3C13-4D05-AD71-B0BA84A9FC23}"/>
              </a:ext>
            </a:extLst>
          </p:cNvPr>
          <p:cNvSpPr txBox="1">
            <a:spLocks noChangeArrowheads="1"/>
          </p:cNvSpPr>
          <p:nvPr/>
        </p:nvSpPr>
        <p:spPr bwMode="auto">
          <a:xfrm>
            <a:off x="6300788" y="5876925"/>
            <a:ext cx="22320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Kamene sulice</a:t>
            </a:r>
          </a:p>
        </p:txBody>
      </p:sp>
      <p:sp>
        <p:nvSpPr>
          <p:cNvPr id="7179" name="Text Box 27">
            <a:extLst>
              <a:ext uri="{FF2B5EF4-FFF2-40B4-BE49-F238E27FC236}">
                <a16:creationId xmlns:a16="http://schemas.microsoft.com/office/drawing/2014/main" id="{08A1C0FC-8B3F-4A26-A0EC-AD41C54A8D50}"/>
              </a:ext>
            </a:extLst>
          </p:cNvPr>
          <p:cNvSpPr txBox="1">
            <a:spLocks noChangeArrowheads="1"/>
          </p:cNvSpPr>
          <p:nvPr/>
        </p:nvSpPr>
        <p:spPr bwMode="auto">
          <a:xfrm>
            <a:off x="3419475" y="6165850"/>
            <a:ext cx="17287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a:t>pestnjak</a:t>
            </a:r>
          </a:p>
        </p:txBody>
      </p:sp>
      <p:pic>
        <p:nvPicPr>
          <p:cNvPr id="7180" name="Picture 28">
            <a:extLst>
              <a:ext uri="{FF2B5EF4-FFF2-40B4-BE49-F238E27FC236}">
                <a16:creationId xmlns:a16="http://schemas.microsoft.com/office/drawing/2014/main" id="{6D915AF9-648A-42EC-B0F1-468505522777}"/>
              </a:ext>
            </a:extLst>
          </p:cNvPr>
          <p:cNvPicPr>
            <a:picLocks noGrp="1" noChangeAspect="1" noChangeArrowheads="1"/>
          </p:cNvPicPr>
          <p:nvPr>
            <p:ph sz="quarter" idx="2"/>
          </p:nvPr>
        </p:nvPicPr>
        <p:blipFill>
          <a:blip r:embed="rId6">
            <a:extLst>
              <a:ext uri="{28A0092B-C50C-407E-A947-70E740481C1C}">
                <a14:useLocalDpi xmlns:a14="http://schemas.microsoft.com/office/drawing/2010/main" val="0"/>
              </a:ext>
            </a:extLst>
          </a:blip>
          <a:srcRect/>
          <a:stretch>
            <a:fillRect/>
          </a:stretch>
        </p:blipFill>
        <p:spPr>
          <a:xfrm>
            <a:off x="2700338" y="260350"/>
            <a:ext cx="4038600" cy="1981200"/>
          </a:xfrm>
        </p:spPr>
      </p:pic>
      <p:pic>
        <p:nvPicPr>
          <p:cNvPr id="7181" name="Picture 29">
            <a:extLst>
              <a:ext uri="{FF2B5EF4-FFF2-40B4-BE49-F238E27FC236}">
                <a16:creationId xmlns:a16="http://schemas.microsoft.com/office/drawing/2014/main" id="{5C0AB0CB-5DF1-4BFA-8E8A-684DE955E9D6}"/>
              </a:ext>
            </a:extLst>
          </p:cNvPr>
          <p:cNvPicPr>
            <a:picLocks noGrp="1" noChangeAspect="1" noChangeArrowheads="1"/>
          </p:cNvPicPr>
          <p:nvPr>
            <p:ph sz="quarter" idx="1"/>
          </p:nvPr>
        </p:nvPicPr>
        <p:blipFill>
          <a:blip r:embed="rId7">
            <a:extLst>
              <a:ext uri="{28A0092B-C50C-407E-A947-70E740481C1C}">
                <a14:useLocalDpi xmlns:a14="http://schemas.microsoft.com/office/drawing/2010/main" val="0"/>
              </a:ext>
            </a:extLst>
          </a:blip>
          <a:srcRect/>
          <a:stretch>
            <a:fillRect/>
          </a:stretch>
        </p:blipFill>
        <p:spPr>
          <a:xfrm>
            <a:off x="179388" y="1628775"/>
            <a:ext cx="2736850" cy="19812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a:extLst>
              <a:ext uri="{FF2B5EF4-FFF2-40B4-BE49-F238E27FC236}">
                <a16:creationId xmlns:a16="http://schemas.microsoft.com/office/drawing/2014/main" id="{D591BD28-1CEA-4D79-904F-62B96C69F38D}"/>
              </a:ext>
            </a:extLst>
          </p:cNvPr>
          <p:cNvSpPr>
            <a:spLocks noGrp="1" noChangeArrowheads="1"/>
          </p:cNvSpPr>
          <p:nvPr>
            <p:ph type="body" idx="1"/>
          </p:nvPr>
        </p:nvSpPr>
        <p:spPr>
          <a:xfrm>
            <a:off x="457200" y="765175"/>
            <a:ext cx="8229600" cy="5330825"/>
          </a:xfrm>
        </p:spPr>
        <p:txBody>
          <a:bodyPr/>
          <a:lstStyle/>
          <a:p>
            <a:pPr eaLnBrk="1" hangingPunct="1">
              <a:buFont typeface="Wingdings" panose="05000000000000000000" pitchFamily="2" charset="2"/>
              <a:buNone/>
              <a:defRPr/>
            </a:pPr>
            <a:r>
              <a:rPr lang="sl-SI" altLang="sl-SI"/>
              <a:t>  Najdaljše obdobje prazgodovine je bila KAMENA DOBA, ki je trajala milijon let. O tej dobi vemo zelo malo. </a:t>
            </a:r>
          </a:p>
          <a:p>
            <a:pPr eaLnBrk="1" hangingPunct="1">
              <a:buFont typeface="Wingdings" panose="05000000000000000000" pitchFamily="2" charset="2"/>
              <a:buNone/>
              <a:defRPr/>
            </a:pPr>
            <a:r>
              <a:rPr lang="sl-SI" altLang="sl-SI"/>
              <a:t>  Ljudje so se v tej dobi ukvarjali z lovom in nabiranjem sadežev. Pogosto so se selili, ker so iskali hrano.</a:t>
            </a:r>
          </a:p>
          <a:p>
            <a:pPr eaLnBrk="1" hangingPunct="1">
              <a:buFont typeface="Wingdings" panose="05000000000000000000" pitchFamily="2" charset="2"/>
              <a:buNone/>
              <a:defRPr/>
            </a:pPr>
            <a:r>
              <a:rPr lang="sl-SI" altLang="sl-SI"/>
              <a:t>  Ob koncu kamene dobe, pred nekaj tisoč leti, so se začeli ukvarjati s preprostim poljedelstvom. Takrat so se za stalno naselili.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nekoc0002">
            <a:extLst>
              <a:ext uri="{FF2B5EF4-FFF2-40B4-BE49-F238E27FC236}">
                <a16:creationId xmlns:a16="http://schemas.microsoft.com/office/drawing/2014/main" id="{F06BE0FC-119A-40F6-8EDB-03177E4E98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100" y="981075"/>
            <a:ext cx="8978900" cy="374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a:extLst>
              <a:ext uri="{FF2B5EF4-FFF2-40B4-BE49-F238E27FC236}">
                <a16:creationId xmlns:a16="http://schemas.microsoft.com/office/drawing/2014/main" id="{4812F808-665F-4EBE-AD0D-5BBF166890F9}"/>
              </a:ext>
            </a:extLst>
          </p:cNvPr>
          <p:cNvSpPr>
            <a:spLocks noGrp="1" noChangeArrowheads="1"/>
          </p:cNvSpPr>
          <p:nvPr>
            <p:ph type="title"/>
          </p:nvPr>
        </p:nvSpPr>
        <p:spPr/>
        <p:txBody>
          <a:bodyPr/>
          <a:lstStyle/>
          <a:p>
            <a:pPr eaLnBrk="1" hangingPunct="1">
              <a:defRPr/>
            </a:pPr>
            <a:r>
              <a:rPr lang="sl-SI" altLang="sl-SI" sz="3600"/>
              <a:t>KAMENA DOBA – </a:t>
            </a:r>
            <a:r>
              <a:rPr lang="sl-SI" altLang="sl-SI" sz="3600">
                <a:solidFill>
                  <a:srgbClr val="FF0000"/>
                </a:solidFill>
              </a:rPr>
              <a:t>BAKRENA DOBA</a:t>
            </a:r>
            <a:r>
              <a:rPr lang="sl-SI" altLang="sl-SI" sz="3600"/>
              <a:t> – BRONASTA DOBA – ŽELEZNA DOBA PRAZGODOVINE</a:t>
            </a:r>
          </a:p>
        </p:txBody>
      </p:sp>
      <p:sp>
        <p:nvSpPr>
          <p:cNvPr id="12293" name="Rectangle 5">
            <a:extLst>
              <a:ext uri="{FF2B5EF4-FFF2-40B4-BE49-F238E27FC236}">
                <a16:creationId xmlns:a16="http://schemas.microsoft.com/office/drawing/2014/main" id="{1948549D-64F6-4081-BA13-DA5B6509CD6E}"/>
              </a:ext>
            </a:extLst>
          </p:cNvPr>
          <p:cNvSpPr>
            <a:spLocks noGrp="1" noChangeArrowheads="1"/>
          </p:cNvSpPr>
          <p:nvPr>
            <p:ph type="body" sz="half" idx="1"/>
          </p:nvPr>
        </p:nvSpPr>
        <p:spPr/>
        <p:txBody>
          <a:bodyPr/>
          <a:lstStyle/>
          <a:p>
            <a:pPr eaLnBrk="1" hangingPunct="1">
              <a:defRPr/>
            </a:pPr>
            <a:r>
              <a:rPr lang="sl-SI" altLang="sl-SI" sz="2800" b="1">
                <a:solidFill>
                  <a:srgbClr val="FF0000"/>
                </a:solidFill>
              </a:rPr>
              <a:t>BAKRENA DOBA</a:t>
            </a:r>
            <a:r>
              <a:rPr lang="sl-SI" altLang="sl-SI" sz="2800"/>
              <a:t> (2000-1800 p.n.š) -uporaba bakra -mostiščarji/koliščarji -Ljubljansko barje.</a:t>
            </a:r>
            <a:endParaRPr lang="sl-SI" altLang="sl-SI" sz="2800" b="1"/>
          </a:p>
          <a:p>
            <a:pPr eaLnBrk="1" hangingPunct="1">
              <a:defRPr/>
            </a:pPr>
            <a:endParaRPr lang="sl-SI" altLang="sl-SI" sz="2800"/>
          </a:p>
        </p:txBody>
      </p:sp>
      <p:sp>
        <p:nvSpPr>
          <p:cNvPr id="10244" name="Text Box 8">
            <a:extLst>
              <a:ext uri="{FF2B5EF4-FFF2-40B4-BE49-F238E27FC236}">
                <a16:creationId xmlns:a16="http://schemas.microsoft.com/office/drawing/2014/main" id="{C117F961-70ED-41EC-B1A3-1DE4A0945E7A}"/>
              </a:ext>
            </a:extLst>
          </p:cNvPr>
          <p:cNvSpPr txBox="1">
            <a:spLocks noChangeArrowheads="1"/>
          </p:cNvSpPr>
          <p:nvPr/>
        </p:nvSpPr>
        <p:spPr bwMode="auto">
          <a:xfrm>
            <a:off x="611188" y="5373688"/>
            <a:ext cx="77057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sl-SI" altLang="sl-SI" sz="2400"/>
              <a:t>Človek je iz bakrove rude začel pridobivati BAKER. Iz njega je izdeloval prvo kovinsko posodo, orodje in orožje.</a:t>
            </a:r>
          </a:p>
        </p:txBody>
      </p:sp>
      <p:pic>
        <p:nvPicPr>
          <p:cNvPr id="10245" name="Picture 9">
            <a:extLst>
              <a:ext uri="{FF2B5EF4-FFF2-40B4-BE49-F238E27FC236}">
                <a16:creationId xmlns:a16="http://schemas.microsoft.com/office/drawing/2014/main" id="{FC498843-1809-49BE-AF8A-F9DD5ED1077C}"/>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572000" y="1989138"/>
            <a:ext cx="4032250" cy="3463925"/>
          </a:xfrm>
        </p:spPr>
      </p:pic>
    </p:spTree>
  </p:cSld>
  <p:clrMapOvr>
    <a:masterClrMapping/>
  </p:clrMapOvr>
</p:sld>
</file>

<file path=ppt/theme/theme1.xml><?xml version="1.0" encoding="utf-8"?>
<a:theme xmlns:a="http://schemas.openxmlformats.org/drawingml/2006/main" name="Textured">
  <a:themeElements>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fontScheme name="Textured">
      <a:majorFont>
        <a:latin typeface="Tahoma"/>
        <a:ea typeface=""/>
        <a:cs typeface=""/>
      </a:majorFont>
      <a:minorFont>
        <a:latin typeface="Tahoma"/>
        <a:ea typeface=""/>
        <a:cs typeface=""/>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86BDAB1678EEC4BAF3ABAE2A6BCFBB5" ma:contentTypeVersion="11" ma:contentTypeDescription="Ustvari nov dokument." ma:contentTypeScope="" ma:versionID="ad8a1cded98d0cd31b555d8717b422a4">
  <xsd:schema xmlns:xsd="http://www.w3.org/2001/XMLSchema" xmlns:xs="http://www.w3.org/2001/XMLSchema" xmlns:p="http://schemas.microsoft.com/office/2006/metadata/properties" xmlns:ns3="5eb0e5bb-003c-49d1-b588-f515760f1d55" xmlns:ns4="58eb8b2f-1f4f-45d6-90f2-6e46f688ebff" targetNamespace="http://schemas.microsoft.com/office/2006/metadata/properties" ma:root="true" ma:fieldsID="4a09813972a5ae47b450f0df96585df8" ns3:_="" ns4:_="">
    <xsd:import namespace="5eb0e5bb-003c-49d1-b588-f515760f1d55"/>
    <xsd:import namespace="58eb8b2f-1f4f-45d6-90f2-6e46f688ebf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b0e5bb-003c-49d1-b588-f515760f1d5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eb8b2f-1f4f-45d6-90f2-6e46f688ebff" elementFormDefault="qualified">
    <xsd:import namespace="http://schemas.microsoft.com/office/2006/documentManagement/types"/>
    <xsd:import namespace="http://schemas.microsoft.com/office/infopath/2007/PartnerControls"/>
    <xsd:element name="SharedWithUsers" ma:index="16"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V skupni rabi s podrobnostmi" ma:internalName="SharedWithDetails" ma:readOnly="true">
      <xsd:simpleType>
        <xsd:restriction base="dms:Note">
          <xsd:maxLength value="255"/>
        </xsd:restriction>
      </xsd:simpleType>
    </xsd:element>
    <xsd:element name="SharingHintHash" ma:index="18" nillable="true" ma:displayName="Razprševanje namiga za skupno rab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0ECBD4-6DF9-4271-BAEA-91AFF3DCBB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b0e5bb-003c-49d1-b588-f515760f1d55"/>
    <ds:schemaRef ds:uri="58eb8b2f-1f4f-45d6-90f2-6e46f688eb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66569A1-796C-42B9-87B8-0E7781BAE4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Textured</Template>
  <TotalTime>194</TotalTime>
  <Words>774</Words>
  <Application>Microsoft Office PowerPoint</Application>
  <PresentationFormat>Diaprojekcija na zaslonu (4:3)</PresentationFormat>
  <Paragraphs>79</Paragraphs>
  <Slides>19</Slides>
  <Notes>0</Notes>
  <HiddenSlides>0</HiddenSlides>
  <MMClips>0</MMClips>
  <ScaleCrop>false</ScaleCrop>
  <HeadingPairs>
    <vt:vector size="4" baseType="variant">
      <vt:variant>
        <vt:lpstr>Tema</vt:lpstr>
      </vt:variant>
      <vt:variant>
        <vt:i4>1</vt:i4>
      </vt:variant>
      <vt:variant>
        <vt:lpstr>Naslovi diapozitivov</vt:lpstr>
      </vt:variant>
      <vt:variant>
        <vt:i4>19</vt:i4>
      </vt:variant>
    </vt:vector>
  </HeadingPairs>
  <TitlesOfParts>
    <vt:vector size="20" baseType="lpstr">
      <vt:lpstr>Textured</vt:lpstr>
      <vt:lpstr>ČASOVNI TRAK ZGODOVINE</vt:lpstr>
      <vt:lpstr>ZGODOVINA MOJEGA ŽIVLJENJA</vt:lpstr>
      <vt:lpstr>PowerPointova predstavitev</vt:lpstr>
      <vt:lpstr>ČASOVNI TRAK ZGODOVINE</vt:lpstr>
      <vt:lpstr>PRAZGODOVINA </vt:lpstr>
      <vt:lpstr>PowerPointova predstavitev</vt:lpstr>
      <vt:lpstr>PowerPointova predstavitev</vt:lpstr>
      <vt:lpstr>PowerPointova predstavitev</vt:lpstr>
      <vt:lpstr>KAMENA DOBA – BAKRENA DOBA – BRONASTA DOBA – ŽELEZNA DOBA PRAZGODOVINE</vt:lpstr>
      <vt:lpstr>PowerPointova predstavitev</vt:lpstr>
      <vt:lpstr>PowerPointova predstavitev</vt:lpstr>
      <vt:lpstr>KAMENA DOBA – BAKRENA DOBA – BRONASTA DOBA – ŽELEZNA DOBA PRAZGODOVINE</vt:lpstr>
      <vt:lpstr>PowerPointova predstavitev</vt:lpstr>
      <vt:lpstr>KAMENA DOBA – BAKRENA DOBA – BRONASTA DOBA – ŽELEZNA DOBA PRAZGODOVINE</vt:lpstr>
      <vt:lpstr>PowerPointova predstavitev</vt:lpstr>
      <vt:lpstr>PowerPointova predstavitev</vt:lpstr>
      <vt:lpstr>PowerPointova predstavitev</vt:lpstr>
      <vt:lpstr>ZAPIS V ZVEZEK</vt:lpstr>
      <vt:lpstr>Domača naloga:</vt:lpstr>
    </vt:vector>
  </TitlesOfParts>
  <Company>EONA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Franci Pavlin</dc:creator>
  <cp:lastModifiedBy>Anita Kušar</cp:lastModifiedBy>
  <cp:revision>26</cp:revision>
  <dcterms:created xsi:type="dcterms:W3CDTF">2010-08-16T06:37:33Z</dcterms:created>
  <dcterms:modified xsi:type="dcterms:W3CDTF">2020-03-24T15:41:02Z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0x010100E86BDAB1678EEC4BAF3ABAE2A6BCFBB5</vt:lpwstr>
  </property>
</Properties>
</file>