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BAE4-32A1-44A3-9C40-ED75F0C45187}" type="datetimeFigureOut">
              <a:rPr lang="sl-SI" smtClean="0"/>
              <a:t>10. 05. 2021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38A2-FC49-497B-91AC-03AAD5C1E99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288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BAE4-32A1-44A3-9C40-ED75F0C45187}" type="datetimeFigureOut">
              <a:rPr lang="sl-SI" smtClean="0"/>
              <a:t>10. 05. 2021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38A2-FC49-497B-91AC-03AAD5C1E99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64854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BAE4-32A1-44A3-9C40-ED75F0C45187}" type="datetimeFigureOut">
              <a:rPr lang="sl-SI" smtClean="0"/>
              <a:t>10. 05. 2021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38A2-FC49-497B-91AC-03AAD5C1E99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86989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BAE4-32A1-44A3-9C40-ED75F0C45187}" type="datetimeFigureOut">
              <a:rPr lang="sl-SI" smtClean="0"/>
              <a:t>10. 05. 2021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38A2-FC49-497B-91AC-03AAD5C1E99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6817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BAE4-32A1-44A3-9C40-ED75F0C45187}" type="datetimeFigureOut">
              <a:rPr lang="sl-SI" smtClean="0"/>
              <a:t>10. 05. 2021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38A2-FC49-497B-91AC-03AAD5C1E99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04159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BAE4-32A1-44A3-9C40-ED75F0C45187}" type="datetimeFigureOut">
              <a:rPr lang="sl-SI" smtClean="0"/>
              <a:t>10. 05. 2021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38A2-FC49-497B-91AC-03AAD5C1E99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798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BAE4-32A1-44A3-9C40-ED75F0C45187}" type="datetimeFigureOut">
              <a:rPr lang="sl-SI" smtClean="0"/>
              <a:t>10. 05. 2021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38A2-FC49-497B-91AC-03AAD5C1E99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9088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BAE4-32A1-44A3-9C40-ED75F0C45187}" type="datetimeFigureOut">
              <a:rPr lang="sl-SI" smtClean="0"/>
              <a:t>10. 05. 2021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38A2-FC49-497B-91AC-03AAD5C1E99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4584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BAE4-32A1-44A3-9C40-ED75F0C45187}" type="datetimeFigureOut">
              <a:rPr lang="sl-SI" smtClean="0"/>
              <a:t>10. 05. 2021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38A2-FC49-497B-91AC-03AAD5C1E99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92964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BAE4-32A1-44A3-9C40-ED75F0C45187}" type="datetimeFigureOut">
              <a:rPr lang="sl-SI" smtClean="0"/>
              <a:t>10. 05. 2021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38A2-FC49-497B-91AC-03AAD5C1E99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40193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BAE4-32A1-44A3-9C40-ED75F0C45187}" type="datetimeFigureOut">
              <a:rPr lang="sl-SI" smtClean="0"/>
              <a:t>10. 05. 2021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38A2-FC49-497B-91AC-03AAD5C1E99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3976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7BAE4-32A1-44A3-9C40-ED75F0C45187}" type="datetimeFigureOut">
              <a:rPr lang="sl-SI" smtClean="0"/>
              <a:t>10. 05. 2021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D38A2-FC49-497B-91AC-03AAD5C1E99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9263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665361" y="685953"/>
            <a:ext cx="6686447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9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FEVDALIZEM</a:t>
            </a:r>
            <a:endParaRPr lang="sl-SI" sz="9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8886" y="260141"/>
            <a:ext cx="4488177" cy="60205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849157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1) Razlaga pojma „fevdalizem“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3600" dirty="0"/>
              <a:t>V srednjem veku se je v Evropi uveljavil </a:t>
            </a:r>
            <a:r>
              <a:rPr lang="sl-SI" sz="3600" b="1" dirty="0">
                <a:solidFill>
                  <a:srgbClr val="FF0000"/>
                </a:solidFill>
              </a:rPr>
              <a:t>DRUŽBENI RED</a:t>
            </a:r>
            <a:r>
              <a:rPr lang="sl-SI" sz="3600" dirty="0"/>
              <a:t>, ki ga imenujemo </a:t>
            </a:r>
            <a:r>
              <a:rPr lang="sl-SI" sz="3600" b="1" dirty="0">
                <a:solidFill>
                  <a:srgbClr val="FF0000"/>
                </a:solidFill>
              </a:rPr>
              <a:t>FEVDALIZEM</a:t>
            </a:r>
            <a:r>
              <a:rPr lang="sl-SI" sz="3600" dirty="0"/>
              <a:t>. </a:t>
            </a:r>
            <a:endParaRPr lang="sl-SI" sz="3600" dirty="0" smtClean="0"/>
          </a:p>
          <a:p>
            <a:pPr marL="0" indent="0">
              <a:buNone/>
            </a:pPr>
            <a:endParaRPr lang="sl-SI" sz="3600" dirty="0" smtClean="0"/>
          </a:p>
          <a:p>
            <a:r>
              <a:rPr lang="sl-SI" sz="3600" dirty="0" smtClean="0"/>
              <a:t>Ime </a:t>
            </a:r>
            <a:r>
              <a:rPr lang="sl-SI" sz="3600" dirty="0"/>
              <a:t>je dobil po izrazu </a:t>
            </a:r>
            <a:r>
              <a:rPr lang="sl-SI" sz="3600" b="1" dirty="0">
                <a:solidFill>
                  <a:srgbClr val="FF0000"/>
                </a:solidFill>
              </a:rPr>
              <a:t>FEVD</a:t>
            </a:r>
            <a:r>
              <a:rPr lang="sl-SI" sz="3600" dirty="0"/>
              <a:t>, fevd pa je zemlja ali ozemlje, ki ga je imel v oblasti oziroma mu je vladal nek </a:t>
            </a:r>
            <a:r>
              <a:rPr lang="sl-SI" sz="3600" b="1" dirty="0"/>
              <a:t>vladar</a:t>
            </a:r>
            <a:r>
              <a:rPr lang="sl-SI" sz="3600" dirty="0"/>
              <a:t>. Lahko je bila majhna, lahko pa je bila ogromna (velika kot država).</a:t>
            </a:r>
          </a:p>
        </p:txBody>
      </p:sp>
    </p:spTree>
    <p:extLst>
      <p:ext uri="{BB962C8B-B14F-4D97-AF65-F5344CB8AC3E}">
        <p14:creationId xmlns:p14="http://schemas.microsoft.com/office/powerpoint/2010/main" val="1784255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značba mesta vsebine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765" y="283151"/>
            <a:ext cx="8765308" cy="648710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236183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2) Družbeni stanovi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3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3600" dirty="0"/>
              <a:t>V fevdalizmu se je družba delila v </a:t>
            </a:r>
            <a:r>
              <a:rPr lang="sl-SI" sz="3600" b="1" dirty="0">
                <a:solidFill>
                  <a:srgbClr val="FF0000"/>
                </a:solidFill>
              </a:rPr>
              <a:t>TRI </a:t>
            </a:r>
            <a:r>
              <a:rPr lang="sl-SI" sz="3600" b="1" dirty="0" smtClean="0">
                <a:solidFill>
                  <a:srgbClr val="FF0000"/>
                </a:solidFill>
              </a:rPr>
              <a:t>STANOVE:</a:t>
            </a:r>
            <a:endParaRPr lang="sl-SI" sz="3600" b="1" dirty="0">
              <a:solidFill>
                <a:srgbClr val="FF0000"/>
              </a:solidFill>
            </a:endParaRPr>
          </a:p>
          <a:p>
            <a:pPr lvl="0"/>
            <a:r>
              <a:rPr lang="sl-SI" sz="3600" b="1" dirty="0">
                <a:solidFill>
                  <a:srgbClr val="FF0000"/>
                </a:solidFill>
              </a:rPr>
              <a:t>VIŠJE IN NIŽJE PLEMSTVO</a:t>
            </a:r>
            <a:endParaRPr lang="sl-SI" sz="3600" dirty="0">
              <a:solidFill>
                <a:srgbClr val="FF0000"/>
              </a:solidFill>
            </a:endParaRPr>
          </a:p>
          <a:p>
            <a:pPr lvl="0"/>
            <a:r>
              <a:rPr lang="sl-SI" sz="3600" b="1" dirty="0">
                <a:solidFill>
                  <a:srgbClr val="FF0000"/>
                </a:solidFill>
              </a:rPr>
              <a:t>DUHOVŠČINA</a:t>
            </a:r>
            <a:endParaRPr lang="sl-SI" sz="3600" dirty="0">
              <a:solidFill>
                <a:srgbClr val="FF0000"/>
              </a:solidFill>
            </a:endParaRPr>
          </a:p>
          <a:p>
            <a:pPr lvl="0"/>
            <a:r>
              <a:rPr lang="sl-SI" sz="3600" b="1" dirty="0" smtClean="0">
                <a:solidFill>
                  <a:srgbClr val="FF0000"/>
                </a:solidFill>
              </a:rPr>
              <a:t>KMETJE</a:t>
            </a:r>
          </a:p>
          <a:p>
            <a:pPr marL="0" indent="0">
              <a:buNone/>
            </a:pPr>
            <a:endParaRPr lang="sl-SI" sz="3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l-SI" sz="3600" dirty="0" smtClean="0"/>
              <a:t>Nad vsemi pa </a:t>
            </a:r>
            <a:r>
              <a:rPr lang="sl-SI" sz="3600" dirty="0"/>
              <a:t>je bil </a:t>
            </a:r>
            <a:r>
              <a:rPr lang="sl-SI" sz="3600" b="1" dirty="0">
                <a:solidFill>
                  <a:srgbClr val="FF0000"/>
                </a:solidFill>
              </a:rPr>
              <a:t>VLADAR</a:t>
            </a:r>
            <a:r>
              <a:rPr lang="sl-SI" sz="3600" dirty="0"/>
              <a:t>. To je lahko bil </a:t>
            </a:r>
            <a:r>
              <a:rPr lang="sl-SI" sz="3600" b="1" dirty="0">
                <a:solidFill>
                  <a:srgbClr val="FF0000"/>
                </a:solidFill>
              </a:rPr>
              <a:t>kralj</a:t>
            </a:r>
            <a:r>
              <a:rPr lang="sl-SI" sz="3600" dirty="0"/>
              <a:t> ali pa </a:t>
            </a:r>
            <a:r>
              <a:rPr lang="sl-SI" sz="3600" b="1" dirty="0">
                <a:solidFill>
                  <a:srgbClr val="FF0000"/>
                </a:solidFill>
              </a:rPr>
              <a:t>cesar</a:t>
            </a:r>
            <a:r>
              <a:rPr lang="sl-SI" sz="3600" dirty="0"/>
              <a:t> – odvisno pač od države.</a:t>
            </a:r>
          </a:p>
        </p:txBody>
      </p:sp>
    </p:spTree>
    <p:extLst>
      <p:ext uri="{BB962C8B-B14F-4D97-AF65-F5344CB8AC3E}">
        <p14:creationId xmlns:p14="http://schemas.microsoft.com/office/powerpoint/2010/main" val="2839608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3) Vladar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39437" y="1567007"/>
            <a:ext cx="8056418" cy="4815320"/>
          </a:xfrm>
        </p:spPr>
        <p:txBody>
          <a:bodyPr>
            <a:normAutofit/>
          </a:bodyPr>
          <a:lstStyle/>
          <a:p>
            <a:pPr lvl="0"/>
            <a:r>
              <a:rPr lang="sl-SI" sz="3600" dirty="0"/>
              <a:t>Izhajal je iz vrst plemstva.</a:t>
            </a:r>
          </a:p>
          <a:p>
            <a:pPr lvl="0"/>
            <a:r>
              <a:rPr lang="sl-SI" sz="3600" dirty="0"/>
              <a:t>Lastil si je večino zemlje v državi.</a:t>
            </a:r>
          </a:p>
          <a:p>
            <a:pPr lvl="0"/>
            <a:r>
              <a:rPr lang="sl-SI" sz="3600" dirty="0"/>
              <a:t>Zemljo je uporabil kot plačilno sredstvo ali kot nagrado.</a:t>
            </a:r>
          </a:p>
          <a:p>
            <a:pPr lvl="0"/>
            <a:r>
              <a:rPr lang="sl-SI" sz="3600" dirty="0"/>
              <a:t>To zemljo, ki ji rečemo </a:t>
            </a:r>
            <a:r>
              <a:rPr lang="sl-SI" sz="3600" b="1" dirty="0">
                <a:solidFill>
                  <a:srgbClr val="FF0000"/>
                </a:solidFill>
              </a:rPr>
              <a:t>zemljiška posest </a:t>
            </a:r>
            <a:r>
              <a:rPr lang="sl-SI" sz="3600" dirty="0">
                <a:solidFill>
                  <a:srgbClr val="FF0000"/>
                </a:solidFill>
              </a:rPr>
              <a:t>ali </a:t>
            </a:r>
            <a:r>
              <a:rPr lang="sl-SI" sz="3600" b="1" dirty="0">
                <a:solidFill>
                  <a:srgbClr val="FF0000"/>
                </a:solidFill>
              </a:rPr>
              <a:t>fevd</a:t>
            </a:r>
            <a:r>
              <a:rPr lang="sl-SI" sz="3600" dirty="0"/>
              <a:t>, je delil visokemu plemstvu. Poleg zemlje je podelil tudi </a:t>
            </a:r>
            <a:r>
              <a:rPr lang="sl-SI" sz="3600" b="1" dirty="0">
                <a:solidFill>
                  <a:srgbClr val="FF0000"/>
                </a:solidFill>
              </a:rPr>
              <a:t>kmete</a:t>
            </a:r>
            <a:r>
              <a:rPr lang="sl-SI" sz="3600" dirty="0"/>
              <a:t>, ki so bivali na tej zemlji.</a:t>
            </a:r>
          </a:p>
        </p:txBody>
      </p:sp>
      <p:pic>
        <p:nvPicPr>
          <p:cNvPr id="4" name="Slika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1213" y="1690688"/>
            <a:ext cx="3181350" cy="3487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952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4) Plemstvo in duhovščina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413164"/>
            <a:ext cx="10515600" cy="5190836"/>
          </a:xfrm>
        </p:spPr>
        <p:txBody>
          <a:bodyPr>
            <a:noAutofit/>
          </a:bodyPr>
          <a:lstStyle/>
          <a:p>
            <a:pPr lvl="0"/>
            <a:r>
              <a:rPr lang="sl-SI" sz="3200" dirty="0"/>
              <a:t>Delimo ga na </a:t>
            </a:r>
            <a:r>
              <a:rPr lang="sl-SI" sz="3200" b="1" dirty="0">
                <a:solidFill>
                  <a:srgbClr val="FF0000"/>
                </a:solidFill>
              </a:rPr>
              <a:t>višje in nižje </a:t>
            </a:r>
            <a:r>
              <a:rPr lang="sl-SI" sz="3200" dirty="0"/>
              <a:t>plemstvo.</a:t>
            </a:r>
          </a:p>
          <a:p>
            <a:pPr lvl="0"/>
            <a:r>
              <a:rPr lang="sl-SI" sz="3200" dirty="0"/>
              <a:t>Višji plemiči so od kralja prejeli fevd. Del so ga zadržali zase, del pa so ga skupaj s kmeti dali v gospodarjenje nižjim plemičem. </a:t>
            </a:r>
          </a:p>
          <a:p>
            <a:pPr lvl="0"/>
            <a:r>
              <a:rPr lang="sl-SI" sz="3200" b="1" dirty="0">
                <a:solidFill>
                  <a:srgbClr val="FF0000"/>
                </a:solidFill>
              </a:rPr>
              <a:t>VIŠJI PLEMIČ</a:t>
            </a:r>
            <a:r>
              <a:rPr lang="sl-SI" sz="3200" dirty="0"/>
              <a:t>, ki je od kralj dobil v last fevd, se imenuje tudi </a:t>
            </a:r>
            <a:r>
              <a:rPr lang="sl-SI" sz="3200" b="1" dirty="0">
                <a:solidFill>
                  <a:srgbClr val="FF0000"/>
                </a:solidFill>
              </a:rPr>
              <a:t>SENIOR</a:t>
            </a:r>
            <a:r>
              <a:rPr lang="sl-SI" sz="3200" b="1" dirty="0"/>
              <a:t>.</a:t>
            </a:r>
            <a:endParaRPr lang="sl-SI" sz="3200" dirty="0"/>
          </a:p>
          <a:p>
            <a:pPr lvl="0"/>
            <a:r>
              <a:rPr lang="sl-SI" sz="3200" b="1" dirty="0">
                <a:solidFill>
                  <a:srgbClr val="FF0000"/>
                </a:solidFill>
              </a:rPr>
              <a:t>NIŽJI PLEMIČ</a:t>
            </a:r>
            <a:r>
              <a:rPr lang="sl-SI" sz="3200" b="1" dirty="0"/>
              <a:t>,</a:t>
            </a:r>
            <a:r>
              <a:rPr lang="sl-SI" sz="3200" dirty="0"/>
              <a:t> ki je od </a:t>
            </a:r>
            <a:r>
              <a:rPr lang="sl-SI" sz="3200" b="1" dirty="0"/>
              <a:t>seniorja </a:t>
            </a:r>
            <a:r>
              <a:rPr lang="sl-SI" sz="3200" dirty="0"/>
              <a:t>prejel del fevda, se imenuje tudi </a:t>
            </a:r>
            <a:r>
              <a:rPr lang="sl-SI" sz="3200" b="1" dirty="0">
                <a:solidFill>
                  <a:srgbClr val="FF0000"/>
                </a:solidFill>
              </a:rPr>
              <a:t>VAZAL</a:t>
            </a:r>
            <a:r>
              <a:rPr lang="sl-SI" sz="3200" b="1" dirty="0"/>
              <a:t>.</a:t>
            </a:r>
            <a:endParaRPr lang="sl-SI" sz="3200" dirty="0"/>
          </a:p>
          <a:p>
            <a:pPr lvl="0"/>
            <a:r>
              <a:rPr lang="sl-SI" sz="3200" dirty="0"/>
              <a:t>Odnos med seniorjem in vazalom se imenuje </a:t>
            </a:r>
            <a:r>
              <a:rPr lang="sl-SI" sz="3200" b="1" dirty="0">
                <a:solidFill>
                  <a:srgbClr val="FF0000"/>
                </a:solidFill>
              </a:rPr>
              <a:t>VAZALNI ODNOS</a:t>
            </a:r>
            <a:r>
              <a:rPr lang="sl-SI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5162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05691" y="366280"/>
            <a:ext cx="10515600" cy="4351338"/>
          </a:xfrm>
        </p:spPr>
        <p:txBody>
          <a:bodyPr>
            <a:normAutofit/>
          </a:bodyPr>
          <a:lstStyle/>
          <a:p>
            <a:pPr lvl="0"/>
            <a:r>
              <a:rPr lang="sl-SI" sz="3600" dirty="0"/>
              <a:t>Tisti, ki prejme </a:t>
            </a:r>
            <a:r>
              <a:rPr lang="sl-SI" sz="3600" b="1" dirty="0">
                <a:solidFill>
                  <a:srgbClr val="FF0000"/>
                </a:solidFill>
              </a:rPr>
              <a:t>fevd</a:t>
            </a:r>
            <a:r>
              <a:rPr lang="sl-SI" sz="3600" b="1" dirty="0"/>
              <a:t> </a:t>
            </a:r>
            <a:r>
              <a:rPr lang="sl-SI" sz="3600" dirty="0"/>
              <a:t>(torej SENIOR, ki ga prejme od KRALJA, ter VAZAL, ki ga prejme od SENIORJA), se imenuje </a:t>
            </a:r>
            <a:r>
              <a:rPr lang="sl-SI" sz="3600" b="1" dirty="0">
                <a:solidFill>
                  <a:srgbClr val="FF0000"/>
                </a:solidFill>
              </a:rPr>
              <a:t>ZEMLJIŠKI GOSPOD</a:t>
            </a:r>
            <a:r>
              <a:rPr lang="sl-SI" sz="3600" dirty="0"/>
              <a:t>, podeljenemu posestvu pa rečemo </a:t>
            </a:r>
            <a:r>
              <a:rPr lang="sl-SI" sz="3600" b="1" dirty="0">
                <a:solidFill>
                  <a:srgbClr val="FF0000"/>
                </a:solidFill>
              </a:rPr>
              <a:t>FEVD ali ZEMLJIŠKO GOSPOSTVO</a:t>
            </a:r>
            <a:r>
              <a:rPr lang="sl-SI" sz="3600" dirty="0"/>
              <a:t>.</a:t>
            </a:r>
          </a:p>
          <a:p>
            <a:pPr lvl="0"/>
            <a:r>
              <a:rPr lang="sl-SI" sz="3600" dirty="0"/>
              <a:t>Središče fevda je bil </a:t>
            </a:r>
            <a:r>
              <a:rPr lang="sl-SI" sz="3600" b="1" dirty="0">
                <a:solidFill>
                  <a:srgbClr val="FF0000"/>
                </a:solidFill>
              </a:rPr>
              <a:t>grad</a:t>
            </a:r>
            <a:r>
              <a:rPr lang="sl-SI" sz="3600" dirty="0" smtClean="0"/>
              <a:t>.</a:t>
            </a:r>
          </a:p>
          <a:p>
            <a:pPr lvl="0"/>
            <a:r>
              <a:rPr lang="sl-SI" sz="3600" dirty="0" smtClean="0"/>
              <a:t>Tudi </a:t>
            </a:r>
            <a:r>
              <a:rPr lang="sl-SI" sz="3600" b="1" dirty="0" smtClean="0">
                <a:solidFill>
                  <a:srgbClr val="FF0000"/>
                </a:solidFill>
              </a:rPr>
              <a:t>škofje in papeži </a:t>
            </a:r>
            <a:r>
              <a:rPr lang="sl-SI" sz="3600" dirty="0" smtClean="0"/>
              <a:t>sodijo</a:t>
            </a:r>
          </a:p>
          <a:p>
            <a:pPr marL="0" lvl="0" indent="0">
              <a:buNone/>
            </a:pPr>
            <a:r>
              <a:rPr lang="sl-SI" sz="3600" dirty="0"/>
              <a:t>m</a:t>
            </a:r>
            <a:r>
              <a:rPr lang="sl-SI" sz="3600" dirty="0" smtClean="0"/>
              <a:t>ed plemstvo.</a:t>
            </a:r>
            <a:endParaRPr lang="sl-SI" sz="3600" dirty="0"/>
          </a:p>
          <a:p>
            <a:endParaRPr lang="sl-SI" sz="3600" dirty="0"/>
          </a:p>
        </p:txBody>
      </p:sp>
      <p:pic>
        <p:nvPicPr>
          <p:cNvPr id="4" name="Slika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0718" y="3433489"/>
            <a:ext cx="3596553" cy="3424511"/>
          </a:xfrm>
          <a:prstGeom prst="rect">
            <a:avLst/>
          </a:prstGeom>
        </p:spPr>
      </p:pic>
      <p:pic>
        <p:nvPicPr>
          <p:cNvPr id="5" name="Slika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3387" y="1999009"/>
            <a:ext cx="2545341" cy="3385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053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5) Kmetje ali podložniki ali tlačani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47073" y="1027905"/>
            <a:ext cx="10515600" cy="5252821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sl-SI" sz="3600" dirty="0"/>
          </a:p>
          <a:p>
            <a:pPr lvl="0"/>
            <a:r>
              <a:rPr lang="sl-SI" sz="3600" dirty="0"/>
              <a:t>Kmetje so bivali na fevdu.</a:t>
            </a:r>
          </a:p>
          <a:p>
            <a:pPr lvl="0"/>
            <a:r>
              <a:rPr lang="sl-SI" sz="3600" dirty="0"/>
              <a:t>Zemljiški gospod jih je moral ščititi.</a:t>
            </a:r>
          </a:p>
          <a:p>
            <a:pPr lvl="0"/>
            <a:r>
              <a:rPr lang="sl-SI" sz="3600" dirty="0"/>
              <a:t>Kmetje so opravljali delo:</a:t>
            </a:r>
          </a:p>
          <a:p>
            <a:pPr lvl="1"/>
            <a:r>
              <a:rPr lang="sl-SI" sz="3200" b="1" dirty="0" smtClean="0">
                <a:solidFill>
                  <a:srgbClr val="FF0000"/>
                </a:solidFill>
              </a:rPr>
              <a:t>obdelovanje </a:t>
            </a:r>
            <a:r>
              <a:rPr lang="sl-SI" sz="3200" b="1" dirty="0">
                <a:solidFill>
                  <a:srgbClr val="FF0000"/>
                </a:solidFill>
              </a:rPr>
              <a:t>zemlje</a:t>
            </a:r>
            <a:endParaRPr lang="sl-SI" sz="3200" dirty="0">
              <a:solidFill>
                <a:srgbClr val="FF0000"/>
              </a:solidFill>
            </a:endParaRPr>
          </a:p>
          <a:p>
            <a:pPr lvl="1"/>
            <a:r>
              <a:rPr lang="sl-SI" sz="3200" b="1" dirty="0" smtClean="0">
                <a:solidFill>
                  <a:srgbClr val="FF0000"/>
                </a:solidFill>
              </a:rPr>
              <a:t>opravljanje </a:t>
            </a:r>
            <a:r>
              <a:rPr lang="sl-SI" sz="3200" b="1" dirty="0">
                <a:solidFill>
                  <a:srgbClr val="FF0000"/>
                </a:solidFill>
              </a:rPr>
              <a:t>TLAKE</a:t>
            </a:r>
            <a:r>
              <a:rPr lang="sl-SI" sz="3200" dirty="0">
                <a:solidFill>
                  <a:srgbClr val="FF0000"/>
                </a:solidFill>
              </a:rPr>
              <a:t> </a:t>
            </a:r>
            <a:r>
              <a:rPr lang="sl-SI" sz="3200" dirty="0"/>
              <a:t>(zato jim tudi rečemo </a:t>
            </a:r>
            <a:r>
              <a:rPr lang="sl-SI" sz="3200" b="1" dirty="0"/>
              <a:t>TLAČANI</a:t>
            </a:r>
            <a:r>
              <a:rPr lang="sl-SI" sz="3200" dirty="0"/>
              <a:t>)</a:t>
            </a:r>
          </a:p>
          <a:p>
            <a:pPr lvl="0"/>
            <a:r>
              <a:rPr lang="sl-SI" sz="3600" dirty="0"/>
              <a:t>V zameno za zemljo, na kateri so živeli in si pridelovali hrano, so zemljiškemu gospodu </a:t>
            </a:r>
            <a:r>
              <a:rPr lang="sl-SI" sz="3600" b="1" dirty="0">
                <a:solidFill>
                  <a:srgbClr val="FF0000"/>
                </a:solidFill>
              </a:rPr>
              <a:t>dajali dajatve </a:t>
            </a:r>
            <a:r>
              <a:rPr lang="sl-SI" sz="3600" dirty="0"/>
              <a:t>(pridelek, vino, les …).</a:t>
            </a:r>
          </a:p>
        </p:txBody>
      </p:sp>
      <p:pic>
        <p:nvPicPr>
          <p:cNvPr id="4" name="Slika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37" r="25413"/>
          <a:stretch/>
        </p:blipFill>
        <p:spPr bwMode="auto">
          <a:xfrm>
            <a:off x="9450676" y="780762"/>
            <a:ext cx="2623993" cy="36249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85980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značba mesta vsebine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226" y="144606"/>
            <a:ext cx="11458192" cy="6468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432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361</Words>
  <Application>Microsoft Office PowerPoint</Application>
  <PresentationFormat>Širokozaslonsko</PresentationFormat>
  <Paragraphs>35</Paragraphs>
  <Slides>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Officeova tema</vt:lpstr>
      <vt:lpstr>PowerPointova predstavitev</vt:lpstr>
      <vt:lpstr>1) Razlaga pojma „fevdalizem“</vt:lpstr>
      <vt:lpstr>PowerPointova predstavitev</vt:lpstr>
      <vt:lpstr>2) Družbeni stanovi</vt:lpstr>
      <vt:lpstr>3) Vladar</vt:lpstr>
      <vt:lpstr>4) Plemstvo in duhovščina</vt:lpstr>
      <vt:lpstr>PowerPointova predstavitev</vt:lpstr>
      <vt:lpstr>5) Kmetje ali podložniki ali tlačani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Gost</dc:creator>
  <cp:lastModifiedBy>Gost</cp:lastModifiedBy>
  <cp:revision>2</cp:revision>
  <dcterms:created xsi:type="dcterms:W3CDTF">2021-05-10T06:57:14Z</dcterms:created>
  <dcterms:modified xsi:type="dcterms:W3CDTF">2021-05-10T07:13:00Z</dcterms:modified>
</cp:coreProperties>
</file>