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879" r:id="rId3"/>
    <p:sldId id="880" r:id="rId4"/>
    <p:sldId id="918" r:id="rId5"/>
    <p:sldId id="882" r:id="rId6"/>
    <p:sldId id="901" r:id="rId7"/>
    <p:sldId id="900" r:id="rId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9C935B-2541-26DB-8EA3-18AB5896A095}"/>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EC499EB5-6B9A-1372-3344-D62BC32775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6C39FDE4-94CD-87EC-B117-2CBC1770EC55}"/>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5" name="Označba mesta noge 4">
            <a:extLst>
              <a:ext uri="{FF2B5EF4-FFF2-40B4-BE49-F238E27FC236}">
                <a16:creationId xmlns:a16="http://schemas.microsoft.com/office/drawing/2014/main" id="{F8A6E067-11E8-DDDF-FC49-14D2C406F3E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F9C55C8-765C-76FC-AFBD-A12FD977EB56}"/>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1895092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6BA2EF-23E1-39BA-BC94-9A0B557C0CEA}"/>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71963E2D-AFB9-5197-DB55-30AEE2BEF774}"/>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A60A3F3A-31A0-BA49-6ADE-138D3FDCF912}"/>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5" name="Označba mesta noge 4">
            <a:extLst>
              <a:ext uri="{FF2B5EF4-FFF2-40B4-BE49-F238E27FC236}">
                <a16:creationId xmlns:a16="http://schemas.microsoft.com/office/drawing/2014/main" id="{272F8092-F182-FA82-C0C7-A754C1AC7A1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CB3F0C6-0BBC-0675-B322-6E4E341F1226}"/>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376085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CC5C7397-A045-E54F-463A-A3054A8FE79A}"/>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513A08DC-E6C6-D22C-C436-61DC2FA82707}"/>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E3A9CF0-465C-6EF1-6626-8B48CCC89572}"/>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5" name="Označba mesta noge 4">
            <a:extLst>
              <a:ext uri="{FF2B5EF4-FFF2-40B4-BE49-F238E27FC236}">
                <a16:creationId xmlns:a16="http://schemas.microsoft.com/office/drawing/2014/main" id="{CC711A0D-D479-34D0-F342-E92FE3AD473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7BF2AAA-A41A-22FC-A000-191FD79FA51C}"/>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4094215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sl-SI"/>
              <a:t>Uredite slog naslova matrice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Uredite slog podnaslova matrice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8ED83-C335-4FA4-BDA6-179399F756AF}"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46212669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D372B-98C9-45C1-B3E4-0BB45466FF19}"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940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sl-SI"/>
              <a:t>Uredite slog naslova matrice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FC54D-B943-45B3-B5E2-99D8C109FCA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7151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95B58-2672-420F-A83F-490BC50CA27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67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Uredite slog naslova matrice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sl-SI"/>
              <a:t>Uredite sloge besedila matrice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11E4B-E72E-4AA2-ADB0-98F0264233BE}"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52061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E36E0-6D9A-4190-9200-1A7B025678ED}"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61359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1BB38-EF53-41DB-B574-B2714CC5853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5782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sl-SI"/>
              <a:t>Uredite slog naslova matrice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A22FC-E472-4603-8085-7E8C7182AB6E}"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20067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DBD7D2D-8DFD-AB39-89D0-6AF51412CC91}"/>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E89F3143-851B-9D5B-C743-5EC2873F0724}"/>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00F31CC-ED4D-B5C5-C0C7-93161E4E0033}"/>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5" name="Označba mesta noge 4">
            <a:extLst>
              <a:ext uri="{FF2B5EF4-FFF2-40B4-BE49-F238E27FC236}">
                <a16:creationId xmlns:a16="http://schemas.microsoft.com/office/drawing/2014/main" id="{92B16F2D-E8E2-4EC1-FFF5-4ED9A89EEEE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B4CBC2F-F141-0E58-B2B6-DF2DFA5E0004}"/>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1224673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sl-SI"/>
              <a:t>Uredite slog naslova matrice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8CC9E-CCC7-4B27-9C8A-D0E9DAFC469C}"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62924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E803D-59A1-47A9-A29E-85B68C4F61F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09022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667A5-1DA1-48F3-B53A-014B6633B53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166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ABEB01-F560-860B-E32F-B017457E539B}"/>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7DCBFE07-517D-DCF9-FD1A-95E57B6221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9642263E-C1E8-FD2F-A686-9D67949F53AC}"/>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5" name="Označba mesta noge 4">
            <a:extLst>
              <a:ext uri="{FF2B5EF4-FFF2-40B4-BE49-F238E27FC236}">
                <a16:creationId xmlns:a16="http://schemas.microsoft.com/office/drawing/2014/main" id="{489DD303-3A9A-453E-F28D-2A79A909194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AAC3CEA-8650-7440-C12F-6C9E2F8C6548}"/>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244674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6B6BEF-ABB2-FC08-1BC8-9DA44D46C953}"/>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B453BBD6-D2F2-DE63-6C4D-0AF4C625719F}"/>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BE578B48-B919-680F-1D2C-D6043FE62B83}"/>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EAA9588A-36FE-F6D6-2220-8B7CC9059F00}"/>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6" name="Označba mesta noge 5">
            <a:extLst>
              <a:ext uri="{FF2B5EF4-FFF2-40B4-BE49-F238E27FC236}">
                <a16:creationId xmlns:a16="http://schemas.microsoft.com/office/drawing/2014/main" id="{9EAA3BE5-9B82-B818-2926-C8911F1F221E}"/>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C9213ED-C1E8-5247-AD25-8466B67B75B3}"/>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359147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E8A25A0-C313-3201-EBD7-32150F08B5A0}"/>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83F146DC-0293-A334-B325-5E194252D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6CE91FD7-D185-91EE-5D10-FF191114B1DE}"/>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DDF009B-7C20-22DC-F49A-12B2AB075D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72CE6BD4-C483-D569-20F8-827A40888E97}"/>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FC5B373B-45FA-78A6-C095-2221C46AE20C}"/>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8" name="Označba mesta noge 7">
            <a:extLst>
              <a:ext uri="{FF2B5EF4-FFF2-40B4-BE49-F238E27FC236}">
                <a16:creationId xmlns:a16="http://schemas.microsoft.com/office/drawing/2014/main" id="{5677DCCA-8D71-2565-AE68-113285980F6D}"/>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3CF982AC-BFB0-ABD0-63AD-9F306C0D5596}"/>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279583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7D82C8-B20B-AC7B-5AE7-C51381E56FC5}"/>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6A205976-6B9E-7F17-32D3-C99AE291B6E8}"/>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4" name="Označba mesta noge 3">
            <a:extLst>
              <a:ext uri="{FF2B5EF4-FFF2-40B4-BE49-F238E27FC236}">
                <a16:creationId xmlns:a16="http://schemas.microsoft.com/office/drawing/2014/main" id="{36540B29-D01B-89DE-5FC7-BE37222270CF}"/>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4B510436-28CD-3E21-8DE9-FD04E05A9F19}"/>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82556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31CA028B-3AC2-6F8E-4E54-92D33D85CA46}"/>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3" name="Označba mesta noge 2">
            <a:extLst>
              <a:ext uri="{FF2B5EF4-FFF2-40B4-BE49-F238E27FC236}">
                <a16:creationId xmlns:a16="http://schemas.microsoft.com/office/drawing/2014/main" id="{D4D0D9DC-DC88-3167-4B32-5582926E53DC}"/>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09BDBD6B-050D-1A25-0CF8-30F344099E7E}"/>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959953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C493C41-AE2C-4AA5-8847-F28FCA123FBD}"/>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796B293B-D9CC-F14D-DB31-122FD8FC8E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06978F6E-7128-8B67-05B7-38D535CBF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5B978D68-ED8A-BF72-0400-91AE2E8AB251}"/>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6" name="Označba mesta noge 5">
            <a:extLst>
              <a:ext uri="{FF2B5EF4-FFF2-40B4-BE49-F238E27FC236}">
                <a16:creationId xmlns:a16="http://schemas.microsoft.com/office/drawing/2014/main" id="{0005864E-045B-1B82-1968-163C7CCA596B}"/>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F0CF88DC-D2CD-A9CE-DCFC-190B081DD843}"/>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173521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419BFF-4918-ED1C-4C22-2C6B5AC371F2}"/>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BFC2CED4-DF23-A509-07BB-91121C0C73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87435860-887C-3625-5D12-CF894C9EB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997BB015-BA87-F50E-4B4D-90217169654A}"/>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6" name="Označba mesta noge 5">
            <a:extLst>
              <a:ext uri="{FF2B5EF4-FFF2-40B4-BE49-F238E27FC236}">
                <a16:creationId xmlns:a16="http://schemas.microsoft.com/office/drawing/2014/main" id="{7F6477D6-4EDA-C014-95CD-B0AA91DFA9C9}"/>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6B773BFD-7C63-00D3-4C91-08CCE72C5C44}"/>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236278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9452D133-2909-1FA0-2718-CE419D841F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54E6A77-BCA9-247C-C039-105E24EDEB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3D9C0E43-DF1E-B050-32D2-C7E27EC43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CFD67-F73C-416E-B458-93E08CAB98DF}" type="datetimeFigureOut">
              <a:rPr lang="sl-SI" smtClean="0"/>
              <a:t>7. 12. 2023</a:t>
            </a:fld>
            <a:endParaRPr lang="sl-SI"/>
          </a:p>
        </p:txBody>
      </p:sp>
      <p:sp>
        <p:nvSpPr>
          <p:cNvPr id="5" name="Označba mesta noge 4">
            <a:extLst>
              <a:ext uri="{FF2B5EF4-FFF2-40B4-BE49-F238E27FC236}">
                <a16:creationId xmlns:a16="http://schemas.microsoft.com/office/drawing/2014/main" id="{18F30DFA-4ED3-F562-CDA3-B6C14C3A5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0B3FF1F1-9F44-C1D4-5302-784A90E01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4E712-6EBF-4C1A-A9C4-E7528F057B1A}" type="slidenum">
              <a:rPr lang="sl-SI" smtClean="0"/>
              <a:t>‹#›</a:t>
            </a:fld>
            <a:endParaRPr lang="sl-SI"/>
          </a:p>
        </p:txBody>
      </p:sp>
    </p:spTree>
    <p:extLst>
      <p:ext uri="{BB962C8B-B14F-4D97-AF65-F5344CB8AC3E}">
        <p14:creationId xmlns:p14="http://schemas.microsoft.com/office/powerpoint/2010/main" val="1651303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sl-SI"/>
              <a:t>Uredite slog naslova matrice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51A5B0-DD74-4BC7-96D3-901634CACEF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45392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8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BDCE34-1BFE-F9B4-ABF7-D36E2FE61475}"/>
              </a:ext>
            </a:extLst>
          </p:cNvPr>
          <p:cNvSpPr>
            <a:spLocks noGrp="1"/>
          </p:cNvSpPr>
          <p:nvPr>
            <p:ph type="title"/>
          </p:nvPr>
        </p:nvSpPr>
        <p:spPr>
          <a:xfrm>
            <a:off x="1261872" y="294198"/>
            <a:ext cx="9692640" cy="648194"/>
          </a:xfrm>
        </p:spPr>
        <p:txBody>
          <a:bodyPr>
            <a:normAutofit fontScale="90000"/>
          </a:bodyPr>
          <a:lstStyle/>
          <a:p>
            <a:r>
              <a:rPr lang="sl-SI" dirty="0"/>
              <a:t>PREČNE ZAGOZDE</a:t>
            </a:r>
          </a:p>
        </p:txBody>
      </p:sp>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1261872" y="1007706"/>
            <a:ext cx="8595360" cy="5172431"/>
          </a:xfrm>
        </p:spPr>
        <p:txBody>
          <a:bodyPr/>
          <a:lstStyle/>
          <a:p>
            <a:pPr marL="0" indent="0">
              <a:buNone/>
            </a:pPr>
            <a:r>
              <a:rPr lang="sl-SI" dirty="0"/>
              <a:t>Zveza s prečno zagozdo prenaša le (aksialne) sile, ni pa uporabna za prenašanje vrtilnih momentov.</a:t>
            </a:r>
          </a:p>
          <a:p>
            <a:pPr marL="0" indent="0">
              <a:buNone/>
            </a:pPr>
            <a:r>
              <a:rPr lang="sl-SI" dirty="0"/>
              <a:t>Zagozda mora imeti zaokrožene robove, ker bi sicer delovala kot rezilo. Teme zagozde je prav tako zaokroženo, ker tolčemo po njem, ko zagozdo vstavljamo ali izbijamo. Izdelujejo jih z nagibom z ene ali dveh strani. Nagib od 1:20 do 1:40. </a:t>
            </a:r>
          </a:p>
          <a:p>
            <a:pPr marL="0" indent="0">
              <a:buNone/>
            </a:pPr>
            <a:r>
              <a:rPr lang="sl-SI" dirty="0"/>
              <a:t>Primeri uporabe: zveza batnice s križno glavo pri parnih strojih, kot regulirni element pri pomičnih ležajih. </a:t>
            </a:r>
          </a:p>
          <a:p>
            <a:pPr marL="0" indent="0">
              <a:buNone/>
            </a:pPr>
            <a:endParaRPr lang="sl-SI" dirty="0"/>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5" name="Slika 4"/>
          <p:cNvPicPr>
            <a:picLocks noChangeAspect="1"/>
          </p:cNvPicPr>
          <p:nvPr/>
        </p:nvPicPr>
        <p:blipFill rotWithShape="1">
          <a:blip r:embed="rId2"/>
          <a:srcRect b="14654"/>
          <a:stretch/>
        </p:blipFill>
        <p:spPr>
          <a:xfrm>
            <a:off x="6312602" y="3593921"/>
            <a:ext cx="4262434" cy="3264079"/>
          </a:xfrm>
          <a:prstGeom prst="rect">
            <a:avLst/>
          </a:prstGeom>
        </p:spPr>
      </p:pic>
    </p:spTree>
    <p:extLst>
      <p:ext uri="{BB962C8B-B14F-4D97-AF65-F5344CB8AC3E}">
        <p14:creationId xmlns:p14="http://schemas.microsoft.com/office/powerpoint/2010/main" val="414624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BDCE34-1BFE-F9B4-ABF7-D36E2FE61475}"/>
              </a:ext>
            </a:extLst>
          </p:cNvPr>
          <p:cNvSpPr>
            <a:spLocks noGrp="1"/>
          </p:cNvSpPr>
          <p:nvPr>
            <p:ph type="title"/>
          </p:nvPr>
        </p:nvSpPr>
        <p:spPr>
          <a:xfrm>
            <a:off x="1261872" y="294198"/>
            <a:ext cx="9692640" cy="638863"/>
          </a:xfrm>
        </p:spPr>
        <p:txBody>
          <a:bodyPr>
            <a:normAutofit fontScale="90000"/>
          </a:bodyPr>
          <a:lstStyle/>
          <a:p>
            <a:r>
              <a:rPr lang="sl-SI" dirty="0"/>
              <a:t>MOZNIKI</a:t>
            </a:r>
          </a:p>
        </p:txBody>
      </p:sp>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1261872" y="933062"/>
            <a:ext cx="8595360" cy="5247076"/>
          </a:xfrm>
        </p:spPr>
        <p:txBody>
          <a:bodyPr/>
          <a:lstStyle/>
          <a:p>
            <a:pPr marL="0" indent="0">
              <a:buNone/>
            </a:pPr>
            <a:r>
              <a:rPr lang="sl-SI" dirty="0"/>
              <a:t>So elementi, podobni zagozdam pravokotnega prereza, z vzporedno zgornjo in spodnjo ploskvijo.</a:t>
            </a:r>
          </a:p>
          <a:p>
            <a:pPr marL="0" indent="0">
              <a:buNone/>
            </a:pPr>
            <a:r>
              <a:rPr lang="sl-SI" dirty="0"/>
              <a:t>Mozniki so izdelani z zaokroženim (tip A) ali z ravnim čelom (tip B). Moznik tipa A je trdnostno ugodnejši, ker se zmanjšajo koncentracije napetosti.</a:t>
            </a:r>
          </a:p>
          <a:p>
            <a:pPr marL="0" indent="0">
              <a:buNone/>
            </a:pPr>
            <a:r>
              <a:rPr lang="sl-SI" dirty="0"/>
              <a:t>Moznike izdelujemo iz enakih gradiv kot zagozde. Prav tako veljajo enaka pravila za risanje in označevanje. Tudi postopek dimenzioniranja in kontrole je enak, le površinski tlak kontroliramo po enačbi:</a:t>
            </a:r>
          </a:p>
          <a:p>
            <a:pPr marL="0" indent="0">
              <a:buNone/>
            </a:pPr>
            <a:endParaRPr lang="sl-SI" dirty="0"/>
          </a:p>
          <a:p>
            <a:pPr marL="0" indent="0">
              <a:buNone/>
            </a:pPr>
            <a:endParaRPr lang="sl-SI" dirty="0"/>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5" name="PoljeZBesedilom 4">
                <a:extLst>
                  <a:ext uri="{FF2B5EF4-FFF2-40B4-BE49-F238E27FC236}">
                    <a16:creationId xmlns:a16="http://schemas.microsoft.com/office/drawing/2014/main" id="{BD1F15B7-B1C0-1DC2-A3A7-EC6680F85B84}"/>
                  </a:ext>
                </a:extLst>
              </p:cNvPr>
              <p:cNvSpPr txBox="1"/>
              <p:nvPr/>
            </p:nvSpPr>
            <p:spPr>
              <a:xfrm>
                <a:off x="3760275" y="3809478"/>
                <a:ext cx="3999126" cy="725135"/>
              </a:xfrm>
              <a:prstGeom prst="rect">
                <a:avLst/>
              </a:prstGeom>
              <a:solidFill>
                <a:schemeClr val="accent1">
                  <a:lumMod val="60000"/>
                  <a:lumOff val="4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sl-SI"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p</m:t>
                      </m:r>
                      <m:r>
                        <a:rPr kumimoji="0" lang="sl-SI"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m:rPr>
                          <m:sty m:val="p"/>
                        </m:rPr>
                        <a:rPr kumimoji="0" lang="sl-SI"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k</m:t>
                      </m:r>
                      <m:r>
                        <a:rPr kumimoji="0" lang="sl-SI"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sl-SI"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sl-SI"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sl-SI"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sl-SI"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𝑇</m:t>
                          </m:r>
                        </m:num>
                        <m:den>
                          <m:r>
                            <a:rPr kumimoji="0" lang="sl-SI"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sl-SI"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𝑑</m:t>
                          </m:r>
                          <m:r>
                            <a:rPr kumimoji="0" lang="sl-SI"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sl-SI"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sl-SI"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sl-SI"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sl-SI"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𝑡</m:t>
                              </m:r>
                            </m:e>
                            <m:sub>
                              <m:r>
                                <a:rPr kumimoji="0" lang="sl-SI"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a:rPr kumimoji="0" lang="sl-SI"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sl-SI"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sl-SI"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𝑙</m:t>
                              </m:r>
                            </m:e>
                            <m:sup>
                              <m:r>
                                <a:rPr kumimoji="0" lang="sl-SI"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p>
                          <m:r>
                            <a:rPr kumimoji="0" lang="sl-SI"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sl-SI"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𝑖</m:t>
                          </m:r>
                        </m:den>
                      </m:f>
                      <m:r>
                        <a:rPr kumimoji="0" lang="sl-SI" sz="20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sSub>
                        <m:sSubPr>
                          <m:ctrlPr>
                            <a:rPr kumimoji="0" lang="sl-SI"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sl-SI"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𝑝</m:t>
                          </m:r>
                        </m:e>
                        <m:sub>
                          <m:r>
                            <a:rPr kumimoji="0" lang="sl-SI"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𝑑𝑜𝑝</m:t>
                          </m:r>
                        </m:sub>
                      </m:sSub>
                    </m:oMath>
                  </m:oMathPara>
                </a14:m>
                <a:endParaRPr kumimoji="0" lang="sl-SI" sz="2000" b="0" i="0"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mc:Choice>
        <mc:Fallback xmlns="">
          <p:sp>
            <p:nvSpPr>
              <p:cNvPr id="5" name="PoljeZBesedilom 4">
                <a:extLst>
                  <a:ext uri="{FF2B5EF4-FFF2-40B4-BE49-F238E27FC236}">
                    <a16:creationId xmlns:a16="http://schemas.microsoft.com/office/drawing/2014/main" id="{BD1F15B7-B1C0-1DC2-A3A7-EC6680F85B84}"/>
                  </a:ext>
                </a:extLst>
              </p:cNvPr>
              <p:cNvSpPr txBox="1">
                <a:spLocks noRot="1" noChangeAspect="1" noMove="1" noResize="1" noEditPoints="1" noAdjustHandles="1" noChangeArrowheads="1" noChangeShapeType="1" noTextEdit="1"/>
              </p:cNvSpPr>
              <p:nvPr/>
            </p:nvSpPr>
            <p:spPr>
              <a:xfrm>
                <a:off x="3760275" y="3809478"/>
                <a:ext cx="3999126" cy="725135"/>
              </a:xfrm>
              <a:prstGeom prst="rect">
                <a:avLst/>
              </a:prstGeom>
              <a:blipFill>
                <a:blip r:embed="rId2"/>
                <a:stretch>
                  <a:fillRect/>
                </a:stretch>
              </a:blipFill>
              <a:ln>
                <a:solidFill>
                  <a:schemeClr val="accent2"/>
                </a:solidFill>
              </a:ln>
            </p:spPr>
            <p:txBody>
              <a:bodyPr/>
              <a:lstStyle/>
              <a:p>
                <a:r>
                  <a:rPr lang="sl-SI">
                    <a:noFill/>
                  </a:rPr>
                  <a:t> </a:t>
                </a:r>
              </a:p>
            </p:txBody>
          </p:sp>
        </mc:Fallback>
      </mc:AlternateContent>
      <p:pic>
        <p:nvPicPr>
          <p:cNvPr id="6" name="Slika 5"/>
          <p:cNvPicPr>
            <a:picLocks noChangeAspect="1"/>
          </p:cNvPicPr>
          <p:nvPr/>
        </p:nvPicPr>
        <p:blipFill>
          <a:blip r:embed="rId3"/>
          <a:stretch>
            <a:fillRect/>
          </a:stretch>
        </p:blipFill>
        <p:spPr>
          <a:xfrm>
            <a:off x="2575249" y="4675581"/>
            <a:ext cx="6369179" cy="2182419"/>
          </a:xfrm>
          <a:prstGeom prst="rect">
            <a:avLst/>
          </a:prstGeom>
        </p:spPr>
      </p:pic>
    </p:spTree>
    <p:extLst>
      <p:ext uri="{BB962C8B-B14F-4D97-AF65-F5344CB8AC3E}">
        <p14:creationId xmlns:p14="http://schemas.microsoft.com/office/powerpoint/2010/main" val="134788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793213" y="374573"/>
                <a:ext cx="10201621" cy="6202497"/>
              </a:xfrm>
            </p:spPr>
            <p:txBody>
              <a:bodyPr>
                <a:normAutofit/>
              </a:bodyPr>
              <a:lstStyle/>
              <a:p>
                <a:pPr marL="0" indent="0">
                  <a:buNone/>
                </a:pPr>
                <a:r>
                  <a:rPr lang="sl-SI" sz="1800" b="1" dirty="0"/>
                  <a:t>Oznake v enačbah:</a:t>
                </a:r>
              </a:p>
              <a:p>
                <a:pPr marL="0" indent="0">
                  <a:buNone/>
                </a:pPr>
                <a:r>
                  <a:rPr lang="sl-SI" sz="1800" b="1" dirty="0"/>
                  <a:t>p </a:t>
                </a:r>
                <a14:m>
                  <m:oMath xmlns:m="http://schemas.openxmlformats.org/officeDocument/2006/math">
                    <m:d>
                      <m:dPr>
                        <m:begChr m:val="["/>
                        <m:endChr m:val="]"/>
                        <m:ctrlPr>
                          <a:rPr lang="sl-SI" sz="1800" b="1" i="1">
                            <a:latin typeface="Cambria Math" panose="02040503050406030204" pitchFamily="18" charset="0"/>
                          </a:rPr>
                        </m:ctrlPr>
                      </m:dPr>
                      <m:e>
                        <m:r>
                          <a:rPr lang="sl-SI" sz="1800" b="1">
                            <a:latin typeface="Cambria Math" panose="02040503050406030204" pitchFamily="18" charset="0"/>
                          </a:rPr>
                          <m:t>𝐌𝐏𝐚</m:t>
                        </m:r>
                      </m:e>
                    </m:d>
                  </m:oMath>
                </a14:m>
                <a:r>
                  <a:rPr lang="sl-SI" sz="1800" b="1" dirty="0"/>
                  <a:t> - površinski tlak med moznikom in pestom</a:t>
                </a:r>
              </a:p>
              <a:p>
                <a:pPr marL="0" indent="0">
                  <a:buNone/>
                </a:pPr>
                <a14:m>
                  <m:oMath xmlns:m="http://schemas.openxmlformats.org/officeDocument/2006/math">
                    <m:sSub>
                      <m:sSubPr>
                        <m:ctrlPr>
                          <a:rPr lang="sl-SI" sz="1800" b="1" i="1">
                            <a:solidFill>
                              <a:schemeClr val="tx2"/>
                            </a:solidFill>
                            <a:latin typeface="Cambria Math" panose="02040503050406030204" pitchFamily="18" charset="0"/>
                          </a:rPr>
                        </m:ctrlPr>
                      </m:sSubPr>
                      <m:e>
                        <m:r>
                          <a:rPr lang="sl-SI" sz="1800" b="1" i="1" smtClean="0">
                            <a:solidFill>
                              <a:schemeClr val="tx2"/>
                            </a:solidFill>
                            <a:latin typeface="Cambria Math" panose="02040503050406030204" pitchFamily="18" charset="0"/>
                          </a:rPr>
                          <m:t>𝒑</m:t>
                        </m:r>
                      </m:e>
                      <m:sub>
                        <m:r>
                          <a:rPr lang="sl-SI" sz="1800" b="1" i="1">
                            <a:solidFill>
                              <a:schemeClr val="tx2"/>
                            </a:solidFill>
                            <a:latin typeface="Cambria Math" panose="02040503050406030204" pitchFamily="18" charset="0"/>
                          </a:rPr>
                          <m:t>𝒅𝒐𝒑</m:t>
                        </m:r>
                      </m:sub>
                    </m:sSub>
                  </m:oMath>
                </a14:m>
                <a:r>
                  <a:rPr lang="sl-SI" sz="1800" b="1" dirty="0"/>
                  <a:t> </a:t>
                </a:r>
                <a14:m>
                  <m:oMath xmlns:m="http://schemas.openxmlformats.org/officeDocument/2006/math">
                    <m:d>
                      <m:dPr>
                        <m:begChr m:val="["/>
                        <m:endChr m:val="]"/>
                        <m:ctrlPr>
                          <a:rPr lang="sl-SI" sz="1800" b="1" i="1">
                            <a:latin typeface="Cambria Math" panose="02040503050406030204" pitchFamily="18" charset="0"/>
                          </a:rPr>
                        </m:ctrlPr>
                      </m:dPr>
                      <m:e>
                        <m:r>
                          <a:rPr lang="sl-SI" sz="1800" b="1">
                            <a:latin typeface="Cambria Math" panose="02040503050406030204" pitchFamily="18" charset="0"/>
                          </a:rPr>
                          <m:t>𝐌𝐏𝐚</m:t>
                        </m:r>
                      </m:e>
                    </m:d>
                  </m:oMath>
                </a14:m>
                <a:r>
                  <a:rPr lang="sl-SI" sz="1800" b="1" dirty="0"/>
                  <a:t> - dopustni površinski tlak pesta</a:t>
                </a:r>
              </a:p>
              <a:p>
                <a:pPr marL="0" indent="0">
                  <a:buNone/>
                </a:pPr>
                <a:r>
                  <a:rPr lang="sl-SI" sz="1800" b="1" dirty="0">
                    <a:solidFill>
                      <a:schemeClr val="tx2"/>
                    </a:solidFill>
                  </a:rPr>
                  <a:t>T </a:t>
                </a:r>
                <a14:m>
                  <m:oMath xmlns:m="http://schemas.openxmlformats.org/officeDocument/2006/math">
                    <m:d>
                      <m:dPr>
                        <m:begChr m:val="["/>
                        <m:endChr m:val="]"/>
                        <m:ctrlPr>
                          <a:rPr lang="sl-SI" sz="1800" b="1" i="1">
                            <a:latin typeface="Cambria Math" panose="02040503050406030204" pitchFamily="18" charset="0"/>
                          </a:rPr>
                        </m:ctrlPr>
                      </m:dPr>
                      <m:e>
                        <m:r>
                          <a:rPr lang="sl-SI" sz="1800" b="1">
                            <a:latin typeface="Cambria Math" panose="02040503050406030204" pitchFamily="18" charset="0"/>
                          </a:rPr>
                          <m:t>𝐍𝐦</m:t>
                        </m:r>
                      </m:e>
                    </m:d>
                  </m:oMath>
                </a14:m>
                <a:r>
                  <a:rPr lang="sl-SI" sz="1800" b="1" dirty="0">
                    <a:solidFill>
                      <a:schemeClr val="tx2"/>
                    </a:solidFill>
                  </a:rPr>
                  <a:t> - vrtilni moment</a:t>
                </a:r>
              </a:p>
              <a:p>
                <a:pPr marL="0" indent="0">
                  <a:buNone/>
                </a:pPr>
                <a14:m>
                  <m:oMath xmlns:m="http://schemas.openxmlformats.org/officeDocument/2006/math">
                    <m:r>
                      <a:rPr lang="sl-SI" sz="1800" b="1" i="1" smtClean="0">
                        <a:latin typeface="Cambria Math" panose="02040503050406030204" pitchFamily="18" charset="0"/>
                      </a:rPr>
                      <m:t>𝒅</m:t>
                    </m:r>
                    <m:r>
                      <a:rPr lang="sl-SI" sz="1800" b="1" i="1">
                        <a:latin typeface="Cambria Math" panose="02040503050406030204" pitchFamily="18" charset="0"/>
                      </a:rPr>
                      <m:t> </m:t>
                    </m:r>
                    <m:d>
                      <m:dPr>
                        <m:begChr m:val="["/>
                        <m:endChr m:val="]"/>
                        <m:ctrlPr>
                          <a:rPr lang="sl-SI" sz="1800" b="1" i="1">
                            <a:latin typeface="Cambria Math" panose="02040503050406030204" pitchFamily="18" charset="0"/>
                          </a:rPr>
                        </m:ctrlPr>
                      </m:dPr>
                      <m:e>
                        <m:r>
                          <a:rPr lang="sl-SI" sz="1800" b="1">
                            <a:latin typeface="Cambria Math" panose="02040503050406030204" pitchFamily="18" charset="0"/>
                          </a:rPr>
                          <m:t>𝐦𝐦</m:t>
                        </m:r>
                      </m:e>
                    </m:d>
                  </m:oMath>
                </a14:m>
                <a:r>
                  <a:rPr lang="sl-SI" sz="1800" b="1" dirty="0">
                    <a:solidFill>
                      <a:schemeClr val="tx2"/>
                    </a:solidFill>
                  </a:rPr>
                  <a:t> - premer gredi</a:t>
                </a:r>
              </a:p>
              <a:p>
                <a:pPr marL="0" indent="0">
                  <a:buNone/>
                </a:pPr>
                <a:r>
                  <a:rPr lang="sl-SI" sz="1800" b="1" dirty="0"/>
                  <a:t>h </a:t>
                </a:r>
                <a14:m>
                  <m:oMath xmlns:m="http://schemas.openxmlformats.org/officeDocument/2006/math">
                    <m:d>
                      <m:dPr>
                        <m:begChr m:val="["/>
                        <m:endChr m:val="]"/>
                        <m:ctrlPr>
                          <a:rPr lang="sl-SI" sz="1800" b="1" i="1">
                            <a:latin typeface="Cambria Math" panose="02040503050406030204" pitchFamily="18" charset="0"/>
                          </a:rPr>
                        </m:ctrlPr>
                      </m:dPr>
                      <m:e>
                        <m:r>
                          <a:rPr lang="sl-SI" sz="1800" b="1">
                            <a:latin typeface="Cambria Math" panose="02040503050406030204" pitchFamily="18" charset="0"/>
                          </a:rPr>
                          <m:t>𝐦𝐦</m:t>
                        </m:r>
                      </m:e>
                    </m:d>
                  </m:oMath>
                </a14:m>
                <a:r>
                  <a:rPr lang="sl-SI" sz="1800" b="1" dirty="0"/>
                  <a:t> - višina moznika</a:t>
                </a:r>
              </a:p>
              <a:p>
                <a:pPr marL="0" indent="0">
                  <a:buNone/>
                </a:pPr>
                <a14:m>
                  <m:oMath xmlns:m="http://schemas.openxmlformats.org/officeDocument/2006/math">
                    <m:sSub>
                      <m:sSubPr>
                        <m:ctrlPr>
                          <a:rPr lang="sl-SI" sz="1800" b="1" i="1">
                            <a:solidFill>
                              <a:schemeClr val="tx2"/>
                            </a:solidFill>
                            <a:latin typeface="Cambria Math" panose="02040503050406030204" pitchFamily="18" charset="0"/>
                          </a:rPr>
                        </m:ctrlPr>
                      </m:sSubPr>
                      <m:e>
                        <m:r>
                          <a:rPr lang="sl-SI" sz="1800" b="1" i="1" smtClean="0">
                            <a:solidFill>
                              <a:schemeClr val="tx2"/>
                            </a:solidFill>
                            <a:latin typeface="Cambria Math" panose="02040503050406030204" pitchFamily="18" charset="0"/>
                          </a:rPr>
                          <m:t>𝒕</m:t>
                        </m:r>
                      </m:e>
                      <m:sub>
                        <m:r>
                          <a:rPr lang="sl-SI" sz="1800" b="1" i="1" smtClean="0">
                            <a:solidFill>
                              <a:schemeClr val="tx2"/>
                            </a:solidFill>
                            <a:latin typeface="Cambria Math" panose="02040503050406030204" pitchFamily="18" charset="0"/>
                          </a:rPr>
                          <m:t>𝟏</m:t>
                        </m:r>
                      </m:sub>
                    </m:sSub>
                  </m:oMath>
                </a14:m>
                <a:r>
                  <a:rPr lang="sl-SI" sz="1800" b="1" dirty="0"/>
                  <a:t> </a:t>
                </a:r>
                <a14:m>
                  <m:oMath xmlns:m="http://schemas.openxmlformats.org/officeDocument/2006/math">
                    <m:d>
                      <m:dPr>
                        <m:begChr m:val="["/>
                        <m:endChr m:val="]"/>
                        <m:ctrlPr>
                          <a:rPr lang="sl-SI" sz="1800" b="1" i="1">
                            <a:latin typeface="Cambria Math" panose="02040503050406030204" pitchFamily="18" charset="0"/>
                          </a:rPr>
                        </m:ctrlPr>
                      </m:dPr>
                      <m:e>
                        <m:r>
                          <a:rPr lang="sl-SI" sz="1800" b="1" i="1" smtClean="0">
                            <a:latin typeface="Cambria Math" panose="02040503050406030204" pitchFamily="18" charset="0"/>
                          </a:rPr>
                          <m:t>𝒎𝒎</m:t>
                        </m:r>
                      </m:e>
                    </m:d>
                  </m:oMath>
                </a14:m>
                <a:r>
                  <a:rPr lang="sl-SI" sz="1800" b="1" dirty="0"/>
                  <a:t> - globina utora v gredi</a:t>
                </a:r>
                <a:endParaRPr lang="sl-SI" sz="1800" b="1" dirty="0">
                  <a:solidFill>
                    <a:schemeClr val="tx2"/>
                  </a:solidFill>
                </a:endParaRPr>
              </a:p>
              <a:p>
                <a:pPr marL="0" indent="0">
                  <a:buNone/>
                </a:pPr>
                <a14:m>
                  <m:oMath xmlns:m="http://schemas.openxmlformats.org/officeDocument/2006/math">
                    <m:sSup>
                      <m:sSupPr>
                        <m:ctrlPr>
                          <a:rPr lang="sl-SI" sz="1800" i="1">
                            <a:latin typeface="Cambria Math" panose="02040503050406030204" pitchFamily="18" charset="0"/>
                          </a:rPr>
                        </m:ctrlPr>
                      </m:sSupPr>
                      <m:e>
                        <m:r>
                          <a:rPr lang="sl-SI" sz="1800" i="1">
                            <a:latin typeface="Cambria Math" panose="02040503050406030204" pitchFamily="18" charset="0"/>
                          </a:rPr>
                          <m:t>𝑙</m:t>
                        </m:r>
                      </m:e>
                      <m:sup>
                        <m:r>
                          <a:rPr lang="sl-SI" sz="1800" i="1">
                            <a:latin typeface="Cambria Math" panose="02040503050406030204" pitchFamily="18" charset="0"/>
                          </a:rPr>
                          <m:t>∗</m:t>
                        </m:r>
                      </m:sup>
                    </m:sSup>
                    <m:d>
                      <m:dPr>
                        <m:begChr m:val="["/>
                        <m:endChr m:val="]"/>
                        <m:ctrlPr>
                          <a:rPr lang="sl-SI" sz="1800" b="1" i="1">
                            <a:latin typeface="Cambria Math" panose="02040503050406030204" pitchFamily="18" charset="0"/>
                          </a:rPr>
                        </m:ctrlPr>
                      </m:dPr>
                      <m:e>
                        <m:r>
                          <a:rPr lang="sl-SI" sz="1800" b="1">
                            <a:latin typeface="Cambria Math" panose="02040503050406030204" pitchFamily="18" charset="0"/>
                          </a:rPr>
                          <m:t>𝐦𝐦</m:t>
                        </m:r>
                      </m:e>
                    </m:d>
                  </m:oMath>
                </a14:m>
                <a:r>
                  <a:rPr lang="sl-SI" sz="1800" b="1" dirty="0">
                    <a:solidFill>
                      <a:schemeClr val="tx2"/>
                    </a:solidFill>
                  </a:rPr>
                  <a:t> - nosilna dolžina moznika</a:t>
                </a:r>
              </a:p>
              <a:p>
                <a:pPr marL="0" indent="0">
                  <a:buNone/>
                </a:pPr>
                <a:r>
                  <a:rPr lang="sl-SI" sz="1800" b="1" dirty="0"/>
                  <a:t>i</a:t>
                </a:r>
                <a14:m>
                  <m:oMath xmlns:m="http://schemas.openxmlformats.org/officeDocument/2006/math">
                    <m:r>
                      <a:rPr lang="sl-SI" sz="1800" b="1">
                        <a:latin typeface="Cambria Math" panose="02040503050406030204" pitchFamily="18" charset="0"/>
                      </a:rPr>
                      <m:t>  </m:t>
                    </m:r>
                    <m:d>
                      <m:dPr>
                        <m:begChr m:val="["/>
                        <m:endChr m:val="]"/>
                        <m:ctrlPr>
                          <a:rPr lang="sl-SI" sz="1800" b="1" i="1">
                            <a:latin typeface="Cambria Math" panose="02040503050406030204" pitchFamily="18" charset="0"/>
                          </a:rPr>
                        </m:ctrlPr>
                      </m:dPr>
                      <m:e>
                        <m:r>
                          <a:rPr lang="sl-SI" sz="1800" b="1" i="1">
                            <a:latin typeface="Cambria Math" panose="02040503050406030204" pitchFamily="18" charset="0"/>
                          </a:rPr>
                          <m:t>/</m:t>
                        </m:r>
                      </m:e>
                    </m:d>
                  </m:oMath>
                </a14:m>
                <a:r>
                  <a:rPr lang="sl-SI" sz="1800" b="1" dirty="0"/>
                  <a:t> - število moznikov</a:t>
                </a:r>
                <a:endParaRPr lang="sl-SI" sz="1800" b="1" dirty="0">
                  <a:solidFill>
                    <a:schemeClr val="tx2"/>
                  </a:solidFill>
                </a:endParaRPr>
              </a:p>
              <a:p>
                <a:pPr marL="0" indent="0">
                  <a:buNone/>
                </a:pPr>
                <a:r>
                  <a:rPr lang="sl-SI" sz="1800" b="1" dirty="0"/>
                  <a:t>k</a:t>
                </a:r>
                <a14:m>
                  <m:oMath xmlns:m="http://schemas.openxmlformats.org/officeDocument/2006/math">
                    <m:r>
                      <a:rPr lang="sl-SI" sz="1800" b="1" i="0" smtClean="0">
                        <a:latin typeface="Cambria Math" panose="02040503050406030204" pitchFamily="18" charset="0"/>
                      </a:rPr>
                      <m:t>  </m:t>
                    </m:r>
                    <m:d>
                      <m:dPr>
                        <m:begChr m:val="["/>
                        <m:endChr m:val="]"/>
                        <m:ctrlPr>
                          <a:rPr lang="sl-SI" sz="1800" b="1" i="1">
                            <a:latin typeface="Cambria Math" panose="02040503050406030204" pitchFamily="18" charset="0"/>
                          </a:rPr>
                        </m:ctrlPr>
                      </m:dPr>
                      <m:e>
                        <m:r>
                          <a:rPr lang="sl-SI" sz="1800" b="1" i="1" smtClean="0">
                            <a:latin typeface="Cambria Math" panose="02040503050406030204" pitchFamily="18" charset="0"/>
                          </a:rPr>
                          <m:t>/</m:t>
                        </m:r>
                      </m:e>
                    </m:d>
                  </m:oMath>
                </a14:m>
                <a:r>
                  <a:rPr lang="sl-SI" sz="1800" b="1" dirty="0"/>
                  <a:t> - koeficient nošenja: k = 1 za i = 1, k = 1,35 za i &gt; 1</a:t>
                </a:r>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793213" y="374573"/>
                <a:ext cx="10201621" cy="6202497"/>
              </a:xfrm>
              <a:blipFill>
                <a:blip r:embed="rId2"/>
                <a:stretch>
                  <a:fillRect l="-478" t="-688"/>
                </a:stretch>
              </a:blipFill>
            </p:spPr>
            <p:txBody>
              <a:bodyPr/>
              <a:lstStyle/>
              <a:p>
                <a:r>
                  <a:rPr lang="sl-SI">
                    <a:noFill/>
                  </a:rPr>
                  <a:t> </a:t>
                </a:r>
              </a:p>
            </p:txBody>
          </p:sp>
        </mc:Fallback>
      </mc:AlternateContent>
      <p:sp>
        <p:nvSpPr>
          <p:cNvPr id="2" name="Označba mesta številke diapozitiva 1"/>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05196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793213" y="253388"/>
            <a:ext cx="10201621" cy="6378765"/>
          </a:xfrm>
        </p:spPr>
        <p:txBody>
          <a:bodyPr>
            <a:normAutofit/>
          </a:bodyPr>
          <a:lstStyle/>
          <a:p>
            <a:pPr marL="0" indent="0">
              <a:buNone/>
            </a:pPr>
            <a:r>
              <a:rPr lang="sl-SI" sz="2400" b="1" dirty="0">
                <a:solidFill>
                  <a:schemeClr val="accent1"/>
                </a:solidFill>
              </a:rPr>
              <a:t>Vrste moznikov:                                                                                   </a:t>
            </a:r>
            <a:r>
              <a:rPr lang="sl-SI" b="1" dirty="0">
                <a:solidFill>
                  <a:schemeClr val="tx2"/>
                </a:solidFill>
              </a:rPr>
              <a:t>Po uporabi moznike delimo na tesne ali </a:t>
            </a:r>
            <a:r>
              <a:rPr lang="sl-SI" b="1" dirty="0" err="1">
                <a:solidFill>
                  <a:schemeClr val="tx2"/>
                </a:solidFill>
              </a:rPr>
              <a:t>prilagodne</a:t>
            </a:r>
            <a:r>
              <a:rPr lang="sl-SI" b="1" dirty="0">
                <a:solidFill>
                  <a:schemeClr val="tx2"/>
                </a:solidFill>
              </a:rPr>
              <a:t> in drsne.</a:t>
            </a:r>
          </a:p>
          <a:p>
            <a:pPr marL="0" indent="0">
              <a:buNone/>
            </a:pPr>
            <a:r>
              <a:rPr lang="sl-SI" sz="2200" b="1" dirty="0">
                <a:solidFill>
                  <a:schemeClr val="accent1"/>
                </a:solidFill>
              </a:rPr>
              <a:t>Tesni mozniki </a:t>
            </a:r>
            <a:r>
              <a:rPr lang="sl-SI" sz="2200" b="1" dirty="0">
                <a:solidFill>
                  <a:schemeClr val="tx2"/>
                </a:solidFill>
              </a:rPr>
              <a:t>imajo po širini med pestom in gredjo tesni ujem.                    Širina utora v pestu in širina utora na gredi imata toleranco P8 ali P9, širina moznika pa ima h9. Glede na višino ločimo:</a:t>
            </a:r>
          </a:p>
          <a:p>
            <a:pPr lvl="1"/>
            <a:r>
              <a:rPr lang="sl-SI" sz="2200" b="1" dirty="0">
                <a:solidFill>
                  <a:schemeClr val="tx2"/>
                </a:solidFill>
              </a:rPr>
              <a:t>Visoke moznike (SIST ISO 773) in</a:t>
            </a:r>
          </a:p>
          <a:p>
            <a:pPr lvl="1"/>
            <a:r>
              <a:rPr lang="sl-SI" sz="2200" b="1" dirty="0">
                <a:solidFill>
                  <a:schemeClr val="tx2"/>
                </a:solidFill>
              </a:rPr>
              <a:t>Nizke moznike (SIST ISO 2491).</a:t>
            </a:r>
          </a:p>
        </p:txBody>
      </p:sp>
      <p:sp>
        <p:nvSpPr>
          <p:cNvPr id="2" name="Označba mesta številke diapozitiva 1"/>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398171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793213" y="253388"/>
            <a:ext cx="10201621" cy="6378765"/>
          </a:xfrm>
        </p:spPr>
        <p:txBody>
          <a:bodyPr>
            <a:normAutofit/>
          </a:bodyPr>
          <a:lstStyle/>
          <a:p>
            <a:pPr marL="0" indent="0">
              <a:buNone/>
            </a:pPr>
            <a:r>
              <a:rPr lang="sl-SI" sz="2200" b="1" dirty="0">
                <a:solidFill>
                  <a:schemeClr val="accent1"/>
                </a:solidFill>
              </a:rPr>
              <a:t>Segmentni mozniki </a:t>
            </a:r>
            <a:r>
              <a:rPr lang="sl-SI" sz="2200" b="1" dirty="0">
                <a:solidFill>
                  <a:schemeClr val="tx2"/>
                </a:solidFill>
              </a:rPr>
              <a:t>imajo obliko odsekane krožne plošče. V gredi je utor krožne oblike, na katerega nalega moznik. Moznik je vrtljiv v krožnem utoru gredi in se prilagaja nagibu utora v pestu. Gred je močno oslabljena zaradi sorazmerno globokega utora, zato so tovrstni mozniki primerni le za prenašanje manjših vrtilnih momentov in za zavarovanje lege. Izdelava moznika in utora je enostavna in poceni. Uporabljamo jih pri obdelovalnih strojih in motornih vozilih.</a:t>
            </a:r>
            <a:endParaRPr lang="sl-SI" sz="2200" b="1" dirty="0">
              <a:solidFill>
                <a:schemeClr val="accent1"/>
              </a:solidFill>
            </a:endParaRPr>
          </a:p>
        </p:txBody>
      </p:sp>
      <p:sp>
        <p:nvSpPr>
          <p:cNvPr id="2" name="Označba mesta številke diapozitiva 1"/>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4" name="Slika 3"/>
          <p:cNvPicPr>
            <a:picLocks noChangeAspect="1"/>
          </p:cNvPicPr>
          <p:nvPr/>
        </p:nvPicPr>
        <p:blipFill>
          <a:blip r:embed="rId2"/>
          <a:stretch>
            <a:fillRect/>
          </a:stretch>
        </p:blipFill>
        <p:spPr>
          <a:xfrm>
            <a:off x="3603988" y="2941785"/>
            <a:ext cx="7070234" cy="3849492"/>
          </a:xfrm>
          <a:prstGeom prst="rect">
            <a:avLst/>
          </a:prstGeom>
        </p:spPr>
      </p:pic>
    </p:spTree>
    <p:extLst>
      <p:ext uri="{BB962C8B-B14F-4D97-AF65-F5344CB8AC3E}">
        <p14:creationId xmlns:p14="http://schemas.microsoft.com/office/powerpoint/2010/main" val="4251985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793213" y="253388"/>
            <a:ext cx="10201621" cy="6378765"/>
          </a:xfrm>
        </p:spPr>
        <p:txBody>
          <a:bodyPr>
            <a:normAutofit/>
          </a:bodyPr>
          <a:lstStyle/>
          <a:p>
            <a:pPr marL="0" indent="0">
              <a:buNone/>
            </a:pPr>
            <a:r>
              <a:rPr lang="sl-SI" sz="2200" b="1" dirty="0">
                <a:solidFill>
                  <a:schemeClr val="accent1"/>
                </a:solidFill>
              </a:rPr>
              <a:t>Drsni mozniki </a:t>
            </a:r>
            <a:r>
              <a:rPr lang="sl-SI" sz="2200" b="1" dirty="0">
                <a:solidFill>
                  <a:schemeClr val="tx2"/>
                </a:solidFill>
              </a:rPr>
              <a:t>se uporabljajo kot vodila za pesta, ki se premikajo vzdolž gredi. Med širino utora v gredi in širino moznika je tesni ujem N9/h9 ali P9/h9, med širino utora na pestu in širino moznika pa ohlapni ujem J9/h9. Drsni mozniki so na gred pogosto </a:t>
            </a:r>
            <a:r>
              <a:rPr lang="sl-SI" sz="2200" b="1" dirty="0" err="1">
                <a:solidFill>
                  <a:schemeClr val="tx2"/>
                </a:solidFill>
              </a:rPr>
              <a:t>privijačeni</a:t>
            </a:r>
            <a:r>
              <a:rPr lang="sl-SI" sz="2200" b="1" dirty="0">
                <a:solidFill>
                  <a:schemeClr val="tx2"/>
                </a:solidFill>
              </a:rPr>
              <a:t> z vijaki, ki preprečujejo izpadanje moznika pri vzdolžnem pomiku pesta.</a:t>
            </a:r>
          </a:p>
        </p:txBody>
      </p:sp>
      <p:sp>
        <p:nvSpPr>
          <p:cNvPr id="2" name="Označba mesta številke diapozitiva 1"/>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4" name="Slika 3"/>
          <p:cNvPicPr>
            <a:picLocks noChangeAspect="1"/>
          </p:cNvPicPr>
          <p:nvPr/>
        </p:nvPicPr>
        <p:blipFill>
          <a:blip r:embed="rId2"/>
          <a:stretch>
            <a:fillRect/>
          </a:stretch>
        </p:blipFill>
        <p:spPr>
          <a:xfrm>
            <a:off x="1765108" y="2403247"/>
            <a:ext cx="8079314" cy="4228906"/>
          </a:xfrm>
          <a:prstGeom prst="rect">
            <a:avLst/>
          </a:prstGeom>
        </p:spPr>
      </p:pic>
    </p:spTree>
    <p:extLst>
      <p:ext uri="{BB962C8B-B14F-4D97-AF65-F5344CB8AC3E}">
        <p14:creationId xmlns:p14="http://schemas.microsoft.com/office/powerpoint/2010/main" val="266283070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docProps/app.xml><?xml version="1.0" encoding="utf-8"?>
<Properties xmlns="http://schemas.openxmlformats.org/officeDocument/2006/extended-properties" xmlns:vt="http://schemas.openxmlformats.org/officeDocument/2006/docPropsVTypes">
  <TotalTime>0</TotalTime>
  <Words>466</Words>
  <Application>Microsoft Office PowerPoint</Application>
  <PresentationFormat>Širokozaslonsko</PresentationFormat>
  <Paragraphs>31</Paragraphs>
  <Slides>6</Slides>
  <Notes>0</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6</vt:i4>
      </vt:variant>
    </vt:vector>
  </HeadingPairs>
  <TitlesOfParts>
    <vt:vector size="14" baseType="lpstr">
      <vt:lpstr>Arial</vt:lpstr>
      <vt:lpstr>Calibri</vt:lpstr>
      <vt:lpstr>Calibri Light</vt:lpstr>
      <vt:lpstr>Cambria Math</vt:lpstr>
      <vt:lpstr>Century Schoolbook</vt:lpstr>
      <vt:lpstr>Wingdings 2</vt:lpstr>
      <vt:lpstr>Officeova tema</vt:lpstr>
      <vt:lpstr>3_View</vt:lpstr>
      <vt:lpstr>PREČNE ZAGOZDE</vt:lpstr>
      <vt:lpstr>MOZNIKI</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STROJNI ELEMENTI</dc:title>
  <dc:creator>Gaja Vouk</dc:creator>
  <cp:lastModifiedBy>Gaja Vouk</cp:lastModifiedBy>
  <cp:revision>10</cp:revision>
  <dcterms:created xsi:type="dcterms:W3CDTF">2023-10-10T13:58:56Z</dcterms:created>
  <dcterms:modified xsi:type="dcterms:W3CDTF">2023-12-07T18:59:26Z</dcterms:modified>
</cp:coreProperties>
</file>