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4CEBCE-5A43-4281-AD7B-39DCDF5A44A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258A5-9B36-45B4-BB60-62816D117F1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517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B52A1C-2BCE-4F00-98ED-228A07F3989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DB4240-4778-4F35-8A79-DF41A820F99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656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AE9C2-7E23-4C3C-AAFF-DE8667BE7F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C39EE3-2649-48F4-93BB-0EED773B16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561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EDC9FE-1C81-4516-A841-DEEE7274D2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606257-091E-4FDA-9C84-E9F718E4B4D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301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F0C2D-05C7-4997-8F84-B3A6BAB9993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7E18D4-E0DA-45CE-B47C-5F76CBD59C8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8683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82765B-0EBB-4DE0-9E01-7E543D2E0D7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EDA042-FCA2-42DA-A2F6-EB9F4D94B01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9641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11406F-C8E7-4229-B75A-3F956B33B6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72E835-32CB-45F8-9475-326EE1EC17F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5800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B7A754-265C-409D-8F6F-AF57571DF500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338BBB-3917-43EE-B487-26BC7B9F337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36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EDB900-D2A9-4E5E-9C59-C17F2210CC5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E71415-BB58-4E62-A9EB-B7EB2273749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672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DF4388-64C0-4E73-A8A4-1E4C24EC2D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3FA350-808B-4E20-94CE-2F3E03BD52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6819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25E481-A4AC-4693-AE7F-E975AD7DF56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ED7FB5-9DFD-4EB5-ACD5-41F0CE06B47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270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C5291D-A3EA-47BE-AAF1-92EE37CB0A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01CA72-5AE2-4748-BDAA-722779D1AF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9663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E53398-1637-46FD-B3E9-C3ABF45EA6A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D031FD-1641-4FF4-ABB6-A7D3AD893A4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641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FF2156-A5F0-42C8-80C5-6847970BE04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9DEF2C-2335-4154-89E1-6C3870B4194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5854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66674F-E65F-44A4-B4E9-50059968399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420FF9-CE26-4573-A9E5-FB4FBA63105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53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E91146-3244-48A7-ABE9-DB137A4CB90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3A2FA3-CDD2-409F-9D1B-D93A6104796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90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E93DEE5-9280-4E2C-9827-7FE8CEB2D5F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5523" name="Rectangle 4"/>
          <p:cNvSpPr>
            <a:spLocks noChangeArrowheads="1"/>
          </p:cNvSpPr>
          <p:nvPr/>
        </p:nvSpPr>
        <p:spPr bwMode="auto">
          <a:xfrm>
            <a:off x="1919288" y="403226"/>
            <a:ext cx="60261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9 MOTORJI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 b="1">
                <a:solidFill>
                  <a:srgbClr val="00007D"/>
                </a:solidFill>
              </a:rPr>
              <a:t>Z NOTRANJIM ZGOREVANJEM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5524" name="Rectangle 5"/>
          <p:cNvSpPr>
            <a:spLocks noChangeArrowheads="1"/>
          </p:cNvSpPr>
          <p:nvPr/>
        </p:nvSpPr>
        <p:spPr bwMode="auto">
          <a:xfrm>
            <a:off x="1703389" y="807751"/>
            <a:ext cx="8785225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Leta 1860 je Francoz Lenoir zgradil motor na svetilni plin po vzoru parnih strojev.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Leta 1876 je Otto zgradil štiritaktni plinski motor z izkoristkom 15 %, Clerk pa v istem letu še dvotaktni motor. Motor je imel več valjev, tako da je delo sesanja, stiskanja, vžiganja in iztiskanja zgorelih plinov razdelil mednje. V enem valju se je tako zmes stiskala, medtem ko se je v drugem predhodno vžgana zmes raztezala.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Leta 1883 je Daimler skupaj z Maybachom razvil štiritaktni bencinski motor z vžigom na žarilno cev. Čez dve leti izdelata tudi prvo dvokolo z motornim pogonom, naslednje leto pa še štirikolesno kočijo, prav tako na motorni pogon.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Motor na težka goriva, ki je bil praktično zmožen delovanja, je v letih 1893–1897 zgradila strojna tovarna v Augsburgu po načrtih Rudolfa Diesla.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Šele leta 1959 je nemški inženir Wankel izumil motor, ki je enakovreden štiritaktnim krožnim procesom, le da ima vrtljive dele.</a:t>
            </a:r>
          </a:p>
        </p:txBody>
      </p:sp>
    </p:spTree>
    <p:extLst>
      <p:ext uri="{BB962C8B-B14F-4D97-AF65-F5344CB8AC3E}">
        <p14:creationId xmlns:p14="http://schemas.microsoft.com/office/powerpoint/2010/main" val="367976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524000" y="476672"/>
            <a:ext cx="9144000" cy="5904656"/>
          </a:xfrm>
          <a:blipFill rotWithShape="0">
            <a:blip r:embed="rId2"/>
            <a:stretch>
              <a:fillRect l="-867" t="-619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44739" name="Označba mesta številke diapozitiva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BDD7755-1FFF-4B6C-8651-E56A6F3B48B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79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B39931B-9934-4EA0-9B30-4BF3225695C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6547" name="Rectangle 4"/>
          <p:cNvSpPr>
            <a:spLocks noChangeArrowheads="1"/>
          </p:cNvSpPr>
          <p:nvPr/>
        </p:nvSpPr>
        <p:spPr bwMode="auto">
          <a:xfrm>
            <a:off x="1919288" y="404814"/>
            <a:ext cx="363061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OTTOV KROŽNI PROCES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6548" name="Rectangle 5"/>
          <p:cNvSpPr>
            <a:spLocks noChangeArrowheads="1"/>
          </p:cNvSpPr>
          <p:nvPr/>
        </p:nvSpPr>
        <p:spPr bwMode="auto">
          <a:xfrm>
            <a:off x="1703389" y="831096"/>
            <a:ext cx="878522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Idealni Ottov krožni proces sestavljajo sledeče spremembe stanja idealnega plina: dve spremembi pri konstantni prostornini (izohora) in dve adiabatni spremembi. </a:t>
            </a:r>
          </a:p>
        </p:txBody>
      </p:sp>
      <p:pic>
        <p:nvPicPr>
          <p:cNvPr id="236549" name="Picture 7" descr="ANd9GcTRDLJ20h2cnGrgAa1_Us1vGziu8EDzI8v4XxX_rqX4tSXnIC7-1w&amp;t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989139"/>
            <a:ext cx="27432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6550" name="Picture 11" descr="300px-Otto-Proze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916114"/>
            <a:ext cx="2857500" cy="298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6551" name="Picture 13" descr="ANd9GcQz6uU7PDIjNPZhJCJt6WasUdyChGK23nxHFEzMMIRoK-Nvn1hBj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9" y="4149725"/>
            <a:ext cx="22193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6552" name="Picture 15" descr="ANd9GcSE7tKFGKLIhUPThf11ns3DipIucP1LRT1hkvd5lomgsVlysrRcy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8" y="4868864"/>
            <a:ext cx="26860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6553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9" y="2060575"/>
            <a:ext cx="15716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4522" name="Group 26"/>
          <p:cNvGraphicFramePr>
            <a:graphicFrameLocks noGrp="1"/>
          </p:cNvGraphicFramePr>
          <p:nvPr/>
        </p:nvGraphicFramePr>
        <p:xfrm>
          <a:off x="5159375" y="3789363"/>
          <a:ext cx="496888" cy="228600"/>
        </p:xfrm>
        <a:graphic>
          <a:graphicData uri="http://schemas.openxmlformats.org/drawingml/2006/table">
            <a:tbl>
              <a:tblPr/>
              <a:tblGrid>
                <a:gridCol w="496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4532" name="Group 36"/>
          <p:cNvGraphicFramePr>
            <a:graphicFrameLocks noGrp="1"/>
          </p:cNvGraphicFramePr>
          <p:nvPr/>
        </p:nvGraphicFramePr>
        <p:xfrm>
          <a:off x="5880101" y="3789363"/>
          <a:ext cx="1223963" cy="228600"/>
        </p:xfrm>
        <a:graphic>
          <a:graphicData uri="http://schemas.openxmlformats.org/drawingml/2006/table">
            <a:tbl>
              <a:tblPr/>
              <a:tblGrid>
                <a:gridCol w="122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[J/K]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6558" name="Rectangle 47"/>
          <p:cNvSpPr>
            <a:spLocks noChangeArrowheads="1"/>
          </p:cNvSpPr>
          <p:nvPr/>
        </p:nvSpPr>
        <p:spPr bwMode="auto">
          <a:xfrm>
            <a:off x="4583114" y="1844675"/>
            <a:ext cx="5286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6559" name="Rectangle 48"/>
          <p:cNvSpPr>
            <a:spLocks noChangeArrowheads="1"/>
          </p:cNvSpPr>
          <p:nvPr/>
        </p:nvSpPr>
        <p:spPr bwMode="auto">
          <a:xfrm>
            <a:off x="4727576" y="2420939"/>
            <a:ext cx="346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i="1" baseline="-25000">
                <a:solidFill>
                  <a:srgbClr val="000000"/>
                </a:solidFill>
              </a:rPr>
              <a:t>3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6560" name="Rectangle 49"/>
          <p:cNvSpPr>
            <a:spLocks noChangeArrowheads="1"/>
          </p:cNvSpPr>
          <p:nvPr/>
        </p:nvSpPr>
        <p:spPr bwMode="auto">
          <a:xfrm>
            <a:off x="4727575" y="2565400"/>
            <a:ext cx="3889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i="1" baseline="-25000">
                <a:solidFill>
                  <a:srgbClr val="000000"/>
                </a:solidFill>
              </a:rPr>
              <a:t>4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6561" name="Rectangle 50"/>
          <p:cNvSpPr>
            <a:spLocks noChangeArrowheads="1"/>
          </p:cNvSpPr>
          <p:nvPr/>
        </p:nvSpPr>
        <p:spPr bwMode="auto">
          <a:xfrm>
            <a:off x="4727576" y="3068639"/>
            <a:ext cx="346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i="1" baseline="-25000">
                <a:solidFill>
                  <a:srgbClr val="000000"/>
                </a:solidFill>
              </a:rPr>
              <a:t>2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6562" name="Rectangle 51"/>
          <p:cNvSpPr>
            <a:spLocks noChangeArrowheads="1"/>
          </p:cNvSpPr>
          <p:nvPr/>
        </p:nvSpPr>
        <p:spPr bwMode="auto">
          <a:xfrm>
            <a:off x="4727576" y="3357564"/>
            <a:ext cx="346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i="1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36563" name="Picture 53" descr="ANd9GcS7f4zp6nwT2wZ8Wj5DWNIWsMDfTtC7fq1Rj6Tn1TUoukq_4HA8fvhwaWVabQ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5084763"/>
            <a:ext cx="16097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6564" name="Rectangle 54"/>
          <p:cNvSpPr>
            <a:spLocks noChangeArrowheads="1"/>
          </p:cNvSpPr>
          <p:nvPr/>
        </p:nvSpPr>
        <p:spPr bwMode="auto">
          <a:xfrm>
            <a:off x="4511675" y="4145390"/>
            <a:ext cx="338105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1—2: izentropno stiskanje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2—3: izohorno stiskanje oz. dovajanje toplote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3—4: izentropno raztezanje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4—1: izohorno raztezanje oz. odvajanje toplote</a:t>
            </a:r>
          </a:p>
        </p:txBody>
      </p:sp>
    </p:spTree>
    <p:extLst>
      <p:ext uri="{BB962C8B-B14F-4D97-AF65-F5344CB8AC3E}">
        <p14:creationId xmlns:p14="http://schemas.microsoft.com/office/powerpoint/2010/main" val="2309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998CB30-F33C-439F-8CBD-D11B8851EE9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7571" name="Rectangle 4"/>
          <p:cNvSpPr>
            <a:spLocks noChangeArrowheads="1"/>
          </p:cNvSpPr>
          <p:nvPr/>
        </p:nvSpPr>
        <p:spPr bwMode="auto">
          <a:xfrm>
            <a:off x="1954214" y="404813"/>
            <a:ext cx="87137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Zgorevalna zmes se pripravi zunaj valja, v valju pa se vžge z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električno iskro!</a:t>
            </a:r>
          </a:p>
        </p:txBody>
      </p:sp>
      <p:sp>
        <p:nvSpPr>
          <p:cNvPr id="237572" name="Rectangle 5"/>
          <p:cNvSpPr>
            <a:spLocks noChangeArrowheads="1"/>
          </p:cNvSpPr>
          <p:nvPr/>
        </p:nvSpPr>
        <p:spPr bwMode="auto">
          <a:xfrm>
            <a:off x="4940301" y="1917701"/>
            <a:ext cx="1660525" cy="430213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6 do 12</a:t>
            </a:r>
          </a:p>
        </p:txBody>
      </p:sp>
      <p:sp>
        <p:nvSpPr>
          <p:cNvPr id="237573" name="Rectangle 6"/>
          <p:cNvSpPr>
            <a:spLocks noChangeArrowheads="1"/>
          </p:cNvSpPr>
          <p:nvPr/>
        </p:nvSpPr>
        <p:spPr bwMode="auto">
          <a:xfrm>
            <a:off x="2135189" y="1196975"/>
            <a:ext cx="6884987" cy="427038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Osnovna značilnost motorja je kompresijsko razmerje:</a:t>
            </a:r>
          </a:p>
        </p:txBody>
      </p:sp>
      <p:sp>
        <p:nvSpPr>
          <p:cNvPr id="237574" name="Rectangle 7"/>
          <p:cNvSpPr>
            <a:spLocks noChangeArrowheads="1"/>
          </p:cNvSpPr>
          <p:nvPr/>
        </p:nvSpPr>
        <p:spPr bwMode="auto">
          <a:xfrm>
            <a:off x="1847851" y="2542421"/>
            <a:ext cx="878522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Kompresijsko razmerje je razmerje med največjim in najmanjšim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volumnom kompresijskega prostora. Proces se izvaja v štiritaktnih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in dvotaktnih motorjih.</a:t>
            </a:r>
          </a:p>
        </p:txBody>
      </p:sp>
      <p:sp>
        <p:nvSpPr>
          <p:cNvPr id="237575" name="Rectangle 8"/>
          <p:cNvSpPr>
            <a:spLocks noChangeArrowheads="1"/>
          </p:cNvSpPr>
          <p:nvPr/>
        </p:nvSpPr>
        <p:spPr bwMode="auto">
          <a:xfrm>
            <a:off x="2036764" y="3649664"/>
            <a:ext cx="24542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37576" name="Rectangle 10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37577" name="Object 9"/>
          <p:cNvGraphicFramePr>
            <a:graphicFrameLocks noChangeAspect="1"/>
          </p:cNvGraphicFramePr>
          <p:nvPr/>
        </p:nvGraphicFramePr>
        <p:xfrm>
          <a:off x="2028826" y="4256089"/>
          <a:ext cx="30972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načba" r:id="rId3" imgW="1638300" imgH="228600" progId="Equation.3">
                  <p:embed/>
                </p:oleObj>
              </mc:Choice>
              <mc:Fallback>
                <p:oleObj name="Enačba" r:id="rId3" imgW="1638300" imgH="228600" progId="Equation.3">
                  <p:embed/>
                  <p:pic>
                    <p:nvPicPr>
                      <p:cNvPr id="23757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8826" y="4256089"/>
                        <a:ext cx="3097213" cy="38258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7578" name="Rectangle 11"/>
          <p:cNvSpPr>
            <a:spLocks noChangeArrowheads="1"/>
          </p:cNvSpPr>
          <p:nvPr/>
        </p:nvSpPr>
        <p:spPr bwMode="auto">
          <a:xfrm>
            <a:off x="6115050" y="3752850"/>
            <a:ext cx="2470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Odvedena toplota:</a:t>
            </a:r>
          </a:p>
        </p:txBody>
      </p:sp>
      <p:sp>
        <p:nvSpPr>
          <p:cNvPr id="237579" name="Rectangle 13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37580" name="Object 12"/>
          <p:cNvGraphicFramePr>
            <a:graphicFrameLocks noChangeAspect="1"/>
          </p:cNvGraphicFramePr>
          <p:nvPr/>
        </p:nvGraphicFramePr>
        <p:xfrm>
          <a:off x="6329364" y="4303713"/>
          <a:ext cx="307657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načba" r:id="rId5" imgW="1167893" imgH="177723" progId="Equation.3">
                  <p:embed/>
                </p:oleObj>
              </mc:Choice>
              <mc:Fallback>
                <p:oleObj name="Enačba" r:id="rId5" imgW="1167893" imgH="177723" progId="Equation.3">
                  <p:embed/>
                  <p:pic>
                    <p:nvPicPr>
                      <p:cNvPr id="23758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4" y="4303713"/>
                        <a:ext cx="3076575" cy="3730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7581" name="Rectangle 14"/>
          <p:cNvSpPr>
            <a:spLocks noChangeArrowheads="1"/>
          </p:cNvSpPr>
          <p:nvPr/>
        </p:nvSpPr>
        <p:spPr bwMode="auto">
          <a:xfrm>
            <a:off x="1962150" y="4833939"/>
            <a:ext cx="3138488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krožnega procesa:</a:t>
            </a:r>
          </a:p>
        </p:txBody>
      </p:sp>
      <p:sp>
        <p:nvSpPr>
          <p:cNvPr id="237582" name="Rectangle 16"/>
          <p:cNvSpPr>
            <a:spLocks noChangeArrowheads="1"/>
          </p:cNvSpPr>
          <p:nvPr/>
        </p:nvSpPr>
        <p:spPr bwMode="auto">
          <a:xfrm>
            <a:off x="1524001" y="29611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37583" name="Object 15"/>
          <p:cNvGraphicFramePr>
            <a:graphicFrameLocks noChangeAspect="1"/>
          </p:cNvGraphicFramePr>
          <p:nvPr/>
        </p:nvGraphicFramePr>
        <p:xfrm>
          <a:off x="2081214" y="5316539"/>
          <a:ext cx="26638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načba" r:id="rId7" imgW="1435100" imgH="508000" progId="Equation.3">
                  <p:embed/>
                </p:oleObj>
              </mc:Choice>
              <mc:Fallback>
                <p:oleObj name="Enačba" r:id="rId7" imgW="1435100" imgH="508000" progId="Equation.3">
                  <p:embed/>
                  <p:pic>
                    <p:nvPicPr>
                      <p:cNvPr id="23758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4" y="5316539"/>
                        <a:ext cx="2663825" cy="9366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7584" name="Rectangle 17"/>
          <p:cNvSpPr>
            <a:spLocks noChangeArrowheads="1"/>
          </p:cNvSpPr>
          <p:nvPr/>
        </p:nvSpPr>
        <p:spPr bwMode="auto">
          <a:xfrm>
            <a:off x="6099176" y="5032375"/>
            <a:ext cx="250031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Toplotni izkoristek:</a:t>
            </a:r>
          </a:p>
        </p:txBody>
      </p:sp>
      <p:sp>
        <p:nvSpPr>
          <p:cNvPr id="237585" name="Rectangle 19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37586" name="Object 18"/>
          <p:cNvGraphicFramePr>
            <a:graphicFrameLocks noChangeAspect="1"/>
          </p:cNvGraphicFramePr>
          <p:nvPr/>
        </p:nvGraphicFramePr>
        <p:xfrm>
          <a:off x="6240464" y="5556250"/>
          <a:ext cx="36734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načba" r:id="rId9" imgW="2273300" imgH="431800" progId="Equation.3">
                  <p:embed/>
                </p:oleObj>
              </mc:Choice>
              <mc:Fallback>
                <p:oleObj name="Enačba" r:id="rId9" imgW="2273300" imgH="431800" progId="Equation.3">
                  <p:embed/>
                  <p:pic>
                    <p:nvPicPr>
                      <p:cNvPr id="23758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4" y="5556250"/>
                        <a:ext cx="3673475" cy="6921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501194" y="1806666"/>
            <a:ext cx="1218542" cy="613309"/>
          </a:xfrm>
          <a:prstGeom prst="rect">
            <a:avLst/>
          </a:prstGeom>
          <a:blipFill rotWithShape="0">
            <a:blip r:embed="rId11"/>
            <a:stretch>
              <a:fillRect l="-6500" b="-990"/>
            </a:stretch>
          </a:blipFill>
          <a:ln>
            <a:noFill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4799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4D95FAD-64FA-42D6-8338-8C70E51FFC6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3859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620713"/>
            <a:ext cx="15240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6561" name="Group 17"/>
          <p:cNvGraphicFramePr>
            <a:graphicFrameLocks noGrp="1"/>
          </p:cNvGraphicFramePr>
          <p:nvPr/>
        </p:nvGraphicFramePr>
        <p:xfrm>
          <a:off x="1774825" y="476251"/>
          <a:ext cx="649288" cy="244475"/>
        </p:xfrm>
        <a:graphic>
          <a:graphicData uri="http://schemas.openxmlformats.org/drawingml/2006/table">
            <a:tbl>
              <a:tblPr/>
              <a:tblGrid>
                <a:gridCol w="64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[bar]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8598" name="Rectangle 15"/>
          <p:cNvSpPr>
            <a:spLocks noChangeArrowheads="1"/>
          </p:cNvSpPr>
          <p:nvPr/>
        </p:nvSpPr>
        <p:spPr bwMode="auto">
          <a:xfrm>
            <a:off x="7464426" y="836614"/>
            <a:ext cx="563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s. m. t.</a:t>
            </a:r>
          </a:p>
        </p:txBody>
      </p:sp>
      <p:graphicFrame>
        <p:nvGraphicFramePr>
          <p:cNvPr id="236576" name="Group 32"/>
          <p:cNvGraphicFramePr>
            <a:graphicFrameLocks noGrp="1"/>
          </p:cNvGraphicFramePr>
          <p:nvPr/>
        </p:nvGraphicFramePr>
        <p:xfrm>
          <a:off x="1631951" y="1700213"/>
          <a:ext cx="989013" cy="639768"/>
        </p:xfrm>
        <a:graphic>
          <a:graphicData uri="http://schemas.openxmlformats.org/drawingml/2006/table">
            <a:tbl>
              <a:tblPr/>
              <a:tblGrid>
                <a:gridCol w="989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97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začetek zgorevanja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bar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564" marB="455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8601" name="Rectangle 28"/>
          <p:cNvSpPr>
            <a:spLocks noChangeArrowheads="1"/>
          </p:cNvSpPr>
          <p:nvPr/>
        </p:nvSpPr>
        <p:spPr bwMode="auto">
          <a:xfrm>
            <a:off x="5767389" y="3476889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/>
            </a: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38602" name="Rectangle 33"/>
          <p:cNvSpPr>
            <a:spLocks noChangeArrowheads="1"/>
          </p:cNvSpPr>
          <p:nvPr/>
        </p:nvSpPr>
        <p:spPr bwMode="auto">
          <a:xfrm>
            <a:off x="3575050" y="2133601"/>
            <a:ext cx="5286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V </a:t>
            </a:r>
            <a:r>
              <a:rPr lang="sl-SI" altLang="sl-SI" sz="1000">
                <a:solidFill>
                  <a:srgbClr val="000000"/>
                </a:solidFill>
              </a:rPr>
              <a:t>[m</a:t>
            </a:r>
            <a:r>
              <a:rPr lang="sl-SI" altLang="sl-SI" sz="1000" baseline="30000">
                <a:solidFill>
                  <a:srgbClr val="000000"/>
                </a:solidFill>
              </a:rPr>
              <a:t>3</a:t>
            </a:r>
            <a:r>
              <a:rPr lang="sl-SI" altLang="sl-SI" sz="10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238603" name="Rectangle 34"/>
          <p:cNvSpPr>
            <a:spLocks noChangeArrowheads="1"/>
          </p:cNvSpPr>
          <p:nvPr/>
        </p:nvSpPr>
        <p:spPr bwMode="auto">
          <a:xfrm>
            <a:off x="1992314" y="2506664"/>
            <a:ext cx="2293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Indikatorski diagram sprememb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tlaka v delovnem prostoru motorja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38604" name="Picture 35"/>
          <p:cNvPicPr>
            <a:picLocks noChangeAspect="1" noChangeArrowheads="1"/>
          </p:cNvPicPr>
          <p:nvPr/>
        </p:nvPicPr>
        <p:blipFill>
          <a:blip r:embed="rId3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1125539"/>
            <a:ext cx="3957638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6589" name="Group 45"/>
          <p:cNvGraphicFramePr>
            <a:graphicFrameLocks noGrp="1"/>
          </p:cNvGraphicFramePr>
          <p:nvPr/>
        </p:nvGraphicFramePr>
        <p:xfrm>
          <a:off x="8401050" y="836613"/>
          <a:ext cx="527050" cy="228600"/>
        </p:xfrm>
        <a:graphic>
          <a:graphicData uri="http://schemas.openxmlformats.org/drawingml/2006/table">
            <a:tbl>
              <a:tblPr/>
              <a:tblGrid>
                <a:gridCol w="52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z. m. t.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6599" name="Group 55"/>
          <p:cNvGraphicFramePr>
            <a:graphicFrameLocks noGrp="1"/>
          </p:cNvGraphicFramePr>
          <p:nvPr/>
        </p:nvGraphicFramePr>
        <p:xfrm>
          <a:off x="4727575" y="836613"/>
          <a:ext cx="527050" cy="228600"/>
        </p:xfrm>
        <a:graphic>
          <a:graphicData uri="http://schemas.openxmlformats.org/drawingml/2006/table">
            <a:tbl>
              <a:tblPr/>
              <a:tblGrid>
                <a:gridCol w="52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z. m. t.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6612" name="Group 68"/>
          <p:cNvGraphicFramePr>
            <a:graphicFrameLocks noGrp="1"/>
          </p:cNvGraphicFramePr>
          <p:nvPr/>
        </p:nvGraphicFramePr>
        <p:xfrm>
          <a:off x="5664201" y="836613"/>
          <a:ext cx="576263" cy="228600"/>
        </p:xfrm>
        <a:graphic>
          <a:graphicData uri="http://schemas.openxmlformats.org/drawingml/2006/table">
            <a:tbl>
              <a:tblPr/>
              <a:tblGrid>
                <a:gridCol w="576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s. m.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6613" name="Group 69"/>
          <p:cNvGraphicFramePr>
            <a:graphicFrameLocks noGrp="1"/>
          </p:cNvGraphicFramePr>
          <p:nvPr/>
        </p:nvGraphicFramePr>
        <p:xfrm>
          <a:off x="6600825" y="836613"/>
          <a:ext cx="527050" cy="228600"/>
        </p:xfrm>
        <a:graphic>
          <a:graphicData uri="http://schemas.openxmlformats.org/drawingml/2006/table">
            <a:tbl>
              <a:tblPr/>
              <a:tblGrid>
                <a:gridCol w="52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z. m. t.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8613" name="Line 75"/>
          <p:cNvSpPr>
            <a:spLocks noChangeShapeType="1"/>
          </p:cNvSpPr>
          <p:nvPr/>
        </p:nvSpPr>
        <p:spPr bwMode="auto">
          <a:xfrm flipV="1">
            <a:off x="5016500" y="1125538"/>
            <a:ext cx="0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614" name="Rectangle 76"/>
          <p:cNvSpPr>
            <a:spLocks noChangeArrowheads="1"/>
          </p:cNvSpPr>
          <p:nvPr/>
        </p:nvSpPr>
        <p:spPr bwMode="auto">
          <a:xfrm>
            <a:off x="4656139" y="1052514"/>
            <a:ext cx="2889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8615" name="Rectangle 77"/>
          <p:cNvSpPr>
            <a:spLocks noChangeArrowheads="1"/>
          </p:cNvSpPr>
          <p:nvPr/>
        </p:nvSpPr>
        <p:spPr bwMode="auto">
          <a:xfrm>
            <a:off x="4800601" y="2565401"/>
            <a:ext cx="4149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968375" algn="l"/>
                <a:tab pos="1889125" algn="l"/>
                <a:tab pos="2819400" algn="l"/>
                <a:tab pos="37560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968375" algn="l"/>
                <a:tab pos="1889125" algn="l"/>
                <a:tab pos="2819400" algn="l"/>
                <a:tab pos="37560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968375" algn="l"/>
                <a:tab pos="1889125" algn="l"/>
                <a:tab pos="2819400" algn="l"/>
                <a:tab pos="37560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68375" algn="l"/>
                <a:tab pos="1889125" algn="l"/>
                <a:tab pos="2819400" algn="l"/>
                <a:tab pos="3756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  0	180	360	540	720</a:t>
            </a:r>
          </a:p>
        </p:txBody>
      </p:sp>
      <p:sp>
        <p:nvSpPr>
          <p:cNvPr id="238616" name="Rectangle 78"/>
          <p:cNvSpPr>
            <a:spLocks noChangeArrowheads="1"/>
          </p:cNvSpPr>
          <p:nvPr/>
        </p:nvSpPr>
        <p:spPr bwMode="auto">
          <a:xfrm>
            <a:off x="4511676" y="2852739"/>
            <a:ext cx="53308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Raztegnjen indikatorski diagram sprememb tlaka med delovnim procesom nad batom</a:t>
            </a:r>
          </a:p>
        </p:txBody>
      </p:sp>
      <p:sp>
        <p:nvSpPr>
          <p:cNvPr id="238617" name="Rectangle 79"/>
          <p:cNvSpPr>
            <a:spLocks noChangeArrowheads="1"/>
          </p:cNvSpPr>
          <p:nvPr/>
        </p:nvSpPr>
        <p:spPr bwMode="auto">
          <a:xfrm>
            <a:off x="1524000" y="3028951"/>
            <a:ext cx="9144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Gorivo za Ottov motor mora biti odporno proti samovžigu (visoko oktansko število). Zgorevanje sproži električna iskra na svečki.</a:t>
            </a:r>
          </a:p>
        </p:txBody>
      </p:sp>
      <p:sp>
        <p:nvSpPr>
          <p:cNvPr id="211994" name="Rectangle 82"/>
          <p:cNvSpPr>
            <a:spLocks noChangeArrowheads="1"/>
          </p:cNvSpPr>
          <p:nvPr/>
        </p:nvSpPr>
        <p:spPr bwMode="auto">
          <a:xfrm>
            <a:off x="1631950" y="3787776"/>
            <a:ext cx="9036050" cy="347821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793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793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793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000" b="1" dirty="0">
                <a:solidFill>
                  <a:srgbClr val="000000"/>
                </a:solidFill>
              </a:rPr>
              <a:t>Prednosti dvotaktnega motorja: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Gradnja dvotaktnega motorja je enostavnejša in cenejša, saj ne potrebujemo krmilnega mehanizma. S tem se izdelava poceni in zmanjša se teža motorja, kar zmanjša razmerje teže glede na moč.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Ker mažemo z mešanico, je olajšan zagon pri nizkih temperaturah. Odpade sistem za mazanje.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Sestavnih delov v dvotaktnem motorju je manj, zato je tudi vzdrževanje bolj ekonomično.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Ker se uporabljajo kotalni ležaji, je ročični pogon manj občutljiv za spremembe števila vrtljajev.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sl-SI" altLang="sl-SI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5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DA7B415-9A17-41B4-9B95-D509118FBE7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9619" name="Rectangle 5"/>
          <p:cNvSpPr>
            <a:spLocks noChangeArrowheads="1"/>
          </p:cNvSpPr>
          <p:nvPr/>
        </p:nvSpPr>
        <p:spPr bwMode="auto">
          <a:xfrm>
            <a:off x="1919288" y="476250"/>
            <a:ext cx="864076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• Ker ima pri istem številu vrtljajev dvojno število delovnih taktov, je vrtilni moment enakomernejši.</a:t>
            </a:r>
          </a:p>
        </p:txBody>
      </p:sp>
      <p:sp>
        <p:nvSpPr>
          <p:cNvPr id="212997" name="Rectangle 6"/>
          <p:cNvSpPr>
            <a:spLocks noChangeArrowheads="1"/>
          </p:cNvSpPr>
          <p:nvPr/>
        </p:nvSpPr>
        <p:spPr bwMode="auto">
          <a:xfrm>
            <a:off x="1774826" y="1341439"/>
            <a:ext cx="8785225" cy="34766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793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793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793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79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sl-SI" altLang="sl-SI" sz="2200" b="1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b="1" dirty="0">
                <a:solidFill>
                  <a:srgbClr val="000000"/>
                </a:solidFill>
              </a:rPr>
              <a:t>Slabosti dvotaktnega motorja:</a:t>
            </a:r>
            <a:endParaRPr lang="sl-SI" altLang="sl-SI" sz="22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• Velika specifična poraba goriva in mazalnega olja, saj se pri prenizkih vrtljajih sveža zmes pretaka v izpuh, pri previsokih vrtljajih pa ostajajo izpušni plini delno še v valju. Vse to zmanjšuje moč motorja.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• Slabše polnjenje, zato ima motor le malo večjo moč (problem izplakovanja). 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Večja termična in mehanska obremenitev dvotaktnega motorja zaradi dvojnega števila delovnih taktov.</a:t>
            </a:r>
          </a:p>
        </p:txBody>
      </p:sp>
    </p:spTree>
    <p:extLst>
      <p:ext uri="{BB962C8B-B14F-4D97-AF65-F5344CB8AC3E}">
        <p14:creationId xmlns:p14="http://schemas.microsoft.com/office/powerpoint/2010/main" val="18576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Označba mesta številke diapozitiva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2A699C5-1FBE-46FF-A4CC-1D08E3F59FB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PoljeZBesedilom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28528" y="3356992"/>
            <a:ext cx="6048672" cy="2149756"/>
          </a:xfrm>
          <a:prstGeom prst="rect">
            <a:avLst/>
          </a:prstGeom>
          <a:blipFill rotWithShape="0">
            <a:blip r:embed="rId2"/>
            <a:stretch>
              <a:fillRect l="-1310" t="-1705" b="-5114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40644" name="Pravokotnik 4"/>
          <p:cNvSpPr>
            <a:spLocks noChangeArrowheads="1"/>
          </p:cNvSpPr>
          <p:nvPr/>
        </p:nvSpPr>
        <p:spPr bwMode="auto">
          <a:xfrm>
            <a:off x="1703389" y="620713"/>
            <a:ext cx="8785225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Primera: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 Za Ottov krožni proces imamo naslednje podatke: začetni tlak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bar, začetna temperatura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20 °C, kompresijsko razmerje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200" b="1">
                <a:solidFill>
                  <a:srgbClr val="000000"/>
                </a:solidFill>
              </a:rPr>
              <a:t>ε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7, masa </a:t>
            </a:r>
            <a:r>
              <a:rPr lang="sl-SI" altLang="sl-SI" sz="2200" i="1">
                <a:solidFill>
                  <a:srgbClr val="000000"/>
                </a:solidFill>
              </a:rPr>
              <a:t>m = </a:t>
            </a:r>
            <a:r>
              <a:rPr lang="sl-SI" altLang="sl-SI" sz="2200">
                <a:solidFill>
                  <a:srgbClr val="000000"/>
                </a:solidFill>
              </a:rPr>
              <a:t>1 kg in dovedena toplota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do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1,2 MJ. Določi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vrednosti termodinamičnih veličin v posameznih točkah procesa </a:t>
            </a:r>
            <a:r>
              <a:rPr lang="sl-SI" altLang="sl-SI" sz="2200" i="1">
                <a:solidFill>
                  <a:srgbClr val="000000"/>
                </a:solidFill>
              </a:rPr>
              <a:t>(p,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V, T), </a:t>
            </a:r>
            <a:r>
              <a:rPr lang="sl-SI" altLang="sl-SI" sz="2200">
                <a:solidFill>
                  <a:srgbClr val="000000"/>
                </a:solidFill>
              </a:rPr>
              <a:t>odvedeno toploto </a:t>
            </a:r>
            <a:r>
              <a:rPr lang="sl-SI" altLang="sl-SI" sz="2200" i="1">
                <a:solidFill>
                  <a:srgbClr val="000000"/>
                </a:solidFill>
              </a:rPr>
              <a:t>(Q</a:t>
            </a:r>
            <a:r>
              <a:rPr lang="sl-SI" altLang="sl-SI" sz="2200" i="1" baseline="-25000">
                <a:solidFill>
                  <a:srgbClr val="000000"/>
                </a:solidFill>
              </a:rPr>
              <a:t>od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delo </a:t>
            </a:r>
            <a:r>
              <a:rPr lang="sl-SI" altLang="sl-SI" sz="2200" i="1">
                <a:solidFill>
                  <a:srgbClr val="000000"/>
                </a:solidFill>
              </a:rPr>
              <a:t>(W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) </a:t>
            </a:r>
            <a:r>
              <a:rPr lang="sl-SI" altLang="sl-SI" sz="2200">
                <a:solidFill>
                  <a:srgbClr val="000000"/>
                </a:solidFill>
              </a:rPr>
              <a:t>in izkoristek (</a:t>
            </a:r>
            <a:r>
              <a:rPr lang="el-GR" altLang="sl-SI" sz="2200">
                <a:solidFill>
                  <a:srgbClr val="000000"/>
                </a:solidFill>
              </a:rPr>
              <a:t>η</a:t>
            </a:r>
            <a:r>
              <a:rPr lang="sl-SI" altLang="sl-SI" sz="2200">
                <a:solidFill>
                  <a:srgbClr val="000000"/>
                </a:solidFill>
              </a:rPr>
              <a:t>)? Proces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skiciraj v delovnem in toplotnem diagramu!</a:t>
            </a:r>
          </a:p>
        </p:txBody>
      </p:sp>
    </p:spTree>
    <p:extLst>
      <p:ext uri="{BB962C8B-B14F-4D97-AF65-F5344CB8AC3E}">
        <p14:creationId xmlns:p14="http://schemas.microsoft.com/office/powerpoint/2010/main" val="296987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Označba mesta številke diapozitiva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2F1B08F-F617-4921-9DA2-6E62A372851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41667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700" y="476251"/>
            <a:ext cx="6337300" cy="331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807296" y="4094489"/>
          <a:ext cx="6336704" cy="212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62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Točka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Tlak [bar]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blipFill rotWithShape="0">
                      <a:blip r:embed="rId3"/>
                      <a:stretch>
                        <a:fillRect l="-200385" t="-4673" r="-101923" b="-24112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Temperatura</a:t>
                      </a:r>
                      <a:r>
                        <a:rPr lang="sl-SI" baseline="0" dirty="0"/>
                        <a:t> [K]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293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15,2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635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55,2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2306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08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631504" y="457200"/>
            <a:ext cx="8856984" cy="5410200"/>
          </a:xfrm>
          <a:blipFill rotWithShape="0">
            <a:blip r:embed="rId2"/>
            <a:stretch>
              <a:fillRect l="-895" t="-676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42691" name="Označba mesta številke diapozitiva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FB44726-0912-4CE5-902C-BD5503BCFE6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7032626" y="3644900"/>
            <a:ext cx="358775" cy="431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l-SI" sz="22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528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524000" y="457200"/>
            <a:ext cx="9144000" cy="5924128"/>
          </a:xfrm>
          <a:blipFill rotWithShape="0">
            <a:blip r:embed="rId2"/>
            <a:stretch>
              <a:fillRect l="-867" t="-61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43715" name="Označba mesta številke diapozitiva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C0CB42A-752C-4A3A-B074-74430BF677A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PoljeZBesedilom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47528" y="5085185"/>
            <a:ext cx="720080" cy="430887"/>
          </a:xfrm>
          <a:prstGeom prst="rect">
            <a:avLst/>
          </a:prstGeom>
          <a:blipFill rotWithShape="0">
            <a:blip r:embed="rId3"/>
            <a:stretch>
              <a:fillRect b="-14085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6311901" y="4292600"/>
            <a:ext cx="360363" cy="431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l-SI" sz="2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PoljeZBesedilom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84032" y="3799547"/>
            <a:ext cx="936104" cy="338554"/>
          </a:xfrm>
          <a:prstGeom prst="rect">
            <a:avLst/>
          </a:prstGeom>
          <a:blipFill>
            <a:blip r:embed="rId4"/>
            <a:stretch>
              <a:fillRect l="-1899" t="-1667" b="-16667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8950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679</Words>
  <Application>Microsoft Office PowerPoint</Application>
  <PresentationFormat>Širokozaslonsko</PresentationFormat>
  <Paragraphs>101</Paragraphs>
  <Slides>10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48</cp:revision>
  <dcterms:created xsi:type="dcterms:W3CDTF">2021-09-29T19:34:14Z</dcterms:created>
  <dcterms:modified xsi:type="dcterms:W3CDTF">2022-04-10T11:02:00Z</dcterms:modified>
</cp:coreProperties>
</file>