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262" r:id="rId2"/>
    <p:sldId id="314" r:id="rId3"/>
    <p:sldId id="264" r:id="rId4"/>
    <p:sldId id="266" r:id="rId5"/>
    <p:sldId id="267" r:id="rId6"/>
    <p:sldId id="268" r:id="rId7"/>
    <p:sldId id="269" r:id="rId8"/>
    <p:sldId id="270" r:id="rId9"/>
    <p:sldId id="271" r:id="rId10"/>
    <p:sldId id="288" r:id="rId11"/>
    <p:sldId id="289" r:id="rId12"/>
    <p:sldId id="290" r:id="rId13"/>
    <p:sldId id="291" r:id="rId14"/>
    <p:sldId id="292" r:id="rId15"/>
    <p:sldId id="279" r:id="rId16"/>
    <p:sldId id="280" r:id="rId17"/>
    <p:sldId id="278" r:id="rId18"/>
    <p:sldId id="285" r:id="rId19"/>
    <p:sldId id="294" r:id="rId20"/>
    <p:sldId id="282" r:id="rId21"/>
    <p:sldId id="284" r:id="rId22"/>
    <p:sldId id="306" r:id="rId23"/>
    <p:sldId id="309" r:id="rId24"/>
    <p:sldId id="307" r:id="rId25"/>
    <p:sldId id="308" r:id="rId26"/>
    <p:sldId id="313" r:id="rId27"/>
    <p:sldId id="295" r:id="rId28"/>
    <p:sldId id="296" r:id="rId29"/>
    <p:sldId id="301" r:id="rId30"/>
    <p:sldId id="297" r:id="rId31"/>
    <p:sldId id="298" r:id="rId32"/>
    <p:sldId id="299" r:id="rId33"/>
    <p:sldId id="300" r:id="rId34"/>
    <p:sldId id="281" r:id="rId35"/>
    <p:sldId id="304" r:id="rId36"/>
    <p:sldId id="283" r:id="rId37"/>
    <p:sldId id="302" r:id="rId38"/>
    <p:sldId id="305" r:id="rId39"/>
    <p:sldId id="303" r:id="rId40"/>
    <p:sldId id="293" r:id="rId41"/>
    <p:sldId id="310" r:id="rId42"/>
    <p:sldId id="263" r:id="rId43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60" autoAdjust="0"/>
    <p:restoredTop sz="90317" autoAdjust="0"/>
  </p:normalViewPr>
  <p:slideViewPr>
    <p:cSldViewPr snapToGrid="0">
      <p:cViewPr varScale="1">
        <p:scale>
          <a:sx n="66" d="100"/>
          <a:sy n="66" d="100"/>
        </p:scale>
        <p:origin x="159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181D29-74F6-4733-B0A2-CB4DBE97F51B}" type="datetimeFigureOut">
              <a:rPr lang="sl-SI" smtClean="0"/>
              <a:t>18. 12. 2019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A539FE-360A-4BCF-831E-FC7678E6D0B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70554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llarcenter.txstate.edu/images/imagelibrary/spring_workshop_2012/44.jpg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2.thingpic.com/images/k4/Aza88UjBn47LRFdEqSQFTkuZ.jpeg" TargetMode="Externa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commons/thumb/9/9c/Surface_Tension_01.jpg/1280px-Surface_Tension_01.jpg" TargetMode="External"/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no-arabia.com/wp-content/uploads/2014/12/ImageForArticle_103451.jpg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2.bp.blogspot.com/-Ds1fA5ZHpyI/Viq60J5O0II/AAAAAAAAAwc/W_0pVexkV9A/s1600/Nils+-+crowngood04hq.jpg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ita-process.com/uploads/RTEmagicC_Groesse_Oberflaechenspannung1-E_10.jpg.jpg" TargetMode="External"/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sagutters.com/mediac/400_0/media/GlassHand.gif" TargetMode="External"/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figures.boundless-cdn.com/11422/large/meniscus.png" TargetMode="External"/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aceflight.esa.int/impress/text/education/Images/Glossary/GlossaryImage014.jpg" TargetMode="External"/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wisegeek.com/sponge-drawing-water.jpg" TargetMode="External"/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geologycafe.com/oceans/images/water_capillary.jpg" TargetMode="External"/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greenbuildingadvisor.com/sites/default/files/water-intrusion-capillary-action-wicking.jpg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i.imgur.com/t19nMaU.jpg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http://static.wixstatic.com/media/7eee85_bd81b06daba64bd9a24dc34bc3ee4e80.png_srz_600_313_85_22_0.50_1.20_0.00_png_srz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392305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>
                <a:hlinkClick r:id="rId3"/>
              </a:rPr>
              <a:t>http://www.stellarcenter.txstate.edu/images/imagelibrary/spring_workshop_2012/44.jpg</a:t>
            </a:r>
            <a:endParaRPr lang="en-GB" dirty="0" smtClean="0"/>
          </a:p>
          <a:p>
            <a:r>
              <a:rPr lang="sl-SI" dirty="0" smtClean="0">
                <a:hlinkClick r:id="rId4"/>
              </a:rPr>
              <a:t>http://s2.thingpic.com/images/k4/Aza88UjBn47LRFdEqSQFTkuZ.jpeg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30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037051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>
                <a:hlinkClick r:id="rId3"/>
              </a:rPr>
              <a:t>https://upload.wikimedia.org/wikipedia/commons/thumb/9/9c/Surface_Tension_01.jpg/1280px-Surface_Tension_01.jpg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31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884090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>
                <a:hlinkClick r:id="rId3"/>
              </a:rPr>
              <a:t>http://www.nano-arabia.com/wp-content/uploads/2014/12/ImageForArticle_103451.jpg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32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421994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>
                <a:hlinkClick r:id="rId3"/>
              </a:rPr>
              <a:t>http://2.bp.blogspot.com/-Ds1fA5ZHpyI/Viq60J5O0II/AAAAAAAAAwc/W_0pVexkV9A/s1600/Nils%2B-%2Bcrowngood04hq.jpg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33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0549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 </a:t>
            </a:r>
            <a:r>
              <a:rPr lang="sl-SI" dirty="0" err="1" smtClean="0"/>
              <a:t>surface</a:t>
            </a:r>
            <a:r>
              <a:rPr lang="sl-SI" dirty="0" smtClean="0"/>
              <a:t> </a:t>
            </a:r>
            <a:r>
              <a:rPr lang="sl-SI" dirty="0" err="1" smtClean="0"/>
              <a:t>tensio</a:t>
            </a:r>
            <a:endParaRPr lang="en-GB" dirty="0" smtClean="0"/>
          </a:p>
          <a:p>
            <a:r>
              <a:rPr lang="sl-SI" dirty="0" smtClean="0">
                <a:hlinkClick r:id="rId3"/>
              </a:rPr>
              <a:t>http://www.sita-process.com/uploads/RTEmagicC_Groesse_Oberflaechenspannung1-E_10.jpg.jpg</a:t>
            </a:r>
            <a:r>
              <a:rPr lang="sl-SI" dirty="0" smtClean="0"/>
              <a:t>n 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34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957210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>
                <a:hlinkClick r:id="rId3"/>
              </a:rPr>
              <a:t>http://www.usagutters.com/mediac/400_0/media/GlassHand.gif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35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271797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>
                <a:hlinkClick r:id="rId3"/>
              </a:rPr>
              <a:t>https://figures.boundless-cdn.com/11422/large/meniscus.png</a:t>
            </a:r>
            <a:endParaRPr lang="en-GB" dirty="0" smtClean="0"/>
          </a:p>
          <a:p>
            <a:r>
              <a:rPr lang="sl-SI" dirty="0" smtClean="0"/>
              <a:t>https://upload.wikimedia.org/wikipedia/commons/b/bb/SurfTensionContactAngle.png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36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729437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>
                <a:hlinkClick r:id="rId3"/>
              </a:rPr>
              <a:t>http://www.spaceflight.esa.int/impress/text/education/Images/Glossary/GlossaryImage014.jpg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37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133140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>
                <a:hlinkClick r:id="rId3"/>
              </a:rPr>
              <a:t>http://images.wisegeek.com/sponge-drawing-water.jpg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38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288658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>
                <a:hlinkClick r:id="rId3"/>
              </a:rPr>
              <a:t>http://geologycafe.com/oceans/images/water_capillary.jpg</a:t>
            </a:r>
            <a:endParaRPr lang="en-GB" dirty="0" smtClean="0"/>
          </a:p>
          <a:p>
            <a:r>
              <a:rPr lang="sl-SI" dirty="0" smtClean="0">
                <a:hlinkClick r:id="rId4"/>
              </a:rPr>
              <a:t>http://www.greenbuildingadvisor.com/sites/default/files/water-intrusion-capillary-action-wicking.jpg</a:t>
            </a:r>
            <a:endParaRPr lang="en-GB" dirty="0" smtClean="0"/>
          </a:p>
          <a:p>
            <a:r>
              <a:rPr lang="sl-SI" dirty="0" smtClean="0"/>
              <a:t>https://www.groasis.com/images/image/Learn%20to%20plant/Capillary/capillary_vs_ground.jpg</a:t>
            </a:r>
            <a:endParaRPr lang="en-GB" dirty="0" smtClean="0"/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39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72575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https://img1.etsystatic.com/025/0/5387260/il_570xN.651670201_282u.jpg</a:t>
            </a:r>
            <a:endParaRPr lang="en-GB" dirty="0" smtClean="0"/>
          </a:p>
          <a:p>
            <a:r>
              <a:rPr lang="sl-SI" dirty="0" smtClean="0"/>
              <a:t>http://sportnaoprema.si/wp-content/uploads/2015/11/Screen-Shot-2015-11-30-at-11.57.06-AM-621x347.jpg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60243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http://www.shardachemicals.in/images/2.jpg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26340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https://upload.wikimedia.org/wikipedia/commons/thumb/2/20/BernoullisLawDerivationDiagram.svg/600px-BernoullisLawDerivationDiagram.svg.png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22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856123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https://poweruptoys.zendesk.com/hc/en-us/article_attachments/202141139/lift.jpg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24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75558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https://si.openprof.com/ge/images/233/sila_curka1_640_1.jpg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26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864968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http://i.dailymail.co.uk/i/pix/2012/08/17/article-2190033-1496C97B000005DC-552_964x642.jpg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27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441610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https://65.media.tumblr.com/0748cbc24c9cc1e91250f2eb8170d2d6/tumblr_nv1zndG22B1sjh28bo1_500.jpg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28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884105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>
                <a:hlinkClick r:id="rId3"/>
              </a:rPr>
              <a:t>http://i.imgur.com/t19nMaU.jpg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29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1098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18. 12. 2019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71434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18. 12. 2019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61913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18. 12. 2019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21560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18. 12. 2019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81997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18. 12. 2019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50909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18. 12. 2019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3991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18. 12. 2019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50699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18. 12. 2019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41663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18. 12. 2019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22881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18. 12. 2019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3448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18. 12. 2019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57315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7EB54-DE56-4F77-B042-0D805E6DE1C9}" type="datetimeFigureOut">
              <a:rPr lang="sl-SI" smtClean="0"/>
              <a:t>18. 12. 2019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08329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2Gdxu4XcsbY" TargetMode="Externa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1"/>
          <p:cNvSpPr/>
          <p:nvPr/>
        </p:nvSpPr>
        <p:spPr>
          <a:xfrm>
            <a:off x="0" y="212817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Zgradba in</a:t>
            </a:r>
          </a:p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mehanične lastnosti snovi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Pravokotnik 2"/>
          <p:cNvSpPr/>
          <p:nvPr/>
        </p:nvSpPr>
        <p:spPr>
          <a:xfrm>
            <a:off x="0" y="1747038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Snovi se lahko nahajajo v treh </a:t>
            </a:r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agregatnih stanjih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0" name="Pravokotnik 2"/>
          <p:cNvSpPr/>
          <p:nvPr/>
        </p:nvSpPr>
        <p:spPr>
          <a:xfrm>
            <a:off x="0" y="5644123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Privlaki med delci v snovi so različni,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najmanjši so v plinih, največji v trdnih snoveh.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369" y="2735049"/>
            <a:ext cx="6589259" cy="2221238"/>
          </a:xfrm>
          <a:prstGeom prst="rect">
            <a:avLst/>
          </a:prstGeom>
        </p:spPr>
      </p:pic>
      <p:sp>
        <p:nvSpPr>
          <p:cNvPr id="6" name="Pravokotnik 2"/>
          <p:cNvSpPr/>
          <p:nvPr/>
        </p:nvSpPr>
        <p:spPr>
          <a:xfrm>
            <a:off x="1277370" y="4823151"/>
            <a:ext cx="191568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plinasto</a:t>
            </a:r>
          </a:p>
        </p:txBody>
      </p:sp>
      <p:sp>
        <p:nvSpPr>
          <p:cNvPr id="8" name="Pravokotnik 2"/>
          <p:cNvSpPr/>
          <p:nvPr/>
        </p:nvSpPr>
        <p:spPr>
          <a:xfrm>
            <a:off x="3454449" y="4825642"/>
            <a:ext cx="2235099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kapljevinsko</a:t>
            </a:r>
            <a:endParaRPr lang="sl-SI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Pravokotnik 2"/>
          <p:cNvSpPr/>
          <p:nvPr/>
        </p:nvSpPr>
        <p:spPr>
          <a:xfrm>
            <a:off x="5950946" y="4823151"/>
            <a:ext cx="191568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trdno</a:t>
            </a:r>
          </a:p>
        </p:txBody>
      </p:sp>
    </p:spTree>
    <p:extLst>
      <p:ext uri="{BB962C8B-B14F-4D97-AF65-F5344CB8AC3E}">
        <p14:creationId xmlns:p14="http://schemas.microsoft.com/office/powerpoint/2010/main" val="429068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6" grpId="0"/>
      <p:bldP spid="8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Mehanične lastnosti trdnin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Pravokotnik 2"/>
          <p:cNvSpPr/>
          <p:nvPr/>
        </p:nvSpPr>
        <p:spPr>
          <a:xfrm>
            <a:off x="0" y="1336557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Trdnine lahko s silo deformiramo na različne načine: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stiskamo, natezamo, zvijamo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upogibamo, strižemo.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6" name="Picture 2" descr="http://static.wixstatic.com/media/7eee85_bd81b06daba64bd9a24dc34bc3ee4e80.png_srz_600_313_85_22_0.50_1.20_0.00_png_srz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04"/>
          <a:stretch/>
        </p:blipFill>
        <p:spPr bwMode="auto">
          <a:xfrm>
            <a:off x="557991" y="2518912"/>
            <a:ext cx="8028017" cy="3827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6717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217997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Vrste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deformacij</a:t>
            </a:r>
            <a:endParaRPr lang="en-GB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Pravokotnik 2"/>
          <p:cNvSpPr/>
          <p:nvPr/>
        </p:nvSpPr>
        <p:spPr>
          <a:xfrm>
            <a:off x="931652" y="1249128"/>
            <a:ext cx="178279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b="1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prožne</a:t>
            </a:r>
            <a:endParaRPr lang="sl-SI" sz="2500" b="1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Pravokotnik 2"/>
          <p:cNvSpPr/>
          <p:nvPr/>
        </p:nvSpPr>
        <p:spPr>
          <a:xfrm>
            <a:off x="5677619" y="1249128"/>
            <a:ext cx="216666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b="1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neprožne</a:t>
            </a:r>
            <a:endParaRPr lang="sl-SI" sz="2500" b="1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Pravokotnik 2"/>
          <p:cNvSpPr/>
          <p:nvPr/>
        </p:nvSpPr>
        <p:spPr>
          <a:xfrm>
            <a:off x="189780" y="1969850"/>
            <a:ext cx="3266536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več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sile,</a:t>
            </a: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deformacije</a:t>
            </a:r>
            <a:endParaRPr lang="en-GB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err="1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ni</a:t>
            </a:r>
            <a:r>
              <a:rPr lang="en-GB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več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Pravokotnik 2"/>
          <p:cNvSpPr/>
          <p:nvPr/>
        </p:nvSpPr>
        <p:spPr>
          <a:xfrm>
            <a:off x="4744528" y="1971212"/>
            <a:ext cx="4224069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več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sile,</a:t>
            </a: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deformacija</a:t>
            </a:r>
            <a:endParaRPr lang="en-GB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vsaj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delno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ostane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Pravokotnik 2"/>
          <p:cNvSpPr/>
          <p:nvPr/>
        </p:nvSpPr>
        <p:spPr>
          <a:xfrm>
            <a:off x="189779" y="3571487"/>
            <a:ext cx="326653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elastika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vzmet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…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Pravokotnik 2"/>
          <p:cNvSpPr/>
          <p:nvPr/>
        </p:nvSpPr>
        <p:spPr>
          <a:xfrm>
            <a:off x="5016979" y="3571487"/>
            <a:ext cx="367916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plastelin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zvita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žica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…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50" name="Picture 2" descr="http://orig15.deviantart.net/d839/f/2007/236/6/3/plastelin_by_wo_tex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211" y="4210578"/>
            <a:ext cx="1975132" cy="212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mg1.etsystatic.com/025/0/5387260/il_570xN.651670201_282u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936" y="4099660"/>
            <a:ext cx="2387064" cy="2152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portnaoprema.si/wp-content/uploads/2015/11/Screen-Shot-2015-11-30-at-11.57.06-AM-621x34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73" y="4417065"/>
            <a:ext cx="3055742" cy="170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 flipH="1">
            <a:off x="1850444" y="810194"/>
            <a:ext cx="1728000" cy="47999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941378" y="803953"/>
            <a:ext cx="1728519" cy="44517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2614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217250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Prožnost snovi se zaradi zunanjih vplivov spreminja.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Prevelika deformacija, pogosta deformiranost, visoka temperatur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, kemični vplivi, staranj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ipd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zmanjšujejo prožnost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snovi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074" name="Picture 2" descr="http://3.bp.blogspot.com/-6jn-rBO0Y4w/VizowxcAZ3I/AAAAAAAAADY/sbmK90xqd18/s1600/stretchedspr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605">
            <a:off x="92838" y="2835372"/>
            <a:ext cx="4610100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shardachemicals.in/images/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372" y="2270247"/>
            <a:ext cx="4173255" cy="2101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5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255350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Kot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imajo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lahko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vzmeti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različen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prožnostni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koeficient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tako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lahko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vsaka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snov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isto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obremenitev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(silo)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različno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deformira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Pravokotnik 2"/>
          <p:cNvSpPr/>
          <p:nvPr/>
        </p:nvSpPr>
        <p:spPr>
          <a:xfrm>
            <a:off x="0" y="2039700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Deformacijo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snovi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določi</a:t>
            </a:r>
            <a:r>
              <a:rPr lang="en-GB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prožnostni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Youngov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modul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PoljeZBesedilom 10"/>
              <p:cNvSpPr txBox="1"/>
              <p:nvPr/>
            </p:nvSpPr>
            <p:spPr>
              <a:xfrm>
                <a:off x="2107603" y="2630678"/>
                <a:ext cx="52129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𝐄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7603" y="2630678"/>
                <a:ext cx="521297" cy="58477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ravokotnik 2"/>
          <p:cNvSpPr/>
          <p:nvPr/>
        </p:nvSpPr>
        <p:spPr>
          <a:xfrm>
            <a:off x="0" y="3758917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Prožnostni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modul</a:t>
            </a:r>
            <a:r>
              <a:rPr lang="en-GB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določa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koliko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bo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deformirala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snov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pod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napetostjo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1 N/m</a:t>
            </a:r>
            <a:r>
              <a:rPr lang="en-GB" sz="2500" baseline="30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jeZBesedilom 10"/>
              <p:cNvSpPr txBox="1"/>
              <p:nvPr/>
            </p:nvSpPr>
            <p:spPr>
              <a:xfrm>
                <a:off x="5695353" y="2630677"/>
                <a:ext cx="1137363" cy="10143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GB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𝐍</m:t>
                          </m:r>
                        </m:num>
                        <m:den>
                          <m:sSup>
                            <m:sSupPr>
                              <m:ctrlPr>
                                <a:rPr lang="en-GB" sz="32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1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p>
                              <m:r>
                                <a:rPr lang="en-GB" sz="3200" b="1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l-SI" sz="3200" b="1" baseline="30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5353" y="2630677"/>
                <a:ext cx="1137363" cy="101431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4869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  <p:bldP spid="4" grpId="0"/>
      <p:bldP spid="5" grpId="0" build="p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PoljeZBesedilom 10"/>
              <p:cNvSpPr txBox="1"/>
              <p:nvPr/>
            </p:nvSpPr>
            <p:spPr>
              <a:xfrm>
                <a:off x="3495179" y="1039476"/>
                <a:ext cx="2039341" cy="10277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𝐥</m:t>
                          </m:r>
                        </m:num>
                        <m:den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𝐥</m:t>
                          </m:r>
                        </m:den>
                      </m:f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𝐄</m:t>
                          </m:r>
                        </m:den>
                      </m:f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l-SI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𝐅</m:t>
                          </m:r>
                        </m:num>
                        <m:den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𝐒</m:t>
                          </m:r>
                        </m:den>
                      </m:f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5179" y="1039476"/>
                <a:ext cx="2039341" cy="102771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ravokotnik 2"/>
          <p:cNvSpPr/>
          <p:nvPr/>
        </p:nvSpPr>
        <p:spPr>
          <a:xfrm>
            <a:off x="1247279" y="2104103"/>
            <a:ext cx="193407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začetna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dolžina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Pravokotnik 2"/>
          <p:cNvSpPr/>
          <p:nvPr/>
        </p:nvSpPr>
        <p:spPr>
          <a:xfrm>
            <a:off x="996950" y="460822"/>
            <a:ext cx="2667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raztezek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Pravokotnik 2"/>
          <p:cNvSpPr/>
          <p:nvPr/>
        </p:nvSpPr>
        <p:spPr>
          <a:xfrm>
            <a:off x="5156200" y="510942"/>
            <a:ext cx="2667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sila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Pravokotnik 2"/>
          <p:cNvSpPr/>
          <p:nvPr/>
        </p:nvSpPr>
        <p:spPr>
          <a:xfrm>
            <a:off x="5156200" y="1984429"/>
            <a:ext cx="2667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presek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Pravokotnik 2"/>
          <p:cNvSpPr/>
          <p:nvPr/>
        </p:nvSpPr>
        <p:spPr>
          <a:xfrm>
            <a:off x="3457079" y="2855774"/>
            <a:ext cx="2667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prožnostni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modul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581494" y="936055"/>
            <a:ext cx="999906" cy="302195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2914650" y="1898835"/>
            <a:ext cx="766653" cy="704665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4656247" y="2118674"/>
            <a:ext cx="0" cy="73710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5419944" y="994922"/>
            <a:ext cx="942756" cy="327527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5419944" y="1931159"/>
            <a:ext cx="1028261" cy="187514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PoljeZBesedilom 10"/>
              <p:cNvSpPr txBox="1"/>
              <p:nvPr/>
            </p:nvSpPr>
            <p:spPr>
              <a:xfrm>
                <a:off x="424286" y="3203689"/>
                <a:ext cx="1420966" cy="10277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𝐥</m:t>
                          </m:r>
                        </m:num>
                        <m:den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𝐥</m:t>
                          </m:r>
                        </m:den>
                      </m:f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𝛆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9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286" y="3203689"/>
                <a:ext cx="1420966" cy="102771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Pravokotnik 2"/>
          <p:cNvSpPr/>
          <p:nvPr/>
        </p:nvSpPr>
        <p:spPr>
          <a:xfrm>
            <a:off x="7023100" y="3792906"/>
            <a:ext cx="208110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natezna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napetost</a:t>
            </a:r>
            <a:endParaRPr lang="en-GB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oz.</a:t>
            </a: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natezni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tlak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PoljeZBesedilom 10"/>
              <p:cNvSpPr txBox="1"/>
              <p:nvPr/>
            </p:nvSpPr>
            <p:spPr>
              <a:xfrm>
                <a:off x="7494964" y="2778589"/>
                <a:ext cx="1299138" cy="10143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𝐅</m:t>
                          </m:r>
                        </m:num>
                        <m:den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𝐒</m:t>
                          </m:r>
                        </m:den>
                      </m:f>
                      <m:r>
                        <a:rPr lang="en-GB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𝛔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1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4964" y="2778589"/>
                <a:ext cx="1299138" cy="101431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Pravokotnik 2"/>
          <p:cNvSpPr/>
          <p:nvPr/>
        </p:nvSpPr>
        <p:spPr>
          <a:xfrm>
            <a:off x="140901" y="4223793"/>
            <a:ext cx="193407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relativni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raztezek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PoljeZBesedilom 10"/>
              <p:cNvSpPr txBox="1"/>
              <p:nvPr/>
            </p:nvSpPr>
            <p:spPr>
              <a:xfrm>
                <a:off x="3663950" y="4715454"/>
                <a:ext cx="1814919" cy="10143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𝛆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𝐄</m:t>
                          </m:r>
                        </m:den>
                      </m:f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GB" sz="32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𝛔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3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3950" y="4715454"/>
                <a:ext cx="1814919" cy="101431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0351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  <p:bldP spid="7" grpId="0" build="p"/>
      <p:bldP spid="19" grpId="0"/>
      <p:bldP spid="20" grpId="0" uiExpand="1"/>
      <p:bldP spid="21" grpId="0"/>
      <p:bldP spid="22" grpId="0" build="p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nancypearl.com/wp-content/uploads/2012/12/book-stack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09" y="730290"/>
            <a:ext cx="5305197" cy="612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Pravokotnik 1"/>
          <p:cNvSpPr/>
          <p:nvPr/>
        </p:nvSpPr>
        <p:spPr>
          <a:xfrm>
            <a:off x="0" y="518062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Tlak v tekočinah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Pravokotnik 2"/>
          <p:cNvSpPr/>
          <p:nvPr/>
        </p:nvSpPr>
        <p:spPr>
          <a:xfrm>
            <a:off x="5471206" y="1182825"/>
            <a:ext cx="367837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Nižje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globlje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en-GB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kot 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nahajamo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GB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večja je skupna </a:t>
            </a:r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sila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te</a:t>
            </a:r>
            <a:r>
              <a:rPr lang="en-GB" sz="2500" b="1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že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nad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nami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5" name="Pravokotnik 2"/>
          <p:cNvSpPr/>
          <p:nvPr/>
        </p:nvSpPr>
        <p:spPr>
          <a:xfrm>
            <a:off x="5471207" y="2966278"/>
            <a:ext cx="3672794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Ker 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se </a:t>
            </a:r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sila</a:t>
            </a:r>
            <a:endParaRPr lang="en-GB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razporedi po </a:t>
            </a:r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ploskvi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GB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govorimo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o </a:t>
            </a:r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tlak</a:t>
            </a:r>
            <a:r>
              <a:rPr lang="en-GB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u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PoljeZBesedilom 10"/>
              <p:cNvSpPr txBox="1"/>
              <p:nvPr/>
            </p:nvSpPr>
            <p:spPr>
              <a:xfrm>
                <a:off x="6619585" y="4296787"/>
                <a:ext cx="1329595" cy="10143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𝐩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𝐅</m:t>
                          </m:r>
                        </m:num>
                        <m:den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𝐒</m:t>
                          </m:r>
                        </m:den>
                      </m:f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9585" y="4296787"/>
                <a:ext cx="1329595" cy="101431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jeZBesedilom 11"/>
              <p:cNvSpPr txBox="1"/>
              <p:nvPr/>
            </p:nvSpPr>
            <p:spPr>
              <a:xfrm>
                <a:off x="6042248" y="5470955"/>
                <a:ext cx="2484270" cy="10143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𝐍</m:t>
                          </m:r>
                        </m:num>
                        <m:den>
                          <m:sSup>
                            <m:sSupPr>
                              <m:ctrlPr>
                                <a:rPr lang="sl-SI" sz="32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l-SI" sz="3200" b="1" i="0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𝐦</m:t>
                              </m:r>
                            </m:e>
                            <m:sup>
                              <m:r>
                                <a:rPr lang="sl-SI" sz="3200" b="1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𝟏𝐏𝐚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PoljeZBesedilom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2248" y="5470955"/>
                <a:ext cx="2484270" cy="101431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Pravokotnik 1"/>
          <p:cNvSpPr/>
          <p:nvPr/>
        </p:nvSpPr>
        <p:spPr>
          <a:xfrm>
            <a:off x="1" y="4268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Mehanične lastnosti </a:t>
            </a:r>
            <a:r>
              <a:rPr lang="en-GB" sz="4000" dirty="0" err="1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tekočin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339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7723" y="264117"/>
            <a:ext cx="5596020" cy="4222840"/>
          </a:xfrm>
          <a:prstGeom prst="rect">
            <a:avLst/>
          </a:prstGeom>
        </p:spPr>
      </p:pic>
      <p:sp>
        <p:nvSpPr>
          <p:cNvPr id="4" name="Pravokotnik 2"/>
          <p:cNvSpPr/>
          <p:nvPr/>
        </p:nvSpPr>
        <p:spPr>
          <a:xfrm>
            <a:off x="0" y="792250"/>
            <a:ext cx="38862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Sila teže tekočine,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ki se nahaja nad nami,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z globino narašča,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narašča pa tudi tlak.</a:t>
            </a:r>
          </a:p>
        </p:txBody>
      </p:sp>
      <p:sp>
        <p:nvSpPr>
          <p:cNvPr id="6" name="Pravokotnik 4"/>
          <p:cNvSpPr/>
          <p:nvPr/>
        </p:nvSpPr>
        <p:spPr>
          <a:xfrm>
            <a:off x="0" y="4703510"/>
            <a:ext cx="9144000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Hidrostatični tlak je odvisen</a:t>
            </a:r>
            <a:endParaRPr lang="en-GB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od </a:t>
            </a:r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globine</a:t>
            </a:r>
            <a:r>
              <a:rPr lang="en-GB" sz="2500" b="1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in od </a:t>
            </a:r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gostote </a:t>
            </a:r>
            <a:r>
              <a:rPr lang="en-GB" sz="2500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GB" sz="2800" dirty="0" smtClean="0">
                <a:solidFill>
                  <a:srgbClr val="00B05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r</a:t>
            </a:r>
            <a:r>
              <a:rPr lang="en-GB" sz="2500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en-GB" sz="2500" b="1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kapljevine.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jeZBesedilom 10"/>
              <p:cNvSpPr txBox="1"/>
              <p:nvPr/>
            </p:nvSpPr>
            <p:spPr>
              <a:xfrm>
                <a:off x="3685988" y="5781837"/>
                <a:ext cx="177202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𝐩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GB" sz="3200" b="1" dirty="0">
                          <a:solidFill>
                            <a:srgbClr val="00B050"/>
                          </a:solidFill>
                          <a:latin typeface="Symbol" panose="05050102010706020507" pitchFamily="18" charset="2"/>
                          <a:cs typeface="Arial" panose="020B0604020202020204" pitchFamily="34" charset="0"/>
                        </a:rPr>
                        <m:t>r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𝐠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/>
                          <a:sym typeface="Symbol"/>
                        </a:rPr>
                        <m:t>𝐡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  <a:latin typeface="Symbol" panose="05050102010706020507" pitchFamily="18" charset="2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5988" y="5781837"/>
                <a:ext cx="1772024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Pravokotnik 13"/>
          <p:cNvSpPr/>
          <p:nvPr/>
        </p:nvSpPr>
        <p:spPr>
          <a:xfrm>
            <a:off x="0" y="2779569"/>
            <a:ext cx="38862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Tlak merimo z manometrom.</a:t>
            </a:r>
          </a:p>
        </p:txBody>
      </p:sp>
    </p:spTree>
    <p:extLst>
      <p:ext uri="{BB962C8B-B14F-4D97-AF65-F5344CB8AC3E}">
        <p14:creationId xmlns:p14="http://schemas.microsoft.com/office/powerpoint/2010/main" val="2709532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3391354" y="890708"/>
            <a:ext cx="268877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Hidrostatični tlak </a:t>
            </a:r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ni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odvisen od oblike posode!</a:t>
            </a:r>
          </a:p>
        </p:txBody>
      </p:sp>
      <p:pic>
        <p:nvPicPr>
          <p:cNvPr id="1026" name="Picture 2" descr="https://eucbeniki.sio.si/test/nit5/1335/vezna_posod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27" y="318747"/>
            <a:ext cx="2781300" cy="264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virles.si/modules/store/uploads/vezna_posod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053" y="0"/>
            <a:ext cx="2777947" cy="4049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PoljeZBesedilom 10"/>
              <p:cNvSpPr txBox="1"/>
              <p:nvPr/>
            </p:nvSpPr>
            <p:spPr>
              <a:xfrm>
                <a:off x="1892172" y="5186467"/>
                <a:ext cx="2798587" cy="9694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sl-SI" sz="2500" dirty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Absolutni </a:t>
                </a:r>
                <a:r>
                  <a:rPr lang="sl-SI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tlak</a:t>
                </a:r>
                <a:r>
                  <a:rPr lang="en-GB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:</a:t>
                </a:r>
                <a:endParaRPr lang="sl-SI" sz="2500" dirty="0">
                  <a:ln w="3175">
                    <a:noFill/>
                  </a:ln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𝐩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𝐩</m:t>
                          </m:r>
                        </m:e>
                        <m:sub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3200" b="1" dirty="0">
                          <a:solidFill>
                            <a:srgbClr val="00B050"/>
                          </a:solidFill>
                          <a:latin typeface="Symbol" panose="05050102010706020507" pitchFamily="18" charset="2"/>
                          <a:cs typeface="Arial" panose="020B0604020202020204" pitchFamily="34" charset="0"/>
                        </a:rPr>
                        <m:t>r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𝐠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/>
                          <a:sym typeface="Symbol"/>
                        </a:rPr>
                        <m:t>𝐡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2172" y="5186467"/>
                <a:ext cx="2798587" cy="969496"/>
              </a:xfrm>
              <a:prstGeom prst="rect">
                <a:avLst/>
              </a:prstGeom>
              <a:blipFill rotWithShape="0">
                <a:blip r:embed="rId4"/>
                <a:stretch>
                  <a:fillRect t="-503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Pravokotnik 4"/>
          <p:cNvSpPr/>
          <p:nvPr/>
        </p:nvSpPr>
        <p:spPr>
          <a:xfrm>
            <a:off x="753632" y="3453335"/>
            <a:ext cx="507566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 tekočino v </a:t>
            </a:r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odprti posodi 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deluje tudi zračni tlak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(p</a:t>
            </a:r>
            <a:r>
              <a:rPr lang="sl-SI" sz="2500" baseline="-25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101,3 kPa)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7" name="Pravokotnik 4"/>
          <p:cNvSpPr/>
          <p:nvPr/>
        </p:nvSpPr>
        <p:spPr>
          <a:xfrm>
            <a:off x="5706631" y="4776208"/>
            <a:ext cx="297381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pretvorba</a:t>
            </a:r>
            <a:r>
              <a:rPr lang="en-GB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endParaRPr lang="en-GB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1 bar = 10</a:t>
            </a:r>
            <a:r>
              <a:rPr lang="en-GB" sz="2500" baseline="30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Pa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16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eucbeniki.sio.si/fizika8/163/hidravli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897" y="929774"/>
            <a:ext cx="6536206" cy="3118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4"/>
          <p:cNvSpPr/>
          <p:nvPr/>
        </p:nvSpPr>
        <p:spPr>
          <a:xfrm>
            <a:off x="0" y="184666"/>
            <a:ext cx="85471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Tlak, s katerim delujemo na zaprto tekočino,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se prenaša po vsej tekočini.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PoljeZBesedilom 10"/>
              <p:cNvSpPr txBox="1"/>
              <p:nvPr/>
            </p:nvSpPr>
            <p:spPr>
              <a:xfrm>
                <a:off x="2778816" y="1579226"/>
                <a:ext cx="2423676" cy="10948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𝐩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32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3200" b="1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𝐅</m:t>
                              </m:r>
                            </m:e>
                            <m:sub>
                              <m:r>
                                <a:rPr lang="sl-SI" sz="3200" b="1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l-SI" sz="32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3200" b="1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  <m:sub>
                              <m:r>
                                <a:rPr lang="sl-SI" sz="3200" b="1" i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32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3200" b="1" i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𝐅</m:t>
                              </m:r>
                            </m:e>
                            <m:sub>
                              <m:r>
                                <a:rPr lang="sl-SI" sz="3200" b="1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l-SI" sz="32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3200" b="1" i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  <m:sub>
                              <m:r>
                                <a:rPr lang="sl-SI" sz="3200" b="1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8816" y="1579226"/>
                <a:ext cx="2423676" cy="109485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0" y="4194528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Pascalov </a:t>
            </a:r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zakon</a:t>
            </a:r>
            <a:endParaRPr lang="sl-SI" sz="2500" b="1" dirty="0">
              <a:ln w="3175">
                <a:noFill/>
              </a:ln>
              <a:solidFill>
                <a:srgbClr val="00B05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pt-BR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“Tlak </a:t>
            </a:r>
            <a:r>
              <a:rPr lang="pt-BR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 katerim delujemo na zaprto tekočino </a:t>
            </a:r>
            <a:r>
              <a:rPr lang="pt-BR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se nespremenjen </a:t>
            </a:r>
            <a:r>
              <a:rPr lang="pt-BR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prenese do vsakega </a:t>
            </a:r>
            <a:r>
              <a:rPr lang="pt-BR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dela 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tekočine </a:t>
            </a:r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oziroma stene 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posode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.”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19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4"/>
          <p:cNvSpPr/>
          <p:nvPr/>
        </p:nvSpPr>
        <p:spPr>
          <a:xfrm>
            <a:off x="0" y="243126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Pascalov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zakon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velja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za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kapljevine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b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ker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so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slabo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stisljive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Za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pline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ne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velja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saj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ob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∆p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zgodi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tudi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∆V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71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657" y="0"/>
            <a:ext cx="5484686" cy="543668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5644123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Proces prehajanja iz enega v drugo agregatno stanje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imenujemo </a:t>
            </a:r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fazna sprememba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13594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Tok tekočin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22"/>
          <a:stretch/>
        </p:blipFill>
        <p:spPr>
          <a:xfrm>
            <a:off x="401978" y="1914783"/>
            <a:ext cx="8340043" cy="1524000"/>
          </a:xfrm>
          <a:prstGeom prst="rect">
            <a:avLst/>
          </a:prstGeom>
        </p:spPr>
      </p:pic>
      <p:sp>
        <p:nvSpPr>
          <p:cNvPr id="5" name="Pravokotnik 2"/>
          <p:cNvSpPr/>
          <p:nvPr/>
        </p:nvSpPr>
        <p:spPr>
          <a:xfrm>
            <a:off x="0" y="1121133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Gibanje delcev v tekočini ponazorimo s tokovnicami.</a:t>
            </a:r>
          </a:p>
        </p:txBody>
      </p:sp>
      <p:sp>
        <p:nvSpPr>
          <p:cNvPr id="7" name="Pravokotnik 2"/>
          <p:cNvSpPr/>
          <p:nvPr/>
        </p:nvSpPr>
        <p:spPr>
          <a:xfrm>
            <a:off x="0" y="3733704"/>
            <a:ext cx="438694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 </a:t>
            </a:r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laminarnem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toku tokovnice potekajo druga mimo druge</a:t>
            </a:r>
            <a:endParaRPr lang="en-GB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(se ne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križajo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8" name="Pravokotnik 2"/>
          <p:cNvSpPr/>
          <p:nvPr/>
        </p:nvSpPr>
        <p:spPr>
          <a:xfrm>
            <a:off x="4757057" y="3755379"/>
            <a:ext cx="4386943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 </a:t>
            </a:r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turbulentnem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toku 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so 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tokovnice 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ne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urejene,</a:t>
            </a:r>
            <a:endParaRPr lang="en-GB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tok je kaotičen.</a:t>
            </a:r>
          </a:p>
        </p:txBody>
      </p:sp>
    </p:spTree>
    <p:extLst>
      <p:ext uri="{BB962C8B-B14F-4D97-AF65-F5344CB8AC3E}">
        <p14:creationId xmlns:p14="http://schemas.microsoft.com/office/powerpoint/2010/main" val="3180672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391790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Količino pretočene tekočine lahko izrazimo s pomočjo prostornine (V) ali mase (m).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PoljeZBesedilom 10"/>
              <p:cNvSpPr txBox="1"/>
              <p:nvPr/>
            </p:nvSpPr>
            <p:spPr>
              <a:xfrm>
                <a:off x="865778" y="2769767"/>
                <a:ext cx="2615011" cy="10143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</m:t>
                          </m:r>
                        </m:e>
                        <m:sub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𝐕</m:t>
                          </m:r>
                        </m:sub>
                      </m:sSub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𝐕</m:t>
                          </m:r>
                        </m:num>
                        <m:den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𝐭</m:t>
                          </m:r>
                        </m:den>
                      </m:f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𝐒𝐯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778" y="2769767"/>
                <a:ext cx="2615011" cy="101431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oljeZBesedilom 10"/>
              <p:cNvSpPr txBox="1"/>
              <p:nvPr/>
            </p:nvSpPr>
            <p:spPr>
              <a:xfrm>
                <a:off x="5428067" y="2785342"/>
                <a:ext cx="3038203" cy="9427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</m:t>
                          </m:r>
                        </m:e>
                        <m:sub>
                          <m:r>
                            <a:rPr lang="sl-SI" sz="3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</m:sub>
                      </m:sSub>
                      <m:r>
                        <a:rPr lang="sl-SI" sz="32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</m:num>
                        <m:den>
                          <m:r>
                            <a:rPr lang="sl-SI" sz="3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𝐭</m:t>
                          </m:r>
                        </m:den>
                      </m:f>
                      <m:r>
                        <a:rPr lang="sl-SI" sz="32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32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</m:t>
                      </m:r>
                      <m:r>
                        <a:rPr lang="sl-SI" sz="32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𝐒𝐯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8067" y="2785342"/>
                <a:ext cx="3038203" cy="94275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PoljeZBesedilom 11"/>
              <p:cNvSpPr txBox="1"/>
              <p:nvPr/>
            </p:nvSpPr>
            <p:spPr>
              <a:xfrm>
                <a:off x="1568533" y="3976740"/>
                <a:ext cx="1167820" cy="10930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l-SI" sz="32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l-SI" sz="3200" b="1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p>
                              <m:r>
                                <a:rPr lang="sl-SI" sz="3200" b="1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𝐬</m:t>
                          </m:r>
                        </m:den>
                      </m:f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" name="PoljeZBesedilom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8533" y="3976740"/>
                <a:ext cx="1167820" cy="109305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jeZBesedilom 11"/>
              <p:cNvSpPr txBox="1"/>
              <p:nvPr/>
            </p:nvSpPr>
            <p:spPr>
              <a:xfrm>
                <a:off x="6358962" y="3976740"/>
                <a:ext cx="1062599" cy="10277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sl-SI" sz="3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𝐤𝐠</m:t>
                          </m:r>
                        </m:num>
                        <m:den>
                          <m:r>
                            <a:rPr lang="sl-SI" sz="3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𝐬</m:t>
                          </m:r>
                        </m:den>
                      </m:f>
                    </m:oMath>
                  </m:oMathPara>
                </a14:m>
                <a:endParaRPr lang="sl-SI" sz="3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" name="PoljeZBesedilom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8962" y="3976740"/>
                <a:ext cx="1062599" cy="102771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438672" y="1606372"/>
            <a:ext cx="342754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prostorninski</a:t>
            </a:r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pretok</a:t>
            </a:r>
          </a:p>
        </p:txBody>
      </p:sp>
      <p:sp>
        <p:nvSpPr>
          <p:cNvPr id="8" name="Rectangle 7"/>
          <p:cNvSpPr/>
          <p:nvPr/>
        </p:nvSpPr>
        <p:spPr>
          <a:xfrm>
            <a:off x="5176490" y="1606372"/>
            <a:ext cx="342754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masni</a:t>
            </a:r>
            <a:endParaRPr lang="en-GB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pretok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90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3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thumb/2/20/BernoullisLawDerivationDiagram.svg/600px-BernoullisLawDerivationDiagram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362" y="854075"/>
            <a:ext cx="6623276" cy="3101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177284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Bernoullijeva enačba</a:t>
            </a:r>
          </a:p>
        </p:txBody>
      </p:sp>
      <p:sp>
        <p:nvSpPr>
          <p:cNvPr id="6" name="Pravokotnik 2"/>
          <p:cNvSpPr/>
          <p:nvPr/>
        </p:nvSpPr>
        <p:spPr>
          <a:xfrm>
            <a:off x="0" y="4155713"/>
            <a:ext cx="9144000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spremembo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preseka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cevi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(∆S),</a:t>
            </a:r>
            <a:b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spremeni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tudi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hitrost</a:t>
            </a:r>
            <a:r>
              <a:rPr lang="en-GB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∆v)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tekočine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GB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Če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∆S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, se </a:t>
            </a:r>
            <a:r>
              <a:rPr lang="en-GB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∆v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 (in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obratno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).</a:t>
            </a: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Sprememba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hitrosti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(∆v) se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zgodi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zaradi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pospeška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(a),</a:t>
            </a:r>
            <a:b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ta je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povezan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 silo (F),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sila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pa s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tlakom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(p).</a:t>
            </a:r>
            <a:endParaRPr lang="sl-SI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591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PoljeZBesedilom 10"/>
              <p:cNvSpPr txBox="1"/>
              <p:nvPr/>
            </p:nvSpPr>
            <p:spPr>
              <a:xfrm>
                <a:off x="2069488" y="2280817"/>
                <a:ext cx="4891211" cy="10143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𝐩</m:t>
                      </m:r>
                      <m:r>
                        <a:rPr lang="en-GB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</m:t>
                      </m:r>
                      <m:r>
                        <a:rPr lang="en-GB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𝐠𝐡</m:t>
                      </m:r>
                      <m:r>
                        <a:rPr lang="en-GB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+</m:t>
                      </m:r>
                      <m:f>
                        <m:fPr>
                          <m:ctrlPr>
                            <a:rPr lang="en-GB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𝟏</m:t>
                          </m:r>
                        </m:num>
                        <m:den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𝟐</m:t>
                          </m:r>
                        </m:den>
                      </m:f>
                      <m:r>
                        <a:rPr lang="en-GB" sz="3200" b="1" i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</m:t>
                      </m:r>
                      <m:sSup>
                        <m:sSupPr>
                          <m:ctrlPr>
                            <a:rPr lang="en-GB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sSupPr>
                        <m:e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𝐯</m:t>
                          </m:r>
                        </m:e>
                        <m:sup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𝟐</m:t>
                          </m:r>
                        </m:sup>
                      </m:sSup>
                      <m:r>
                        <a:rPr lang="en-GB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=</m:t>
                      </m:r>
                      <m:r>
                        <a:rPr lang="en-GB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𝐤𝐨𝐧𝐬𝐭</m:t>
                      </m:r>
                      <m:r>
                        <a:rPr lang="en-GB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.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9488" y="2280817"/>
                <a:ext cx="4891211" cy="101431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ravokotnik 2"/>
          <p:cNvSpPr/>
          <p:nvPr/>
        </p:nvSpPr>
        <p:spPr>
          <a:xfrm>
            <a:off x="0" y="307613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Povzetek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algn="ctr"/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Kadar se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hitrost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tekočine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zmanjša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tlak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naraste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(v</a:t>
            </a:r>
            <a:r>
              <a:rPr lang="en-GB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 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  <a:sym typeface="Wingdings" panose="05000000000000000000" pitchFamily="2" charset="2"/>
              </a:rPr>
              <a:t>⇒ 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) 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in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obratno</a:t>
            </a:r>
            <a:r>
              <a:rPr lang="en-GB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 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  <a:sym typeface="Wingdings" panose="05000000000000000000" pitchFamily="2" charset="2"/>
              </a:rPr>
              <a:t>⇒ 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)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803763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Bernoullijeva enačba</a:t>
            </a:r>
          </a:p>
        </p:txBody>
      </p:sp>
    </p:spTree>
    <p:extLst>
      <p:ext uri="{BB962C8B-B14F-4D97-AF65-F5344CB8AC3E}">
        <p14:creationId xmlns:p14="http://schemas.microsoft.com/office/powerpoint/2010/main" val="2673956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862" y="873637"/>
            <a:ext cx="6978650" cy="290311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164577" y="1959030"/>
            <a:ext cx="224102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smer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leta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05673" y="3776755"/>
            <a:ext cx="224102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visok</a:t>
            </a:r>
            <a:r>
              <a:rPr lang="en-GB" sz="2500" dirty="0" smtClean="0">
                <a:ln w="3175">
                  <a:noFill/>
                </a:ln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tlak</a:t>
            </a:r>
            <a:endParaRPr lang="sl-SI" sz="2500" dirty="0">
              <a:ln w="3175">
                <a:noFill/>
              </a:ln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18609" y="1112164"/>
            <a:ext cx="224102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nizek</a:t>
            </a:r>
            <a:r>
              <a:rPr lang="en-GB" sz="2500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tlak</a:t>
            </a:r>
            <a:endParaRPr lang="sl-SI" sz="2500" dirty="0">
              <a:ln w="3175">
                <a:noFill/>
              </a:ln>
              <a:solidFill>
                <a:srgbClr val="00B05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61323" y="396583"/>
            <a:ext cx="224102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dvig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85261" y="1481976"/>
            <a:ext cx="224102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hitrejši</a:t>
            </a:r>
            <a:r>
              <a:rPr lang="en-GB" sz="2500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zrak</a:t>
            </a:r>
            <a:endParaRPr lang="sl-SI" sz="2500" dirty="0">
              <a:ln w="3175">
                <a:noFill/>
              </a:ln>
              <a:solidFill>
                <a:srgbClr val="00B05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24275" y="3181367"/>
            <a:ext cx="224102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počasnejši</a:t>
            </a:r>
            <a:r>
              <a:rPr lang="en-GB" sz="2500" dirty="0" smtClean="0">
                <a:ln w="3175">
                  <a:noFill/>
                </a:ln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zrak</a:t>
            </a:r>
            <a:endParaRPr lang="sl-SI" sz="2500" dirty="0">
              <a:ln w="3175">
                <a:noFill/>
              </a:ln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40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2" y="495636"/>
            <a:ext cx="8990476" cy="538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67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77284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Sila</a:t>
            </a:r>
            <a:r>
              <a:rPr lang="en-GB" sz="2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5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curka</a:t>
            </a:r>
            <a:endParaRPr lang="sl-SI" sz="25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87" y="998537"/>
            <a:ext cx="8460425" cy="2868613"/>
          </a:xfrm>
          <a:prstGeom prst="rect">
            <a:avLst/>
          </a:prstGeom>
        </p:spPr>
      </p:pic>
      <p:sp>
        <p:nvSpPr>
          <p:cNvPr id="4" name="Pravokotnik 2"/>
          <p:cNvSpPr/>
          <p:nvPr/>
        </p:nvSpPr>
        <p:spPr>
          <a:xfrm>
            <a:off x="0" y="4457988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Sila curka je produ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kt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masnega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pretoka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</a:t>
            </a:r>
            <a:r>
              <a:rPr lang="en-GB" sz="2500" baseline="-25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m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 in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spremembe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hitrosti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curka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(∆v).</a:t>
            </a:r>
            <a:endParaRPr lang="sl-SI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PoljeZBesedilom 10"/>
              <p:cNvSpPr txBox="1"/>
              <p:nvPr/>
            </p:nvSpPr>
            <p:spPr>
              <a:xfrm>
                <a:off x="3485099" y="5534892"/>
                <a:ext cx="217380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𝐅</m:t>
                      </m:r>
                      <m:r>
                        <a:rPr lang="sl-SI" sz="32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sz="3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1" i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</m:t>
                          </m:r>
                        </m:e>
                        <m:sub>
                          <m:r>
                            <a:rPr lang="en-GB" sz="3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</m:sub>
                      </m:sSub>
                      <m:r>
                        <a:rPr lang="sl-SI" sz="32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en-GB" sz="32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𝐯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5099" y="5534892"/>
                <a:ext cx="2173800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982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0143" cy="607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87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8725" cy="5287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44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79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66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09" b="19071"/>
          <a:stretch/>
        </p:blipFill>
        <p:spPr>
          <a:xfrm>
            <a:off x="424544" y="957942"/>
            <a:ext cx="8448120" cy="3505202"/>
          </a:xfrm>
          <a:prstGeom prst="rect">
            <a:avLst/>
          </a:prstGeom>
        </p:spPr>
      </p:pic>
      <p:sp>
        <p:nvSpPr>
          <p:cNvPr id="4" name="Left Brace 3"/>
          <p:cNvSpPr/>
          <p:nvPr/>
        </p:nvSpPr>
        <p:spPr>
          <a:xfrm rot="5400000">
            <a:off x="3252107" y="-1885952"/>
            <a:ext cx="500743" cy="5687786"/>
          </a:xfrm>
          <a:prstGeom prst="leftBrace">
            <a:avLst>
              <a:gd name="adj1" fmla="val 8333"/>
              <a:gd name="adj2" fmla="val 50191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Pravokotnik 2"/>
          <p:cNvSpPr/>
          <p:nvPr/>
        </p:nvSpPr>
        <p:spPr>
          <a:xfrm>
            <a:off x="2261507" y="117174"/>
            <a:ext cx="248194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tekočina</a:t>
            </a:r>
          </a:p>
        </p:txBody>
      </p:sp>
      <p:sp>
        <p:nvSpPr>
          <p:cNvPr id="6" name="Pravokotnik 2"/>
          <p:cNvSpPr/>
          <p:nvPr/>
        </p:nvSpPr>
        <p:spPr>
          <a:xfrm>
            <a:off x="6136821" y="4713517"/>
            <a:ext cx="28547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</a:t>
            </a:r>
            <a:r>
              <a:rPr lang="sl-SI" sz="2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hranjajo velikost in obliko</a:t>
            </a:r>
          </a:p>
          <a:p>
            <a:pPr algn="ctr"/>
            <a:r>
              <a:rPr lang="sl-SI" sz="2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(toga telesa)</a:t>
            </a:r>
          </a:p>
        </p:txBody>
      </p:sp>
      <p:sp>
        <p:nvSpPr>
          <p:cNvPr id="7" name="Pravokotnik 2"/>
          <p:cNvSpPr/>
          <p:nvPr/>
        </p:nvSpPr>
        <p:spPr>
          <a:xfrm>
            <a:off x="1" y="4713517"/>
            <a:ext cx="623751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Lahko jih pretakamo in med seboj mešamo; nimajo lastne oblike</a:t>
            </a:r>
          </a:p>
          <a:p>
            <a:pPr algn="ctr"/>
            <a:r>
              <a:rPr lang="sl-SI" sz="2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(prevzamejo obliko posode);</a:t>
            </a:r>
          </a:p>
          <a:p>
            <a:pPr algn="ctr"/>
            <a:r>
              <a:rPr lang="sl-SI" sz="2000" u="sng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plin</a:t>
            </a:r>
            <a:r>
              <a:rPr lang="sl-SI" sz="2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zasede </a:t>
            </a:r>
            <a:r>
              <a:rPr lang="sl-SI" sz="2000" u="sng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ves prostor</a:t>
            </a:r>
            <a:r>
              <a:rPr lang="sl-SI" sz="2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sl-SI" sz="2000" u="sng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kapljevina</a:t>
            </a:r>
            <a:r>
              <a:rPr lang="sl-SI" sz="2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napolni </a:t>
            </a:r>
            <a:r>
              <a:rPr lang="sl-SI" sz="2000" u="sng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spodnji del</a:t>
            </a:r>
            <a:r>
              <a:rPr lang="sl-SI" sz="2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(ima gladino).</a:t>
            </a:r>
          </a:p>
        </p:txBody>
      </p:sp>
    </p:spTree>
    <p:extLst>
      <p:ext uri="{BB962C8B-B14F-4D97-AF65-F5344CB8AC3E}">
        <p14:creationId xmlns:p14="http://schemas.microsoft.com/office/powerpoint/2010/main" val="13734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4254227" cy="28321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00" y="287020"/>
            <a:ext cx="4762500" cy="39338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08501"/>
            <a:ext cx="4254226" cy="242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50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97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0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3071" cy="640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32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09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24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Površinska napetost</a:t>
            </a:r>
            <a:r>
              <a:rPr lang="en-GB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4000" dirty="0" err="1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kapljevin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AutoShape 4" descr="data:image/jpeg;base64,/9j/4AAQSkZJRgABAQAAAQABAAD/2wCEAAkGBxQTEhUUExQWFhQXGBoYGBgYFxwgHBsfHRodHxwcHh4hHikgHBolHRseIjEhJSkrLi4uHx8zODMsNygtLisBCgoKDg0OGxAQGywkICQvLCwsLCwsLCwsLCwsLCwsLCwsLCwsLCwsLCwsLCwsLCwsLCwsLCwsLCwsLCwsLCwsLP/AABEIANoA5wMBEQACEQEDEQH/xAAcAAACAgMBAQAAAAAAAAAAAAAGBwAFAQMEAgj/xABQEAACAQIEAwMHCAYGCAQHAAABAgMEEQASITEFBkETIlEHFDJhcYGTNEJSU2NzkdEWI6Gys9MVM2JysfAkNUOCktLh8VR0osElRFVllKPC/8QAGwEAAgMBAQEAAAAAAAAAAAAAAAQBAgMFBgf/xAA4EQACAgEEAAMGBAUEAwADAAAAAQIDEQQSITEFE0EUIjJRYZEGFlJxIzNCgbGhwdHhFSTwNFPx/9oADAMBAAIRAxEAPwB44AJgAmACYAJgAmADDNbAAPnm2MjOkFTJBYnt0iulh1UX7R1O4ZEYEag4ALGj4xHLI8aEnIkb5tMrLIGKlTfXRD+zAB2LMpFwbjxG2ACvPG07R4lV3ZOxvly2tMxVSCWFwuUk9bbAnTABYCdTsQTvoRt4+zABntRfLcX3tfX8MAHLWcSWOSCNgxM8jRpYCwIjeQltdBljO19be3AB0tOoBJIAG5J2wARp1GpIAtfU9MAHDXcZSOQR5HdzDLOoXLqsRjBW7MBmJkW17De5GADu7YaX0vte34YAJ2w1N9Bv7t8AGqCsDFgQVysVBYr3rKGutidNetjodLWJANomW2a4t430/HAB6VwdtcAHrABMAEwATABMAEwATABMAEwATABMAEwATABwcdpWlp54kbK8kUiKw+aWQgH3E3wADU3MEXYxx+cNRzoAGi7HNL3VsyKjIc6g7NGCDYWJBwAUiTS9lUmpQGY0/Du2DAhUJZ87OqEXjS5ZkBAKgjY4AOXh8SB6hYzG1KVonk7CAxQunbS9syIpIZLZM5Ba40NwMAHTMKbPIaTIITUcJIEa2T5Vug9HKR9HTfrfAB0cK4ZClNw+oSNROalFMtu+VaRwy5t8hBIy3t6sAFZVMhnEg7JJ1r4gyLCzVKIasBmmqCxIidLkCyrlYKLjAAX87xytJQLA6xymokCuy5gp8zqNctxcgba72wADlTJAYaWJ0ijVTKszVSNMizhkDIylgJJpCSyyNfQGw71sAHNwt6dfNPPLdijcTW0sdkVe3TIHQiyJky2VhlHd8BgA88SS0EwAKx/0dxgwqQQRGZIcgsdQLbDwtgA7eZYgalvOZKVIzFCKfzmlea/dOYRESoFlzX7qjORl9WADtSjkUJRuWkFYsTyOyEXCIoqg4uQhkRUFr+lI51scAHO1IklWsbqGQ8Vmup2IHDDoR1Gm2xGmADm4pSiM1ESdjFRx1wDq8BkgRWoomGaJWUdl2jEnXKCQSNMABRyFCFjkKSRyRNJePsYDFCBkW/ZKZHuhOtwQLk2wAFOACYAJgAmACYAJgAmADF8RkCXxIEvgAl8AEvgAl8AEvgAxgAlsAGLYAM2wAYtgAzbABi2ADJGADin4arTxTlmDRLIigWsRJkvfS9x2YtYjc4AMca4YKmGSFmZUkXI5W1yp0ZdQbBlupI1sdCDY4AOxFsAB00wAejgAxbABkDABBgAzfABL4AJfABL4AJfABL4AM4AK/j8rLTTspIZYpCCNwQhII9YOM7Xtg38kyUV3m32kvxX/ADx89f4i1qeFJfZDXkxJ5v8AaS/Ff88R+Y9d+pfZB5MSeb/aS/Ff88H5j136l9kHkxJ5v9pL8V/zwfmPXfqX2QeTEnm/2kvxX/PB+Y9d+pfZB5MSeb/aS/Ff88H5j136l9kHkxJ5v9pL8V/zwfmPXfqX2QeTEnm/2kvxX/PB+Y9d+pfZB5MSeb/aS/Ff88H5j136l9kHkxJ5v9pL8V/zxP5i136l9kHkxJ5v9pL8V/zxH5j136l9kHkxJ5v9pL8V/wA8H5j136l9kHkxJ5v9pL8V/wA8H5j136l9kHkxJ5v9pL8V/wDmxP5j136l9kHkxJ5v9pL8V/8AmxH5j136l9kHkxJ5v9pL8V/zwfmPXfqX2QeTEnm/2kvxX/PE/mPXfqX2QeTEnm/2kvxX/PEfmPXfqX2QeTEnm/2kvxX/ADxP5j136l9kHkxJ5v8AaS/Ff88R+Y9d+pfZB5MSeb/aS/Ff88H5j136l9kHkxJ5v9pL8V/+bE/mLXfqX2X/AAHlRJ5v9pL8V/zxH5j136l9kHkxJ5v9pL8V/wA8H5j136l9kHkxJ5v9pL8V/wA8H5j136l9kHkxJ5v9pL8V/wA8T+Ytd+pfZB5MTk4qjJBK6yShljdge1fQhSRubb4Y0vj+sstjCUlhv5IiVUUshWMe9XQqV3MnySp+5l/cbGV/8qX7P/BK7OfHyCXY+eHkAIBIudAL7+zxxpXXKWdqf9gbwexijQExUkH+YebIKRgjh3c6lIwCQDexJZlFjba9/Vjr6Twi3Uw8xNRX1zz/AKDOm0V2pyq45+p08A5hhq1YxZgVtmVhYrfbxB2OoJGmM9X4bbpsOWGn6ozv09tEtlkcMt8c9GJ5dranYak+GLQrlN4issMkRwQCDcHUEYicJRe2SwwMk4IpvgDEbgi4NwdiNj78FlcoPEk1+4JpnrGZJoqqlY1Z3YKii7MToBhiimd01CCy2GG3hAtD5RKVnClZlUm3aMihfaRmzAe1cdeXgN23KlFv5LP/ABg6D8J1Shv2cBdGwIBBBB1BGx9Y9WOHZBwltfaOeesUA8SSAbkAXA1Nt9h7cbQrlJe6m/7EZR7xiSeJZQouxAA3JNh+ONa4SnwskN4PYxWcHF4BEOKx7AouP80wUhyyZmcgEIgBaxNr6kKNjuemOtpPC7tTHdFpL5v/AK5GNPpbtQ8Vxye+X+ZoKu4iLB1ALI4sQNuhIIv4E20xTWeGW6Vbp8r5r/77EajTW0S22LBdY5jRieXawJOgG58MXrg5PCzn6EN4PFNUpIoZGV1NxmUgi4JB1HgQR7Ri9tU6pbZpp/Jgnk5uOfJp/uZP3DjbQf8A5Nf7oifwsKMfWF0IFTzXm8yqsls3m82W+1+za1/VfFLNu1p/LkkAbcf/APt3/wC3Hhm/BM9TGP4oCeVk8TEEJrTShO0OTsM+bNlO+bpbHa8E9gc5+yqWcc5+RnY5/wBRo5L4tx5gPNxLLGPrwCh9L572O/g24AOmmNvEdP4VjOown9O/sv8AdBBz9B3cJecp/pKRLJ9k7Mu5+koI0t49ceD1a0ynjTttfVYGo7scin56pmjrpiwsJCHQ/SGUDQ9SCLHw08cew0ElZpYOPosfsew8Auq8jZlbk/8AJa+TChfzlpsv6sQsmbxLOlgPH0Df3eOFfGZqOn2Pttcfsn6Cf4g1FVkowg8tZz/wFPN1RxNUPmMMD+tnOf3KQq/+o9N9scrw6vw2cv8A2JNf4+65PLz3roQ/NvEeJM2WvaoH9lwVQ77AAIeouB4495o6dJGOdOo4+mH/AK9i0nL1HJyxT8TNHSmOejEfYQ5A0MhYL2a5QSHsTa18eO8Qt8NWpsVkJt7nnld5/YYip44Z31FNxbI156K2U3/Uy+H3mMaLvC/Mjiuecr+oJb8ciG5U4hXo4WhafMSO7Hdl6brYr7yMe61VOlnHOoUcfXH+ReLl6D25MqeLMo8+ihUWHez5ZD6OpVQyX3Nu7qLWAx4XxKvwuLfs8nn5Llfd4GYOfqd3PVFJLRukQLNdGKjdgrAkDxI9K3XLbC3g9sIaj3vVYT+v/fQ9orYVaiE59JidTUgDW+gt19mPXe9nLPf2aimNbm2sYHfytSvFSQJJcOsagg9NPR923ux4jxOUJ6qco9ZPndslKyUl02wV51q+NLfzSKER/SjYPIPR6SBRvcaKdPDTHa8Mp8IljzW93ylwv9P+RWbsE4a2tlroBUSS9sJo8onzWU51t3Dawva4FsevcNPDTy8tLbh/DjrAvzkfPm3F/r6H4Ev8zHgfO8K//XP7oaxZ8wY8pcHERw2oNRLStFaPMI4pAx/XJaxLkDvW6bXx2PBLdC9UlRCSlh9vjozsUtvIvOSuJ8XBC0TTuvgRniG/0+6t9diPxGO/r6NA1nUqK/fh/wDJlFy9B7ctS1zR3rY4Ub7NyT71sVv7GOPCa+GhjP8A9Zt/uuPv3/oNR3eou/KFTMlbIzXyyBChN7WCBSoO2hUmw+l68eh8MlGelht9Mp/dnr/w9qKo1OtvEsnT5N6KRqoSrcRorBjbRgwICgnT0gDpr3bbE4z8WthDTOEu30v79/b/ACU/EN9LhGtcyz9v3D3mSSuEZ8ySBntp2rsOh2FrXvpqwGvS2OBoFoXL/wBly/suP+Tyct3oInnWDjLfLlqGUa6AGIX0v+r7gve3vx7zQS8OSXs21f5/15FZb/UYnk5h4ieG05gmpFis+USRSFh+se9yHAOt+mPPeL2aBauSujJy4zhrHRrWp44L6tg4kIpTNNSNH2cmcJFIGIyG9iXIB92E9Ld4b50VCEs5WMtFmp45GSMfQF0KlZzH8kqfuJf3Gxld/Ll+z/wSaDj5FP4mPo0VNHHIVLxo5Q3XMoOU2tcXGhtpcY0q1FlSahLGe/qQ0n2bbYhSlJknNQ8RilLiJ1fIcrFTcBrXy3GmYdRuLi++Nr9JbRt8xYz8/wDJCkmV3OHEYKemeaoRXjBVSpUNfOwXY76G5G9gd8OeF0333KuqTXb+y/8AkVlLasltTwoqgIFVegUAC3qtphG+U5TxN8/UsgXrefIKeralqwYTo0cp1jdT6JJ3U3BBuLXB1x16/A53UK/TvPzXqn6ozduHhhKUinj1CSxOOoDIwIt1uCLaY5Tnfpp8Zi1/ZmnDNsEKoqoihVUBVUCwAAsAANgANsYWWysk5SeW+WSlg9kA6HFYycXlBg0UlFHEoSJFRBsqKAPwAwxO+255sbb+uSFFLoGOYvKLQ0gsZRK/0IbMfDU3Cr7Cb46mj/D+q1HLjtXzfH/ZSVqRacqcTlqqcTyxiISHNEgJLCMgZSx2LN6WgFgRhXxHTVaW3yq5bnH4n9foTFuSyzxRVlM1dPCiRieKONmcKubv5tLjXQZT/vY2uhqY6OF0ptxk2sZfGP8A5k78vadnH+ImmgeYRmUR95kUjNl+cVvoSB3raXAPXC2j00NTcq3Lbnp/X6/uRKW1ZOTlzmulrlvTyhm6odHX2qdfeLj1401nhWp0b/iR4+a5QRmpepa1FFHJbtER8pDLmUGxBuCLjQg63wpDU21ZUJNfP+5ZxT7RvwsTg0VtFHKhSVFkQ2ujqGU2NxcEWOoB92Nqr7KZKUHh/NA0n2aOI8QgpY80siRRgE94gD3Dqddh4+vDNOn1OrliKcn8yraigOg8pK1VSlLQRNIzbyyAiNFHpNl9IgD+7c2HXHaf4e9mpd+rlhL0Xb+XP/8ATLzsvCCnmetigpZpZlDxojMUYAhjawWx0ub29+OV4dVZbqI11y25fZq5OPvHXw4R9khhCiNlVkyABSpAykW0ta22F9S7fMkrG8p457JznlvJyzcxU6T+bySrHMRmCv3cw8VJ7p6i176HTTGy8N1E6fPjHdF/Ln/QrvinjJaKcJS3QfPDLcGEQKLAADwAsMVnOUpZk8sk5OOfJp/upP3DhjQ86mH7orP4WFGPrCESq5nv5nU237CX+G2KuCmnH5/7hnAP+dVH04fhP/OxyH+DNM+d7Mf/ACLzjacHHeL1cMDyxinkKAsVZWQEDU97tCL28fxxSX4N08Fney8NfueMCS4jzXX8TkWAym0jgLEgypvpe2rAb94n8ujovDdPp3iqPPz9f/v2NJ2PGWOjlrh8lHTR08TRZUGp7J7sx1Zj+u6nX8sU1n4Xr1dvm2WPP+DCOv29IAvLXxyUrDSs6EE9qwRGXQXVb3dri+b3j1YrpPBKfD5twbba9TWN7tjnAW+T3mCaooYWDxXQdk10ZjdNASRKN1sdhvjCz8LafVWSt3NZ9PqVnrJVcYyVflU4DLV0/a3RpIAWASNgWU2zDV22AzAW6Hxx0NF4KtBCSrk2n6FFq/NlhrAF+TGeeCeIGoemim1jDoTFOQbZdSACdrjU6AHbBqfDqNZHbal9H6r9mauyUFlDs86qPpw/Bf8AnY5n5L0362Zf+Rf6Sedz/Th+C/8AOwfkrT/rYPxBr+kD/KdxgikaCSRTLL3Yo4kkDsx06Snu62IIIN7WJxvpfw5RobVZCTb+TNI6mVnphC35X5InkrexnQRiLLJIHF1Zb3CjKRcPqNGGgbqLY7KplZmK4KztUVkerVkyrcvCFUXP6l9AN/8Aa+GODZ+D6HmUpv5siPiDztURH8rc3Sf0v5ySAahzGxIOUByAtxmHdUhdM2lvVhu7wym7TLTdR4x/Y33uL3IeTVE50LQkbEGFtR1H9bhWH4Ooi8qxi78RfTifP3MXLM9NXNFCrsR+uhMYa+Qd666lgVIIve9wPHHblU09r5LxsTWRvcg8dmno42FUkzDRy8Rzq30WtIL26MRrv7OPd+F9Lqp74vb9ETPWSr4aCTzuo+nD8F/52MfyVp/1sz/8i/0mDWT/AE4fhP8AzsR+TNOv62SvEZdbRG878PesqKipps00MQHaSDNkvu3Z5nYlBe5toNbC1sdqjSqmtQhyl6lvMz3wHPkq5fkpKft7xiWcA95GJVN1X+sUa+lt4am2M9b4KtfWo2SaS5wUer8t4SNHll4xKtIkDPHaZ7kLGQSqa9XbTMV2sduhOE9L+H6PD7fMjJt49TWGplcuUdvko5hmmoljEkeaA9nZkYsE3Qmzrpa6jT5u+KX/AIb0+ttla5NN9kT1UqvTJ68p3L8lZTZ/1ZlgBdckTBmUA5kuZG06gW3Hrw7ofA46CMtkm18n/sZe2eY0msC55F5nrI54YIqrs42IW03ejAHSzai9rAKV1IFximo8N02qeLYrPz9RjzJRWUPjzuo+nD8J/wCdhD8l6bPxsx/8i/kcfGaqfzea7xW7KS/6ptsh+1xev8IUUyVim8rkla9ye3AwBjrI0Kzmf5HU/cS/w2xMOwl0DFZVJEjSSMERRdmOwGOxKSiss5EYucsICVhn4swZ80PDb3VL2kntsW8Ize/uFvELYlc8v4Rv3aVx2XvC+UKWnqDUQpkYxhAo9EeLD+0QACb66nck41jTGMtyMpXyksF9jcxALyqcvQGlnqypM6rGA2drAdoq2y3y7E9OuE9RWsOQzp7Hu2hFylwSGlgXsVZRIqOwLsRmy7gEmx9ngPDG9NajHgztm5S5LsjGplnBW8Z4FDUwGCRBkt3coAMZAspTSykf9NsZTrUlgvGyUZZKHgXGpaaZaGua7HSnqDe0wGyseko/b6yQWxhNwe2ZtZWrFuidPNnNgpz5vAhmrHAyRAXy32Z/ADe3X1DXF7LtvC7KVU596XR45U5SELGpqSJq1zmeQ65CRbKnhYaX8NBYYiqnHvS7JtuytsegqAxukhfnGGaaymWWNo3uVdSrWJBsd9RqMEo7lgsntkmhf0XI1F/SE0XZsEjhikQCRwQzM1zfNfoMJxoj5m35DUr5eWpDGAw6kJvk8mMXzWGa1r21tva+9r9MRtWck5fQF8f5dnp5/PeHAdof6+nvZZR1I2Abr69xrcMtZW4vfD7DULdy2zL/AIPzHBUU5nVsioD2ofQxkekH8LftxpG2LW4xlVJS2g9LLJxd8iZ4uHLbO9ir1B3yrfaPbX/Iyblc+OjXilc8sMaKijhRY4kVEXQKosB4/idb+N8MRgksIXlJyeWb8XwVA7ymcChlpZah1JliiOQ5mAGt/RBsd+o8MLaitOO4Z085KW06uROX4KenimiVleaCIyHOxDEqGvYmwNyfZc4tTXGKyiLrJN4CjG+DDLB5uSqIpMhgW0zF2OmYE39FvmAXNgNBc+Jxg6INcm3nyyiooeIT8Mbsa13mpCR2VUQSUJPoS6kgeB/7LnGUqniXXzLyjG1Zh2FXFmBppiDcGFyCNiChsfZjebzBmVaxNDDxyTplNzlOEoKtiCQIJdFBJ9A9B/kYE8Mh8it4VS/0pItXOymBHPY0wIIUj581j/WdcnQW9d34R817pdfITm1UtsVz8w1UW20w2kKt/MziSCYABPyoSD+jKkXF7R6X1/rUwtqGtjRvp096Zf8AB5AYIrEH9WmxH0RjWuS2pFLIvLZ2Y0MyYAATn7iK1R/o6CJZ53N2JJywW+eSNmHh4aG97FO6Sm9keWN0xcVvlwcnLMB4VUlKwBjUkZKu5ILW1ictquut+u59VK/4cveX9y1n8SOYfYY2Hk8iWTOJAwzAC5Nh68Q3gFlvCBmimX+lKk5lt5vB1H0n9eFlJea39BmUX5SQTYZQu+zOJZBzcQro4I2llcJGouzH/OpJ0A64pKaiuS0IObwhXcV4HU8QMldDAsUbBSsDlg1SqNcGRQbagaa66W6MUZQlN7kv+x5TjDEG+Q+5U4/HVRWVTFJFZJIGFmjI0tbfL4G34EEYbqsUlgVtrcXkvMbGJMAA55QJB/R9ULi/ZnS4vuOmF9Q0oNDFEXvydvKsgNHSgEEinh6/Zri9TWCl0XuyWuNTIzgDBqqYFkRkdQyMCrKdiDuDisop9kqTXQv+LVB4cWp4XM9PJHJamW7TQAq3fU7mHe+Y6evW6U35fu9r/A7BeZiT4Y+sJjRV8z/I6n7iX+G2CPYPoXvGOXTnaopH7Cp6/Vy2t3ZF9drZhr+GOnKrnMOGc+N2eJrKPHCeaQZBT1aeb1XRWPck1tmjbYgnYb+3XERuxxPhhOl/FHk7+BcwQVYkMDZuzco2lvYR4qbGxxpCxS6M51OPZa41MxT+W3hesFSBveJj6x3k6+Gbp016YQ1cOdw9pZ8YLPyL8KyU0k5GsrZV0+an5sT+AxfSx43FdTLnAbcc4rHSwPPKe6g26kk2VR6ySBhic9sWxauG94Ftw3nes4iiUkKrHUPm7SYGwWPqVF7htbaG+mm/dTV8prb6jnkxg9zD/lnluGiRhHdnc5pJX1dz6z4b6es9b4aqqUUK227zu4nw6OoiaKZQ8bCxB/xHgw6HF5wUlhlYzcHwKLi3OdRRZ6KCdZVicBJyLuFH+zN+61iMpb2j2c93Sh7qY+qoz95oa/L/ABZKqnjnTZ1vbwI0ZT7Dcf8AfD1c98U0Izg4zaZ019Is0TxOLq6lT7CMWnHcsFYS2yyfOXDuBu1clI697thG4HTvd4+wLc+zHKUXu2nUcvdyfSaqALDYbY60VhYOU3y2AnOHlA8zrI4VQSIq3nA9IFrZQvTMBrY6HMNt8K26jbLAzVp90Ms2cH4c3EytXVn/AEe94KYMClhcBpejN6v+2JhF2vfLr5Ezkqlsj38w4thrCFHyBflApkpx/SEUghqY7KCRpOD/ALJlHpE9D0t0ABVa9KPvrsZok5e4+ik5J8oUtRXNHOVVJhaJQNEYbC9rnNrqetsZU3ty59TW2hKPHoM/DwiuRX+WzhYKwVI3BMTH23ZOvqbp19WEtXHpjullxg3eRXhWWGapI1kYRr/dXUke1j+z1YNJD1DVS5SGXh4SZT1HMtOlWtIz2mZS23dGlwC2wJW5Hs9YvjK6KeGaqqTjuRXPxmasOSh7kOoerde7ttCpsXa/zrZRbrpijslPiH3NFXGCzPv5HWOCxU1NUdmCXaOQySvrJIcrG7tud9thifLUYMr5jnNIaeOYdEq+Z/kdT9xL/DbBDsH0Dxx2sZRx/UFvKFwSWspuyhSFmuDmkNmWxBsndIBOxJI0uNb4Xurc1hDFFig+WKzhlNXcKqFmNPIFGj93MrId1zLdQe7ca3BAO2E4qdcs4HJONixkePCuIR1ESTRHNG4uD/iDbYg6EdCMdGuakso5s4uDwys554SaqhmiUEvlzoBuWQ5gB7bZffit0N0S9EsTz6HfwLhopqeKBdo0C6dTux2G7Em9uuLVxxFIrZLdJsB+e+H1nEZhT06ZaeI96R2Ko79Rtdsmo0B1zdcK3qU5YXQ1S4wjlndyx5NYKZ1lkkeWVCGXdFUjrYG518Tb1Y0q06i8lLNQ5LCDnDQqYOIaAFeYuQKSq72XsZPpxi3/ABL6J/YfXhezTxl0MQ1Eo9ldyLwWr4fK0Ev62nk1SRLkI4+kvzAw67XA11xSmE65Y9C9zjZHK7DzDgoCacr24uawegYST95onh9DXob+OuFfK/i7kMebmrb6l9xuvMEDyKhkZR3EVSSzHRVAGp18Ol8a2S2psyrjukhWcK8mNVUO0tZIIs5zNazOSdTe3dXU+J9mE4aeUnljk9RGPCGZy7y/DRRdlCGsTmYsxJZrAFj0B0GwA0w5XUoLCFLLHN5LXGpmcvEOHxTqUmjSRT0ZQfw8Nht4YpKCl2WjNx6F5zB5LQD2lDIUYEMsbsbAjUZH3U9Re/tGFLNLjmI3XqM8SDzgFTK8CGdDHMBlkUj5w0JHQqdxbxwzU24+8LWxSlwaOb+F+c0c8QF2ZCUHiy95f/UBiLo7o4Jpntmj3yxwzzakgh0uiDNb6RF36D5xO4viaobY4Itlumc3OXMQooC9s0r92FLE5nO23Qb/ALOuK3WKK+pamvdL6CapuVOIVjtL2L3kJJeTugk637xuR00uNhjnqucnnA+7IxWMj34RFIsMayiMOqhSIr5NNBluosCNbW0vb146lcWo8nNtacsonGfk833Un7hwWfCwr+NDBxxzqlXzP8jqfuJf4bYI9g+gSbisAJ/XxfEX88dhWR+ZynXLPRT8z84w0kSyArNeRUKpIuYA3JYDW9rbabjUYzsujFccl66ZS74NfB+faGosBL2bn5koy720zHune299MRG+EiZaeUQjp4UUEoqgMcxKgDMSPSNtyQN8bLb6GUnLPJR8f5qSmfswhkktdhfKFvtc2OpGtgD67aYR1WuhQ9vbOx4X4JqPEU3HiK9T3y7zMlUShUxyAZst7gi4F1NgTuNwMTpdbDUcLhkeKeC6jw9rzMNPpr/cvsPcHGTyzg4rxmCmXNPKkY8CdTvso1Ox0AxWVkY9svGuT6R00lSsiJIhujqrqbEXDC4NjqLg9cWUk1lEOLTwzazWFzsNcDaXJCWeCu4Tx6mqReCZJPUDZvepsw94xSNsZdMtKuUe0WOLlDXU1CxozucqqCSfADFZzUYuT6RequVklGKy3wCP6fLmP+jtk6HOMx/3bWH/ABY5X/lq9+MM9Q/wjrfK3qS3fL/voLKOqWVFkQ3RhdTYjQ+o6j2Y6kJRnHcujy9kJQk4y4a4f7m7F+CvZW13MFNC6xyTIHZgqpe7EsbAWFyNT1xR2wTxkuqptZwWeNDM5OKcRjp4mmmbJGlszWJtchRoASdSNhispqKyy0YuTwjNBxCKZc0MiSL4owP+G2xxEZxl0wlBx7OnFiuF6lDzFzOlMwQIZJCM1gbBRfTMbHU62AB26XvhHV66Gn4fZ2fC/BdR4g24cRXqzHAOaEqGyMpjksSFzAg28DYEm2trdD4YjS6+F7wuGW8U8E1Hhy3TxKPzRdmnQsHKrnAsGsMwF72B3AuAbezDuE+zjZkvU81lXHEpeV1RRuzEAficDlGKyww5M1cL4lFUR9pC4dLlcwBAupsdwLi/XbBGcZ8omUHHhonGfk833Un7hwWfCwr+NDBxxzqlXzP8jqfuJf4bYI9g+heS8i8PZiTTISSSTmfc7/Ox1fIh8jmu+eeyh5u8nUMkKrRQxxy9ot2LMAEsb7k9bbC+MbdOse6jWrUc+8cXBvJHGtjVTM53KR91elxmIzEb7Bem2Kx0i9WTPVv0Qe8I4NBTJkgjCL7yfxOuGoVqKwhadjn2A/OvDXjqHlNzHIQwbcKQoBB07trXF+nsNvP+J6afm70uD6D+FvE6I6fyJySknxnjP/LNvI3DXadZipEaq3eI3JAAAvuLMTceHrxfwrTTjLzGsIX/ABX4pTdVGmuSk+21zgIuaOC1M6kQVjwf2QosfVmADge847NkJy+Fniq7IpLchQcd5Fr4SzPE0w3Z4yX95+eNr3I8MIzpmuWOwuhLpjN4BwKr81gtXyxjsY+52EXc7g7uovptrrhyELNqxIVnZBSeYnZNwKsyt/8AEpTof/l4fD2YJV2YfvEQsrz8IouB8k105Vo4WjF7h5LoB6xfvH2gdMJxqk/QclbFdsbnKfAKunA84rWlA+YACo20DuM5GhGlt76HDldc49sStthL4UWnMlAZ6aSNfSOUrtqVcMAT0uVtf14tqa3ZW4o10Oojp9VGx+jFetM+bLkbPp3SpDa3toRcHT8dN8eTWls3bNvJ9ZfjGi8rzPMjj9xo8uUBgp0jY3IzE67ZmJt7r2tr7Tvj1elq8upRZ8n8R1S1WqnclhNg7zdytW1F+xrmC/VMMgO17tGLnYnUHe2mK21Tk+GUrtrXaFovJtbT1EIeJ1HapaVAHVe8O9cXGm9mtthTypxksjPmRcWNz+gaz/6lL/8Ajw/lh7y7P1CfmV/pKHnngdWKGYtWSzjufquwjGb9YnVRm0308MZWwmo8vJpVODlwsAXwDyf8Qdg6r5tbZ3Yo3X5q3b8QNx43wvCib5RvO6C4Y3uXuGTwJaeqeoP9pVAHvtmPvOHqoOPbErLIyfCBbn6idZ+2sezZAM3RSt7hvDTW5038McbxXT2SsU18j2v4U8SoqplTbJLLym3hfL/Y5+SqB3qY5QD2ceYliNDmRlAHjfNe48PWMU8M01isVjXBv+KPFNPPT+RXLLb9PQOOM09Q6EU8yRNb0mjzeO3esPw6ddsd2abXus8FW4x7QoOZOSeKFs8t6o2PeRyxAAGgVgG9wGtvZhGdNnbHYXV9JhRyBwKr8zW1XLT99/1XYIbG+/fGbXGtMJuPDwZXTgnysl1xXgdWIZSeIykCNyQYIRcZTcbdcaThYovMikZ17liI4xjnjxV8z/I6n7iX+G2CHYPoHjjto477PEsqqCzEKo3JIAHtJ0GIbS7JSb6AjmDynUsN1hvUSD6Jsn/HbW3qBv4+CtmpjH4RmGmcuZFhyJxKpq0aqnIWN9IYl0AAJDMdLkkiw9hta+JplKXLIujGK2ovuK8Rjp4mllNkXKCf7zBR7rkezG05KKyzCuLbwjrxZdEPvkr6fjcDzNBnCzKbGNtGOlwV+kCNdL+7XFFZHODR1PG4scaGWUTEgTAB4llVQWZgqjUkmwHtOKykl2Sot9APx/yoUsNxADUP/ZJVB/vEa+4H24VnqYr4RmGmk/iCTliaokgWWpAV5O+IwLCNSBlU9S1tTfqbWFsbUtuOWZWqKliJ2RV6NM8IP6yNEZvY5a37v7Riykt2Cri1HPoTiXEI4IzJKcsYIDNYkLc2BNthcgX6XxMpqPLIjW5dG6mqEkUPGyup1DKQQfeMSpJkOLXDNuJDBMSQTEAVHG+ZaakH66VVa1wg1c+xRr+NhjKdsY9msaZTBXhnPctfUrBSRdnHvJK9iyqPSIX0QeguTqb23tgr3OW1I38iMI5Yb8TrVgiklfREUs3sHT2nbDM5KKyxaEW3tR0I1wCNrC3s6YsmscEPOeSrg5ip2maDtAkyGxjfunU2Fr6NfS2UncYp5sc4Zd0yxldFrjTOTPrgziQOPjPyeb7qT9w4pZ8LLVfGhg4451Sr5n+R1P3Ev8NsEOwfQPHHaOR6lRzBxyKnUKw7SWS6xwqLtITpYDouupPTGNliSwaV1tvPoK5fJpUvUQmRVSKZmaURH+oFy3Z636WAIuL+y5TWnlnkcd8cPA5IYlRQqgBVAAA2AGgGOjFYWDny955YuPLXxTLDDTg6yMXb2LoPxJv7sKaqXURvSx7kF3JHFPOaKGQm7Zcj/wB5O6fxtf342onugY3x2zBTywcvF41rI9HiAWS25W/dYW6qT+B9WMNTX/Ub6e3+lld5LeZ62aYU7OkkSqWJlP6wAaWU3zNr43sOoxWiyTlhlr64qORs46AhkxiGAHeUbi1MsBppE7eeQDs4V9K59F9Bdbfidtr4WvsWNvqM0Qlnd0gM5P8AJ9MK0edx2jiCyHqrk+it9jqDceq3XC9VD3e8hi25KPusclwN9BjoN4Rz0m2JflXmjNxppiTkqWMXuNhFp491R7zjnV2fxMnQsr/h4HHVUyyI0bgMjqVYHqCLEY6DipLDOfGTi0z5/nqKrhVXJFHKyZG2+ZIp1UlTobi3rHuxy25VywdTEbFkeHK3EJKiliml7PPIob9WSV19uzeIvodOmOjVJyjlnPuioywW2NjI8SyhQWYgKASSTYADck9MVk+CV3gTXNPBRxCWap4dCTFGLyONBM+57JMtywG+1/C/pc+yPmPMFwdCEtixN8h35N+W/NKUFx+ulAd7ixUEd1PHT/EnDOnr2rkW1Fm54ODyxcRMdEIhvNIAf7q949fEKNiLXxXVSxHBbSxzLJYeTHi3nFBGD6UX6k+xbZOv0CPDY4tp57o8ldTHbLKKbyu8tdrF53GP1kQtIPpJ4+sqTf2X9WM9TV/UjTTWf0sFPJlxWrapihFVkh+hIbqwUehGDs2vQjx1sBjGiUtyWTa6MdreB346RzWzk4z8nm+6k/cOK2fCy9fxoYOOOdUq+Z/kdT9xL/DbEx7IfQBcw8xCBliijaepe5SJPDbO52SO+lz/ANR0rLccR7OdXVnMpcI8cB5e7JzUTv21W4s8nzVH0I1+ao0F9za+lzgrpXcuyZ3Z4j0X+GDAmAkXPlW5YRopa4ySdpGsaqndyWzhfC/zyd98J6mpYcxvT2vKgEfI3L6UdPZHdllyyENl0YqL2sAbHTe+3tvrTXtjwY3z3SL6ogV0ZHAZWBVgeoIsRjZxysMyTw8oHeJ8mQtDElP+olg1glXdTv3vpBjvfGEqFt93s3je8+90beWOYjMzU9QoirIvTTo4+sj8VO/qxFNmfdfZFtWPejyjk5p5qZJVpKNRLWPbT5sQ3zP7unQanoDFtzT2w7LVVLG6XR08qcrCmLzSv21XKbyTEf8ApXwH+dAABaqnHL7K2XbuF0EeGDA0cQpu1iePMVzqVzLa4uLXFxviso7lgtCW2WRYUPk5g8+khE0wEUcUqt3L5mZt+7YgZRhFaf8AiYz0Ou/+HnA1hh9LgQ9eSuqOBU8k4neJWlCGMFtRlN76HS9iRfexOM5VRbyzSNsoxwgPqKaXg8plhVpeHyNeSIatCT85f7P+Ox1scLtOmWV0MJq6OH2GqcWhMHnAkXscufPfS3X3+rfpvhnzI7dwt5ct20E1hm4t3nvDw7NdUsRJUAbFjusd7ED/AKEL+9c/ob+7SvqGsMSooVQFVQAqgWAA2A9Qw1GKSwhaUnJ5ZsxYgBvKly8k8D1LSOGgjORBbKSSLk3F9dBv0GFNTXlbhrTWc7Tp8nXLKUsKzJI7Gohid1bLYHLmFrC+mYjfri1FSjyRfbl7QvYXFjsdDjdxyLp4eSmr+V6aWmFMYlWJRZMosyHe6tuGuLk9et8Zyoi1g0jdNSyVdPxeWhbsq5s1OSFhq7b+CzAbN/b2NiT1OMlN1cS+5rKEbPej2EPGD/o833Un7hxvN5g2jCtYmkxhY5B1So5tB8xq8tg3m81r7X7NrX9V8CD0FjyXKkcksM914izFpi5uZR81o2sAYgNAotlsdNMdCnCeH2I3ptZXQYYaQq8ehMSBMAAr5UP9V1Psj/jJjDUfy2baf+Yi/wCFf1EX3afujGkPhRSfxM6sXKGcRlAxb84VPn1QtPQoWqYGBaqViohGoZc41PsHrtfXCNj8yWId/MeqXlx946vJ7HHSSPRzRiOt1btL37dLkhlY+H0fVfcG16Uova+zO9Oayug9w2hUmJAmDIA7Q/61qf8Ay8H70mMI/wA1/wBjeX8pfuEWNkYGcDaBclfxzi8VLC00zZUH4seigdSf86XOM7JqKyy9cHN+6Kqr4LPH/pj0hFCJO0NEXY5FK6yZNFHXTpsQBsi4P4scfIfUl8OeRscH4jFUQpLAwaNhpbpb5pHQjww/XKMllCFkXF4kduNChMAA/wA//wCrqr7s/wCIxhqPgZtp/wCYdnK/yKl/8vD/AA1xer4UVt+NlpjQzJgA11ECupR1DKwIZSLgg7gjrisoqSwy0ZNcoC+JUk3DoJuzzz0RiYZGa8kFxbuE+lEAfR3Ft97qyjKEXjoZhKM2s8Mc9HVJLGkkbB0dQysNiCLgj2jCA6cPM/yOp+4l/htgh2D6Azj3BY6pMkmYEG6SIbOh8VPQ46061NHLha4NlLQ8elppBT8QtYkLDVAWSU+D/Vvbx0Nm9pzjY4PbP7msq1NbofYJzUIHEZZc5BYLcXKi1yBvbUa423rODDbLGcG3FyorvLO06CMrI/m8oySJfu5lIZTtoSPXrl9uENVnPfA7pWmsY5Ra+SWaolgklnld1zCOIMdAEGpHvNv904vpm2ssrqdqeEFPMXGUpKd55NQo0W9izHRVHrJ/AXPTG9s9scmFUHKWBbcI5rrOJmOjDpATmaaZDZnQfNRbaNY9Dra+gBumrJWvZ0OOqFS3YGTy/wADho4RDCtlGpJ9Jj1Zj1P7BsMOV1qC4E7LHNmnmfl+OsjCsSkiHNFKvpRuNiPEX3HX2gEFlamvqFdrg/oBtb5Q5qNDBUwh6yNgCwI7N0tftNNQxHS3W+no4V9ocFtfaGVRGT3LoYlFVrLGkkZujqGU+o4chLcsikouMsHniMDPE6IxRypCsDYq3zTf2gdDgsTceCYPE1kQvDeL1zVip5xKs0jpA5vro+Wx0Oikn9uOZGUt/fZ0mo7ej6BUafnjqRWDlt5F9zd5RPNa1IY1EkcYInHUk2sFPQqPdckaW0Us1G2XA3Xp1KOWdvK3DTWmPiFVIsrXLQwqbxQ3t+MotrfY+sC1qo7/AH5EWy2LbHgNbYZx6Cv1ArjXD34fI9bSAdgdaqn0CkfWR9FYeHXC04up7o9eozCSsW2XZ75V5/jraqSBUKLlzRMx1e3pZh0OtwBfQHE16hSlj0IsocYZDLDIsLbyyNPHHG0criGS8cqAnKTuunrF+vQevCWp3L9h3Tbf7nR5H5qiWGR5ZXeJcsUSk6KFGtvYCoHv8cTpXJ9karauhhYcE8mMGQwU/MXMcNIoD3eV9I4UF5HJvay7gXFr/wCJ0xlO5QNa6XMG67glTWRSTV7dnEqO8dJG2gsrFTKw1Zh4Dw6ajGE4Tmt0vsbxnCElCPfzHdTwKiqiKFRQFVVFgANAAOgAwiOFfzP8jqfuJf4bYIdg+geOO2cf1KnmmLNSyDzfzkkaRaakbHUjY66a+GMblmPWTWl+93gQcXEKmkq0kftFliIGR2a4UfM1N8hFx7DjmpuMsnRaUlg+g+CcUjqYEniN1cX9YINip9YNxjqVz3rJzJx2SwU/lH4V5xQTAC7oO1TS+qam2l7lcw08RjPUQ3Q4L0T2zLLlfhQpaWGAbogzf3jq3U/OJ64vVHbBIrdLdJsE+c+X6ziU4jW0NLFs0h9N9mYINSANATbrY2OF7K52Sx6DFVkK459Sw5d8nVLSsshzyyqQysxsFI6hV09et8aQ06i8spPUSfQY4ZFjBxDJy10LXmryXCVmlppWDtcskrFgx8Q+rA+2/tGE7NLnLTG6tT6NHR5MqqenZuH1SNGQDJDm6i/fUEEqwBIbT+1g08pReyQXxUlvQw8OiYCw8q5eNmpAHZGIyj1SGyEb7/Ovrv6xhNVYtz6Dfm/wfqFnGqiRIXaGMyS2tGgtqx0FySAFG5JOwxvY2o8GFSi5LIt+FeSuSVjLWzWZjmZY7FiSbm7EZR7gd/VqrHTSlzJjU9TGPERicD4HBSRmOBMik3OpJJ8SSd/+mGq61BcCtk3PsssamWCp5k4DHWwmGVnVb3ujW1G1xs3sIxlZV5iwzWu3YxV8S5DraCVaimPbCMh1KA5hbUhkvci2hyk3F9NcIyonB5Q7G6FnDG3wLia1MEcy6B1uR9FtmU+sMCPdh6uW6KYjZBwk0VvPvCfOaGZALsq9onjmTUW0OpF199r64rqI7oFqJbZm/k3hfm1FBFazBAzj+03ebqdibaG2JphsiTdLfMsOJ16QRPNKbIilm/8AYDxJOgHU2xac1FZZnCDk8CK4rz3UvVtUxuU0ZI0NiFQ9LWtmJAJPj7Bjmyuk5ZOlGqKjgbnK3L8EYFSGM80qh/OJNWIa57v0BZrWGHqqlhSfIlbbLO3pFvxn5PN91J+4ca2fCzOv40MHHHOqVfM/yOp+4l/htgj2Q+geOO0jktcnBxni8NKiyTvkRnCBrEi5va9thodTpilk1HsvCty6NV6WuiteGoj9RVrbH2qdvAjTFfcn8iczg/UxwLgEVIHWDOsbG/Zliyqdblb6i/XXoMTCtQ6Issc+0bOK8ahp7dq9i2ygEtbxyjW3rxndqIVfGxnS6C/VcUxyThXG4am/ZPcrYkEEEA7GxG18TTqK7V7jI1ehv0r23RaZYY3QnjH7mcAHkMNfVv6vb4YE8k4Z6wMg8htSL6jceHt8MRuXROGRkBtcA2NxfodrjwOu+D6hlmcDeAXLwUTc4UmbL2pOtswRivtzWtb17YT9up3YzydSPguulV5qreP9fsXgNxcag9R/nbDiafJy2scM9Ykg8uwAuSAB1O2IbBZPWJTyDMMbb6YGTggxC5QdMwqAXsALm503PifXpgSSIy36nDxXjMNOAZXyk+iACWPiQoBNhffGN2orq+JjWm0l2qlimLZ54Vx2CoJET3YalSCpt4gEAkX64inU13cQZfV+H6jSfzYtf4OPmPlhK1kE8jdihzCJLC7WIuzanY2AFra74tZUrHyYV2eWuDZwnlWkp7dlAgYfPIzN01zNc9PZiY0wj6ESunL1LkNf/PXGia9CjTOTjPyeb7qT9w4rZ8LJr+NDBxyDqlXzP8jqfuJf4bYI9oH0K6fkh2Zm/pGuFyTYSmwudhrtjo+zv9TEXev0oGueeTJ0p17OorKpjKqiN2LjUN3rdLbXPjjG6lxXbZpTapPrBVcu+TauJEjP5ofEMTJ0OgQ6ewkajpikNPN/QvO+C4G1wagkhQLJUSTn6Thf/YX/ABJw/CDiuxKyam+EAnPMbCsYtezKuS53UAA28Bmvp4m/W5874tGXmJ+h9E/CFtS07hlbs/3M8jRsatSt7KrF7HYEEC/j3raer1YPCoz83PoR+MLanp4x/qz/AHwH/EnmCXgSN36CRyo3Hgp6X8Meik5Y90+dwUc4kKDm7jfGFB84DwJp/Uiy9P8AaKWO9vndSPVjn2Ts9R+uNfoWHkqqazsZjBHFIDIMzSyspvlHgpuLYvp3P+krfs/qDfzrif8A4el+O/8AyYZ/jfQWxT9RT8+V9THxB3c9jNkS/YSNa2TSzaHY/wCOEbHLfz2O1qO3gMOUOKcae3aQq8evenHZnr4d46/2T02xvVK1+hhZGpchnzNFI9HMqgZymqrdri4LKNASStwNBqRjXUqTpljvBPh8q4aqDn1kVwYWvfTe/THj3GWeez7IrK3DdH4cDQ5RhdKSMSXB7xAO4UsSot07pGmPXaGMlRFS7PkHjE6rNbZKr4clXzZWcUQf6JBEy/SDZn/4Wyj8M3X24tbK1dIVrjU+xM8wcTrJHZat5c3VHuoHsTQDYdPDCUnJvkdjGKXA8DVcT/8AD0nx3/5MPJ249BFqrPqVfNNTxA0dQJIKYJ2T5iszkgZTcgFLE4pa7djzgtWqlNYzkWPK3GOIq2SjeZ7fMAzoN9wbqu3qwrCU18I3OMX2OflqormX/TIYYz/Zc5uu6jMPD53X3Yeqdj+JCVir/pYL8/RMKoE7NGMmv0b5reFi37RjieLRk559D3X4NvpdE4trdn/TH/Jx8pxsayEqPRLFja9lMbg39R9G+1yPYcPDIz87K6HPxZdR7Htnjdnj5jA43VTxoTT0/bv4GRU/x3t4aeo49LZKSXuo+a1xg++BO82c0cUJyVGemU7KilAdBpmvdtOl+uELLLHwx+uutcoKvJzU13mS9jFA6F5DmklYMSW1uAp69b42odm33TG9Qz7xe8UqeJdjLmp6UL2b3Ine4GU3t3N7Y0n5u15wZwVW5YyOLHOHyr5n+R1P3Ev8NsEOwfQPHHbRx32YxDQZJbAHBohrY3d0R1Z0tnAN8t9g1tATbbfFVPLwizg0ss88SgiaM9uqNGveOcAgWG+vgMVshGS95cF6rbYSzXlP6Hukoo4hljRUHgqgD9ntOJhBRXuoidk5y3Tbb+pvxco/m/UxgwmR+xppqOOPN2aKmY3bKoFza1zbc2xEYqPRaU3Ls3Ykr2aFooxIZQi9o1rvlGY2FhrvtpiuyOcl90sYyb8WKZwTEYBJJ4ZWtwqlaQkwxGQZXJyLmuScpvbe6n8MY+TU5ZwsjC1F6r273j5Z4O6aoVLZmVcxsuYgXNibC+5sCfccbZwY8s2kYkqznraGOZcksaSL9F1BH7fYPwxVwi+y0ZtdM6MXK9mueFXUo6hlYWZSLgg7gjqMVaTWGSnh5RIIVRQqKFUbBQAPwGBRS6JbcuWz3iSvHzNNZRxyrklRXW4OVgCLjY2PXFZwjNYkjSFsoPdHh/Q18PpYYwRCiIMxByKBqpsdtyNsUrrhH4UWttstlum239fkcNbzPTQz9hM/YuVzKZNEYeIbbe4sSDcH1Xh2xUsSIVU5Rynktrhl6MrD1EEH9hGNOGinvRNdJSpGMsaKi3JsoAFzubDqcSkkuCJSb7NXGfk833Un7hxFnwstX8aGDjjnVKvmf5HU/cS/w2wQ7B9A8cds477OXiUzpE7RIJHUEqhfIGt0zWIBt46ezfFJtqOUXgk3hiL41ztW1jdnnyKzZRFFpe5sAW9JtfXbHNndKXGToRqhDnA4+T+ACipli0LnvSt9JzufYNh6gOuHqYbEJXWOUin8q/FOxoHUGzzERj2bv7sot7/ZimpliGC+nhmeSz5D4oaihgkPphcj/wB5O7fYDUAHTxtri9Et0DO+G2bBzykedUjCtpJXVT3JktmQEiyyZTdbnRSbbhfHGNynF7os3ocZR2yNHK3lPM0iQz05zuQqtDrc9bqdQPWCf/fEV6nPEkFmm9YsZWHhMmACu4zxynpVzTyqgOw1LH2KAWPuGMpXRj2aQrnLoDqbn562oWmoYsoJu00lrqgPeYJtcDa5NyQLYX9oc5Yib+zxgsyGCBhtCvqK/lvmjtOOTd68UwMSdR+r9EjfQ2c7273swlCz+N+45ZX/AAv25GDx7hCVcDwSei436qRqrD2Gx9e3XDVkFOOBWubjJSEnT80cQ4bK0DSE9m1mjk766DSxOoUixGUjHPVs4cHRdcJrI5uV+JS1FNHNLEIi4zKofNdSBlbbS+9tensD9Ut0cs59sFGWEW2NjM8SSBQWYgAC5JNgB6z0xDwiUsgZzB5SqSnzLGTPINLJol/W+3/Df/Gy1mpiuEMQ0zfLOjkTi1TWhqqbKkJ7kUSbaHvOx3OosOm+niUSnP3mRdGEPdSCXiVYsMUkr+jGjOf90E29pxvOW2OTKC3SSF/5H+OtN5zFIe8ZDOPXnPf6dGsdT120wrpZ5ymNamGMSL7yjct+eUxKD9dFd47DVrDWPx73T1gY11Fe6OfVGOns2y59RS8mcUmiqY41qmpo2YK5OqjfQq11BJGW5Gl9dL4Rrk4yHpxTXKPoXHURy32cfGfk833Un7hxFnwstV8aGDjjnVKvmf5HU/cS/wANsEOwfQOSyBQWYgAAkkmwA8STsMdlvCORjnC7AaWom4sxSEtFw4HK8mzz29JU6hDtf8eq4Vbld10MrbSve+It6DkikhqI54o8jRoUAvoTawc31L2uL9b36Y0jp4p5KS1EpJphHhjBgLXyxcGnkQVAaPsIEF1JbOWdwpIFitvR6jr6sI6qEnz6Dummlx6l35OuWaigSWOZ4mR2DrkZjY2s17oNwB16Y1orlDhmd84z5QUV9Gk0bxSDMjqVYeIP+B9eNpRTWBeMnF5QuOFeTeelzTw1FqpGYxC3cdNsr9bsPcL+8Jx08o8p8jktRFvD6C/lfmUVWaORDBUx/wBZC24HRlvuvr9nqJYruUuH2YWVbeV0Xk86orO7BUUEsxNgANyT4Y1csLLMVnOFzkUfNvDX4pK89DTgxxqQ0x7pnZbaKPnEDQG2trE7DHPsTteYo6FbVaxJhX5L+WvNaYSSLaaYBjcWKr81PEfSI8fZhjT17VlmOos3PCCziSSGKQRFRKUYIWvYMRoTbW1/DG802uDCuSUuRJcE5JqhXPFG8IlpGikJLPlN7OuU9mT+I/HHOVUt7S7R0JWR25fTHqMdNHNb+QM8w8k09XURTyj0FIdRp2m2XMRrYa+s6eGMLKFOWWbV3uEcIqsk/CW0zTcNvcjeWnvvb6UYP+Pjqcvepf0NMxuXyYa0VZHKgkidXRtmU3B9/tw1GSksoWlFweJFTzTzNFRqAwMk0mkcKi7OToNOi36+21zpjO21RX1NKqnJ59BZP5NKt5omdY0SZyZRFtAL3ItqPR2tcXsDhNUTbTx2Nu+PK+Q5KSmWNEjQWRFCqPAAWGOjGKisIQlJyeWU3O/CJ6qlaCBkVnZcxcsBlGpAKg6kgDUWtfGd0HKOEaUyjGWWL3yWcuVCziqR4uyR5IZFJbMwA1t3CLXsRqNsKaeEt25DOonHbhjhx0BHoqDyzSmOWMwpkmYvJ62Ot77gg6i23TGTqjhrBp500wdp5puEnJMZKig0yy7yQEm1nF9Y9zcbfsxinKl4fRs1G1cdhTxKZXpZXRgytC7KwNwQUNiD4Y3lLdBtGEE1Ykxi45J1Cq5qa1FVHwp5ttf9m3QanBHhkMWMnDZOIyB6gNFRoxyU7Ah5rfPl2Kr4J+OOhtla1u4XyEXKNSe3sK44woCqAANAAAAB4ADQDDKilwhbLfLPeLATAAK+VD/VdT7I/wCMmMNR/LZtp/jX9wqbfG0ejKXZMSQTAAN85cGgkiMzuIJYhmSpGjJbYG2rKTpl9emuF7q443dM2pnJPb2gVoa2TiUsEFcTDDbOqZGQVZU73NrAaHsxr1HQhdOVjSmMuKrTcFyMmmp1jVURQqKLKqgAAeAGHYxSWEIuTbyzbi4ZJgI4Avl7/XHEv7tP/DGFofzpf2GJr+FENMMC/BMTgDGKuPBOecoXvFs3D6nLw4GR5rvJRgEootpKLf1eulutx4DCcswl7g5FKyPvlvyRwyNlNY0nnFRKe9Ky2MZGhiVTrHl1B8fZjSqCfvPlmd02vdXAV4ZFuDOJAgxAcAb5Lfks3/mpv/5wvpvhf7jOo7X7BjhkWM4APEsYYFWAKkEEEXBB0II6i2KuKZKeOUBvFOETUSTNSXkpXV89Nf8Aqsym7xEn0bm5T2+5WcJVp7ehquyM2t3Y6sIDpy8To+2hkivbtEdL2vbMpF7dbXwJgU36PS/XJ8Fv5uGPapi700GT9Hpfrk+C383B7VMn2aBP0el+uT4LfzcHtUw9mgT9Hpfrk+C383B7VMPZoFfx7khqqB4JJwEe1ykVm0YMLEyEbqOmKz1E5Jplo0xi8osP0el+uT4J/m4t7VMr7PAn6PS/XJ8Fv5uD2qYezQJ+j0v1yfBb+bg9qmHs0Ct4hyIZ5I3lnDCM3WMxHsy3RmXtLsw6a2GKSulJ5ZeNUYrCOmt5QMwUSvE+Vg65oCbMuxH63f8A7Yl3yfoVjSl0dP6PS/XJ8Fv5uLe1TI9mgT9Hpfrk+C383B7VMPZoE/R6X65Pgt/Nwe1TD2aBWUfIZjqZ6lZ7yThA4MXdGQADKO0uNB1JxVXyUnL5lnVFpL5Fn+j0v1yfBb+bi/tUyvs0Cfo9L9cnwW/m4j2qYezQJ+j0v1yfBb+bg9qmHs0Dg4ZyP2BcxyLmkbM7NG7Mx6XZpiSANhfTFY3yjyi0qVJYZ3DlyQbTRjr/AFJ67/7XE+0zRX2eDM/o9L9cnwW/m4n2qYezQJ+j0v1yfBb+bg9qmHs0DI5el+uT4LfzcHtUw9ngVfAOQzSRtHHUXVpGkOeK5u1r2s400xWF8oLgtKqMnyWf6PS/XJ8Fv5uL+1TKezQJ+j0v1yfBb+biPapk+zQJ+j0v1yfBb+bg9qmHs8DVVcryOjIZ0sylTaE3sRb6314HqZtYCOngnlBQMLm5MAEwATABMAEwATABMAEwATABMAEwATABMAEwATABMAEwATABMAEwATABMAEwATABMAEwATABMAEwAf/Z"/>
          <p:cNvSpPr>
            <a:spLocks noChangeAspect="1" noChangeArrowheads="1"/>
          </p:cNvSpPr>
          <p:nvPr/>
        </p:nvSpPr>
        <p:spPr bwMode="auto">
          <a:xfrm>
            <a:off x="155575" y="-1562100"/>
            <a:ext cx="3438525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75" y="920703"/>
            <a:ext cx="3094702" cy="29205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712" y="1050464"/>
            <a:ext cx="5697288" cy="3063875"/>
          </a:xfrm>
          <a:prstGeom prst="rect">
            <a:avLst/>
          </a:prstGeom>
        </p:spPr>
      </p:pic>
      <p:sp>
        <p:nvSpPr>
          <p:cNvPr id="9" name="Pravokotnik 4"/>
          <p:cNvSpPr/>
          <p:nvPr/>
        </p:nvSpPr>
        <p:spPr>
          <a:xfrm>
            <a:off x="0" y="4549130"/>
            <a:ext cx="9144000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Površinska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napetost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je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posledica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b="1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privlačnih</a:t>
            </a:r>
            <a:r>
              <a:rPr lang="en-GB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b="1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medmolekulskih</a:t>
            </a:r>
            <a:r>
              <a:rPr lang="en-GB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b="1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sil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v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kapljevini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2500" b="1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kohezijske</a:t>
            </a:r>
            <a:r>
              <a:rPr lang="en-GB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sile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</a:p>
          <a:p>
            <a:pPr algn="ctr"/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molekule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v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kapljevini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delujejo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sile z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vseh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stran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molekule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gladini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pa ne.</a:t>
            </a: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Zato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gladina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obnaša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kot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b="1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opna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8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337" y="1323975"/>
            <a:ext cx="4684713" cy="545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94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1"/>
          <p:cNvSpPr/>
          <p:nvPr/>
        </p:nvSpPr>
        <p:spPr>
          <a:xfrm>
            <a:off x="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 err="1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Močenje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68"/>
          <a:stretch/>
        </p:blipFill>
        <p:spPr>
          <a:xfrm>
            <a:off x="106362" y="1159847"/>
            <a:ext cx="4329781" cy="23130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2" y="3797299"/>
            <a:ext cx="3748088" cy="2822090"/>
          </a:xfrm>
          <a:prstGeom prst="rect">
            <a:avLst/>
          </a:prstGeom>
        </p:spPr>
      </p:pic>
      <p:sp>
        <p:nvSpPr>
          <p:cNvPr id="7" name="Pravokotnik 4"/>
          <p:cNvSpPr/>
          <p:nvPr/>
        </p:nvSpPr>
        <p:spPr>
          <a:xfrm>
            <a:off x="4489450" y="1066340"/>
            <a:ext cx="465455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Delci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v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kapljevini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so v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stiku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tudi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 steno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posode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 Med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različnimi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snovmi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so sile </a:t>
            </a:r>
            <a:r>
              <a:rPr lang="en-GB" sz="2500" b="1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različno</a:t>
            </a:r>
            <a:r>
              <a:rPr lang="en-GB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b="1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velike</a:t>
            </a:r>
            <a:r>
              <a:rPr lang="en-GB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in </a:t>
            </a:r>
            <a:r>
              <a:rPr lang="en-GB" sz="2500" b="1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različno</a:t>
            </a:r>
            <a:r>
              <a:rPr lang="en-GB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b="1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usmerjene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privlačne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ali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odbojne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</a:p>
          <a:p>
            <a:pPr algn="ctr"/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To so </a:t>
            </a:r>
            <a:r>
              <a:rPr lang="en-GB" sz="2500" b="1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adhezijske</a:t>
            </a:r>
            <a:r>
              <a:rPr lang="en-GB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sile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Pravokotnik 4"/>
          <p:cNvSpPr/>
          <p:nvPr/>
        </p:nvSpPr>
        <p:spPr>
          <a:xfrm>
            <a:off x="4489450" y="4045010"/>
            <a:ext cx="465455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Če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so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kohezijske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sile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večje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od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adhezijskih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kapljevina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stene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ne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moči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801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111" y="1487487"/>
            <a:ext cx="7263478" cy="460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66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68" y="882650"/>
            <a:ext cx="8783082" cy="5788051"/>
          </a:xfrm>
          <a:prstGeom prst="rect">
            <a:avLst/>
          </a:prstGeom>
        </p:spPr>
      </p:pic>
      <p:sp>
        <p:nvSpPr>
          <p:cNvPr id="3" name="Pravokotnik 4"/>
          <p:cNvSpPr/>
          <p:nvPr/>
        </p:nvSpPr>
        <p:spPr>
          <a:xfrm>
            <a:off x="0" y="76260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Posledica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močenja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je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kapilarni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dvig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20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04" y="323849"/>
            <a:ext cx="4304596" cy="304707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198" y="372700"/>
            <a:ext cx="3752851" cy="28146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150" y="3857625"/>
            <a:ext cx="476250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448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Gradniki snovi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Pravokotnik 2"/>
          <p:cNvSpPr/>
          <p:nvPr/>
        </p:nvSpPr>
        <p:spPr>
          <a:xfrm>
            <a:off x="3317420" y="1499659"/>
            <a:ext cx="248194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atomi</a:t>
            </a:r>
          </a:p>
        </p:txBody>
      </p:sp>
      <p:sp>
        <p:nvSpPr>
          <p:cNvPr id="5" name="Pravokotnik 2"/>
          <p:cNvSpPr/>
          <p:nvPr/>
        </p:nvSpPr>
        <p:spPr>
          <a:xfrm>
            <a:off x="6506934" y="1499659"/>
            <a:ext cx="248194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ioni</a:t>
            </a:r>
          </a:p>
        </p:txBody>
      </p:sp>
      <p:sp>
        <p:nvSpPr>
          <p:cNvPr id="6" name="Pravokotnik 2"/>
          <p:cNvSpPr/>
          <p:nvPr/>
        </p:nvSpPr>
        <p:spPr>
          <a:xfrm>
            <a:off x="127907" y="1499659"/>
            <a:ext cx="248194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molekule</a:t>
            </a:r>
          </a:p>
        </p:txBody>
      </p:sp>
      <p:sp>
        <p:nvSpPr>
          <p:cNvPr id="7" name="Pravokotnik 2"/>
          <p:cNvSpPr/>
          <p:nvPr/>
        </p:nvSpPr>
        <p:spPr>
          <a:xfrm>
            <a:off x="3317419" y="2174573"/>
            <a:ext cx="248194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O, Fe, Cu, Au</a:t>
            </a:r>
          </a:p>
        </p:txBody>
      </p:sp>
      <p:sp>
        <p:nvSpPr>
          <p:cNvPr id="8" name="Pravokotnik 2"/>
          <p:cNvSpPr/>
          <p:nvPr/>
        </p:nvSpPr>
        <p:spPr>
          <a:xfrm>
            <a:off x="6506933" y="2174573"/>
            <a:ext cx="248194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</a:t>
            </a:r>
            <a:r>
              <a:rPr lang="sl-SI" sz="2500" baseline="300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+</a:t>
            </a:r>
            <a:r>
              <a:rPr lang="sl-SI" sz="25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Cl</a:t>
            </a:r>
            <a:r>
              <a:rPr lang="sl-SI" sz="2500" baseline="300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-</a:t>
            </a:r>
          </a:p>
        </p:txBody>
      </p:sp>
      <p:sp>
        <p:nvSpPr>
          <p:cNvPr id="9" name="Pravokotnik 2"/>
          <p:cNvSpPr/>
          <p:nvPr/>
        </p:nvSpPr>
        <p:spPr>
          <a:xfrm>
            <a:off x="127906" y="2174573"/>
            <a:ext cx="248194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</a:t>
            </a:r>
            <a:r>
              <a:rPr lang="sl-SI" sz="2500" baseline="-250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sl-SI" sz="25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O, O</a:t>
            </a:r>
            <a:r>
              <a:rPr lang="sl-SI" sz="2500" baseline="-250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sl-SI" sz="25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N</a:t>
            </a:r>
            <a:r>
              <a:rPr lang="sl-SI" sz="2500" baseline="-250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</a:p>
        </p:txBody>
      </p:sp>
      <p:sp>
        <p:nvSpPr>
          <p:cNvPr id="10" name="Pravokotnik 2"/>
          <p:cNvSpPr/>
          <p:nvPr/>
        </p:nvSpPr>
        <p:spPr>
          <a:xfrm>
            <a:off x="3281355" y="3038222"/>
            <a:ext cx="2634343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Atomi elementov so zapisani v periodnem sistemu elementov.</a:t>
            </a:r>
          </a:p>
        </p:txBody>
      </p:sp>
      <p:sp>
        <p:nvSpPr>
          <p:cNvPr id="11" name="Pravokotnik 2"/>
          <p:cNvSpPr/>
          <p:nvPr/>
        </p:nvSpPr>
        <p:spPr>
          <a:xfrm>
            <a:off x="6139543" y="3296958"/>
            <a:ext cx="3004457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Kadar atom elementa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odda ali sprejme elektron (e</a:t>
            </a:r>
            <a:r>
              <a:rPr lang="sl-SI" sz="2500" baseline="30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-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nastane ion.</a:t>
            </a:r>
          </a:p>
        </p:txBody>
      </p:sp>
      <p:sp>
        <p:nvSpPr>
          <p:cNvPr id="12" name="Pravokotnik 2"/>
          <p:cNvSpPr/>
          <p:nvPr/>
        </p:nvSpPr>
        <p:spPr>
          <a:xfrm>
            <a:off x="280305" y="3230583"/>
            <a:ext cx="2634343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Atomi se lahko povezujejo v molekule.</a:t>
            </a:r>
          </a:p>
        </p:txBody>
      </p:sp>
      <p:sp>
        <p:nvSpPr>
          <p:cNvPr id="13" name="Pravokotnik 2"/>
          <p:cNvSpPr/>
          <p:nvPr/>
        </p:nvSpPr>
        <p:spPr>
          <a:xfrm>
            <a:off x="21209" y="5594263"/>
            <a:ext cx="16954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</a:t>
            </a:r>
            <a:r>
              <a:rPr lang="sl-SI" sz="2000" baseline="-250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sl-SI" sz="20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O, H</a:t>
            </a:r>
            <a:r>
              <a:rPr lang="sl-SI" sz="2000" baseline="-250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sl-SI" sz="20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SO</a:t>
            </a:r>
            <a:r>
              <a:rPr lang="sl-SI" sz="2000" baseline="-250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</a:p>
        </p:txBody>
      </p:sp>
      <p:sp>
        <p:nvSpPr>
          <p:cNvPr id="14" name="Pravokotnik 2"/>
          <p:cNvSpPr/>
          <p:nvPr/>
        </p:nvSpPr>
        <p:spPr>
          <a:xfrm>
            <a:off x="2067597" y="5637191"/>
            <a:ext cx="12055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</a:t>
            </a:r>
            <a:r>
              <a:rPr lang="sl-SI" sz="2000" baseline="-250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sl-SI" sz="20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N</a:t>
            </a:r>
            <a:r>
              <a:rPr lang="sl-SI" sz="2000" baseline="-250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</a:p>
        </p:txBody>
      </p:sp>
      <p:sp>
        <p:nvSpPr>
          <p:cNvPr id="15" name="Pravokotnik 2"/>
          <p:cNvSpPr/>
          <p:nvPr/>
        </p:nvSpPr>
        <p:spPr>
          <a:xfrm>
            <a:off x="1754636" y="4950539"/>
            <a:ext cx="19199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molekule elementov</a:t>
            </a:r>
          </a:p>
        </p:txBody>
      </p:sp>
      <p:sp>
        <p:nvSpPr>
          <p:cNvPr id="16" name="Pravokotnik 2"/>
          <p:cNvSpPr/>
          <p:nvPr/>
        </p:nvSpPr>
        <p:spPr>
          <a:xfrm>
            <a:off x="-108608" y="4929305"/>
            <a:ext cx="19199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molekule spojin</a:t>
            </a:r>
          </a:p>
        </p:txBody>
      </p:sp>
      <p:cxnSp>
        <p:nvCxnSpPr>
          <p:cNvPr id="18" name="Straight Arrow Connector 17"/>
          <p:cNvCxnSpPr>
            <a:stCxn id="12" idx="2"/>
            <a:endCxn id="16" idx="0"/>
          </p:cNvCxnSpPr>
          <p:nvPr/>
        </p:nvCxnSpPr>
        <p:spPr>
          <a:xfrm flipH="1">
            <a:off x="851377" y="4477078"/>
            <a:ext cx="746100" cy="452227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2" idx="2"/>
          </p:cNvCxnSpPr>
          <p:nvPr/>
        </p:nvCxnSpPr>
        <p:spPr>
          <a:xfrm>
            <a:off x="1597477" y="4477078"/>
            <a:ext cx="865541" cy="473461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733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054775"/>
            <a:ext cx="914400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DLF </a:t>
            </a:r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6.7.9</a:t>
            </a:r>
            <a:endParaRPr lang="sl-SI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Hidravlična stiskalnica ima manjši bat s prerezom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6 cm</a:t>
            </a:r>
            <a:r>
              <a:rPr lang="sl-SI" sz="2500" baseline="30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, večji bat pa s prerezom 1,4 m</a:t>
            </a:r>
            <a:r>
              <a:rPr lang="sl-SI" sz="2500" baseline="30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 kolikšno silo pritiska večji bat navzgor,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če na manjši bat delujemo s silo 50 N?</a:t>
            </a:r>
          </a:p>
        </p:txBody>
      </p:sp>
      <p:sp>
        <p:nvSpPr>
          <p:cNvPr id="3" name="Pravokotnik 2"/>
          <p:cNvSpPr/>
          <p:nvPr/>
        </p:nvSpPr>
        <p:spPr>
          <a:xfrm>
            <a:off x="0" y="3275020"/>
            <a:ext cx="914400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DLF </a:t>
            </a:r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6.7.15</a:t>
            </a:r>
            <a:endParaRPr lang="sl-SI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Hidravlična stiskalnica ima večji bat velik 87,4 dm</a:t>
            </a:r>
            <a:r>
              <a:rPr lang="sl-SI" sz="2500" baseline="30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Če na manjši bar pritiska sila 450 N, večji bat pritiska navzgor s silo 93 kN. Koliko meri manjši bat?</a:t>
            </a:r>
            <a:endParaRPr lang="en-GB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Kolikšen je tlak pod večjim batom?</a:t>
            </a:r>
          </a:p>
        </p:txBody>
      </p:sp>
      <p:sp>
        <p:nvSpPr>
          <p:cNvPr id="4" name="Pravokotnik 4"/>
          <p:cNvSpPr/>
          <p:nvPr/>
        </p:nvSpPr>
        <p:spPr>
          <a:xfrm>
            <a:off x="0" y="296600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Vaje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hidravlična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dvigalka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692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77284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Viskoznost</a:t>
            </a:r>
            <a:endParaRPr lang="sl-SI" sz="25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Pravokotnik 2"/>
          <p:cNvSpPr/>
          <p:nvPr/>
        </p:nvSpPr>
        <p:spPr>
          <a:xfrm>
            <a:off x="0" y="654338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Viskoznost </a:t>
            </a:r>
            <a:r>
              <a:rPr lang="sl-SI" sz="2500" dirty="0" smtClean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 [</a:t>
            </a:r>
            <a:r>
              <a:rPr lang="sl-SI" sz="2500" dirty="0" err="1" smtClean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eta</a:t>
            </a:r>
            <a:r>
              <a:rPr lang="sl-SI" sz="2500" dirty="0" smtClean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]</a:t>
            </a:r>
            <a:r>
              <a:rPr lang="sl-SI" sz="2500" dirty="0" smtClean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opisuje upiranje tekočine pretakanju zaradi </a:t>
            </a:r>
            <a:r>
              <a:rPr lang="sl-SI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medmolekulskih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sil med delci tekočine.</a:t>
            </a:r>
            <a:endParaRPr lang="en-GB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Zato se ob enakem pritisku različne snovi pretakajo različno hitro.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Viskoznost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spreminja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temperaturo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2Gdxu4XcsbY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52450" y="2395537"/>
            <a:ext cx="7933267" cy="446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473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5038742"/>
            <a:ext cx="9144000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Primer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Besedilo naloge.</a:t>
            </a:r>
          </a:p>
        </p:txBody>
      </p:sp>
      <p:sp>
        <p:nvSpPr>
          <p:cNvPr id="4" name="Pravokotnik 1"/>
          <p:cNvSpPr/>
          <p:nvPr/>
        </p:nvSpPr>
        <p:spPr>
          <a:xfrm>
            <a:off x="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Naslov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24"/>
              <p:cNvSpPr txBox="1"/>
              <p:nvPr/>
            </p:nvSpPr>
            <p:spPr>
              <a:xfrm>
                <a:off x="3778738" y="4009232"/>
                <a:ext cx="158652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738" y="4009232"/>
                <a:ext cx="1586524" cy="49244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9"/>
          <p:cNvSpPr txBox="1"/>
          <p:nvPr/>
        </p:nvSpPr>
        <p:spPr>
          <a:xfrm>
            <a:off x="0" y="2487280"/>
            <a:ext cx="91440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3200" b="1" dirty="0" smtClean="0">
                <a:solidFill>
                  <a:schemeClr val="tx1"/>
                </a:solidFill>
              </a:rPr>
              <a:t>Pomembno besedilo:</a:t>
            </a:r>
          </a:p>
          <a:p>
            <a:pPr algn="ctr"/>
            <a:r>
              <a:rPr lang="sl-SI" sz="3200" b="0" dirty="0" smtClean="0">
                <a:solidFill>
                  <a:srgbClr val="0070C0"/>
                </a:solidFill>
              </a:rPr>
              <a:t>Pomembno besedilo v modri barvi.</a:t>
            </a:r>
            <a:endParaRPr lang="sl-SI" sz="3200" dirty="0">
              <a:solidFill>
                <a:srgbClr val="0070C0"/>
              </a:solidFill>
            </a:endParaRPr>
          </a:p>
        </p:txBody>
      </p:sp>
      <p:sp>
        <p:nvSpPr>
          <p:cNvPr id="7" name="Pravokotnik 2"/>
          <p:cNvSpPr/>
          <p:nvPr/>
        </p:nvSpPr>
        <p:spPr>
          <a:xfrm>
            <a:off x="0" y="1364872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Besedilo kar tako.</a:t>
            </a:r>
          </a:p>
        </p:txBody>
      </p:sp>
    </p:spTree>
    <p:extLst>
      <p:ext uri="{BB962C8B-B14F-4D97-AF65-F5344CB8AC3E}">
        <p14:creationId xmlns:p14="http://schemas.microsoft.com/office/powerpoint/2010/main" val="106502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Zgradba atoma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053" y="2847472"/>
            <a:ext cx="3605894" cy="3650084"/>
          </a:xfrm>
          <a:prstGeom prst="rect">
            <a:avLst/>
          </a:prstGeom>
        </p:spPr>
      </p:pic>
      <p:sp>
        <p:nvSpPr>
          <p:cNvPr id="4" name="Pravokotnik 2"/>
          <p:cNvSpPr/>
          <p:nvPr/>
        </p:nvSpPr>
        <p:spPr>
          <a:xfrm>
            <a:off x="0" y="1227420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Atom je sestavljen iz jedra in elektronskega oblaka.</a:t>
            </a:r>
          </a:p>
        </p:txBody>
      </p:sp>
      <p:sp>
        <p:nvSpPr>
          <p:cNvPr id="5" name="Pravokotnik 2"/>
          <p:cNvSpPr/>
          <p:nvPr/>
        </p:nvSpPr>
        <p:spPr>
          <a:xfrm>
            <a:off x="0" y="1704474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 jedru so </a:t>
            </a:r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protoni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(p</a:t>
            </a:r>
            <a:r>
              <a:rPr lang="sl-SI" sz="2500" baseline="30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+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 in </a:t>
            </a:r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nevtroni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(n</a:t>
            </a:r>
            <a:r>
              <a:rPr lang="sl-SI" sz="2500" baseline="30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), v elektronskem oblaku pa </a:t>
            </a:r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elektroni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(e</a:t>
            </a:r>
            <a:r>
              <a:rPr lang="sl-SI" sz="2500" baseline="30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-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00113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1" y="100515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Podatke o zgradbi atoma razberemo iz periodnega sistema elementov.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486" y="1328633"/>
            <a:ext cx="7141029" cy="520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53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3125262" y="4013962"/>
            <a:ext cx="255708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Vrstno število</a:t>
            </a:r>
          </a:p>
          <a:p>
            <a:pPr algn="ctr"/>
            <a:r>
              <a:rPr lang="sl-SI" sz="2500" b="1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endParaRPr lang="sl-SI" sz="2500" b="1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Pravokotnik 2"/>
          <p:cNvSpPr/>
          <p:nvPr/>
        </p:nvSpPr>
        <p:spPr>
          <a:xfrm>
            <a:off x="2994634" y="878980"/>
            <a:ext cx="281833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Atomska masno število</a:t>
            </a:r>
          </a:p>
          <a:p>
            <a:pPr algn="ctr"/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endParaRPr lang="sl-SI" sz="2500" b="1" baseline="-250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Pravokotnik 2"/>
          <p:cNvSpPr/>
          <p:nvPr/>
        </p:nvSpPr>
        <p:spPr>
          <a:xfrm>
            <a:off x="6041574" y="4206322"/>
            <a:ext cx="2557081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število p</a:t>
            </a:r>
            <a:r>
              <a:rPr lang="sl-SI" sz="2500" baseline="30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+</a:t>
            </a:r>
            <a:endParaRPr lang="sl-SI" sz="2500" b="1" baseline="300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Pravokotnik 2"/>
          <p:cNvSpPr/>
          <p:nvPr/>
        </p:nvSpPr>
        <p:spPr>
          <a:xfrm>
            <a:off x="6041574" y="1263700"/>
            <a:ext cx="2557081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število p</a:t>
            </a:r>
            <a:r>
              <a:rPr lang="sl-SI" sz="2500" baseline="30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+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in n</a:t>
            </a:r>
            <a:r>
              <a:rPr lang="sl-SI" sz="2500" baseline="30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sl-SI" sz="2500" b="1" baseline="300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Pravokotnik 2"/>
          <p:cNvSpPr/>
          <p:nvPr/>
        </p:nvSpPr>
        <p:spPr>
          <a:xfrm>
            <a:off x="5682343" y="2496485"/>
            <a:ext cx="317862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število nevtronov (N = A – Z)</a:t>
            </a:r>
            <a:endParaRPr lang="sl-SI" sz="2500" b="1" baseline="300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Pravokotnik 2"/>
          <p:cNvSpPr/>
          <p:nvPr/>
        </p:nvSpPr>
        <p:spPr>
          <a:xfrm>
            <a:off x="5682343" y="5100551"/>
            <a:ext cx="3178627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število elektronov je enako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številu protonov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43698" y="997416"/>
            <a:ext cx="2650936" cy="3447433"/>
            <a:chOff x="755426" y="961281"/>
            <a:chExt cx="1433505" cy="1864214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5426" y="961281"/>
              <a:ext cx="1433505" cy="1864214"/>
            </a:xfrm>
            <a:prstGeom prst="rect">
              <a:avLst/>
            </a:prstGeom>
          </p:spPr>
        </p:pic>
        <p:sp>
          <p:nvSpPr>
            <p:cNvPr id="13" name="Pravokotnik 2"/>
            <p:cNvSpPr/>
            <p:nvPr/>
          </p:nvSpPr>
          <p:spPr>
            <a:xfrm>
              <a:off x="933335" y="1180913"/>
              <a:ext cx="1077686" cy="316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sz="3200" b="1" dirty="0" smtClean="0">
                  <a:ln w="3175">
                    <a:noFill/>
                  </a:ln>
                  <a:latin typeface="Verdana" pitchFamily="34" charset="0"/>
                  <a:ea typeface="Verdana" pitchFamily="34" charset="0"/>
                  <a:cs typeface="Verdana" pitchFamily="34" charset="0"/>
                </a:rPr>
                <a:t>12</a:t>
              </a:r>
              <a:endParaRPr lang="sl-SI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791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0192"/>
            <a:ext cx="9144000" cy="3797808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209372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Atomi istega elementa imajo lahko v jedru različno število nevtronov. To so </a:t>
            </a:r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izotopi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755426" y="961281"/>
            <a:ext cx="1433505" cy="1864214"/>
            <a:chOff x="755426" y="961281"/>
            <a:chExt cx="1433505" cy="186421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5426" y="961281"/>
              <a:ext cx="1433505" cy="1864214"/>
            </a:xfrm>
            <a:prstGeom prst="rect">
              <a:avLst/>
            </a:prstGeom>
          </p:spPr>
        </p:pic>
        <p:sp>
          <p:nvSpPr>
            <p:cNvPr id="9" name="Pravokotnik 2"/>
            <p:cNvSpPr/>
            <p:nvPr/>
          </p:nvSpPr>
          <p:spPr>
            <a:xfrm>
              <a:off x="933335" y="1180913"/>
              <a:ext cx="107768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b="1" dirty="0" smtClean="0">
                  <a:ln w="3175">
                    <a:noFill/>
                  </a:ln>
                  <a:latin typeface="Verdana" pitchFamily="34" charset="0"/>
                  <a:ea typeface="Verdana" pitchFamily="34" charset="0"/>
                  <a:cs typeface="Verdana" pitchFamily="34" charset="0"/>
                </a:rPr>
                <a:t>12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516208" y="961281"/>
            <a:ext cx="1433505" cy="1864214"/>
            <a:chOff x="3516208" y="961281"/>
            <a:chExt cx="1433505" cy="1864214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16208" y="961281"/>
              <a:ext cx="1433505" cy="1864214"/>
            </a:xfrm>
            <a:prstGeom prst="rect">
              <a:avLst/>
            </a:prstGeom>
          </p:spPr>
        </p:pic>
        <p:sp>
          <p:nvSpPr>
            <p:cNvPr id="10" name="Pravokotnik 2"/>
            <p:cNvSpPr/>
            <p:nvPr/>
          </p:nvSpPr>
          <p:spPr>
            <a:xfrm>
              <a:off x="3693314" y="1180913"/>
              <a:ext cx="107768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b="1" dirty="0" smtClean="0">
                  <a:ln w="3175">
                    <a:noFill/>
                  </a:ln>
                  <a:latin typeface="Verdana" pitchFamily="34" charset="0"/>
                  <a:ea typeface="Verdana" pitchFamily="34" charset="0"/>
                  <a:cs typeface="Verdana" pitchFamily="34" charset="0"/>
                </a:rPr>
                <a:t>13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701532" y="982831"/>
            <a:ext cx="1433505" cy="1864214"/>
            <a:chOff x="6701532" y="982831"/>
            <a:chExt cx="1433505" cy="186421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01532" y="982831"/>
              <a:ext cx="1433505" cy="1864214"/>
            </a:xfrm>
            <a:prstGeom prst="rect">
              <a:avLst/>
            </a:prstGeom>
          </p:spPr>
        </p:pic>
        <p:sp>
          <p:nvSpPr>
            <p:cNvPr id="11" name="Pravokotnik 2"/>
            <p:cNvSpPr/>
            <p:nvPr/>
          </p:nvSpPr>
          <p:spPr>
            <a:xfrm>
              <a:off x="6879441" y="1174501"/>
              <a:ext cx="107768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b="1" dirty="0" smtClean="0">
                  <a:ln w="3175">
                    <a:noFill/>
                  </a:ln>
                  <a:latin typeface="Verdana" pitchFamily="34" charset="0"/>
                  <a:ea typeface="Verdana" pitchFamily="34" charset="0"/>
                  <a:cs typeface="Verdana" pitchFamily="34" charset="0"/>
                </a:rPr>
                <a:t>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382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621" y="1385352"/>
            <a:ext cx="2950383" cy="3836851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209372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Vrednost v periodnem sistemu je povprečje mas izotopov (relativna atomska masa </a:t>
            </a:r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r>
              <a:rPr lang="sl-SI" sz="2500" b="1" baseline="-25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r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629667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2606</TotalTime>
  <Words>1033</Words>
  <Application>Microsoft Office PowerPoint</Application>
  <PresentationFormat>Diaprojekcija na zaslonu (4:3)</PresentationFormat>
  <Paragraphs>224</Paragraphs>
  <Slides>42</Slides>
  <Notes>19</Notes>
  <HiddenSlides>1</HiddenSlides>
  <MMClips>1</MMClips>
  <ScaleCrop>false</ScaleCrop>
  <HeadingPairs>
    <vt:vector size="6" baseType="variant">
      <vt:variant>
        <vt:lpstr>Uporabljene pisave</vt:lpstr>
      </vt:variant>
      <vt:variant>
        <vt:i4>7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42</vt:i4>
      </vt:variant>
    </vt:vector>
  </HeadingPairs>
  <TitlesOfParts>
    <vt:vector size="50" baseType="lpstr">
      <vt:lpstr>Arial</vt:lpstr>
      <vt:lpstr>Calibri</vt:lpstr>
      <vt:lpstr>Calibri Light</vt:lpstr>
      <vt:lpstr>Cambria Math</vt:lpstr>
      <vt:lpstr>Symbol</vt:lpstr>
      <vt:lpstr>Verdana</vt:lpstr>
      <vt:lpstr>Wingdings</vt:lpstr>
      <vt:lpstr>Office Theme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Abak</dc:creator>
  <cp:lastModifiedBy>Angela</cp:lastModifiedBy>
  <cp:revision>561</cp:revision>
  <dcterms:created xsi:type="dcterms:W3CDTF">2015-11-23T20:51:38Z</dcterms:created>
  <dcterms:modified xsi:type="dcterms:W3CDTF">2019-12-18T05:56:15Z</dcterms:modified>
</cp:coreProperties>
</file>