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75" r:id="rId3"/>
    <p:sldId id="276" r:id="rId4"/>
    <p:sldId id="277" r:id="rId5"/>
    <p:sldId id="278" r:id="rId6"/>
    <p:sldId id="280" r:id="rId7"/>
    <p:sldId id="279" r:id="rId8"/>
    <p:sldId id="282" r:id="rId9"/>
    <p:sldId id="257" r:id="rId10"/>
    <p:sldId id="260" r:id="rId11"/>
    <p:sldId id="273" r:id="rId12"/>
    <p:sldId id="274" r:id="rId13"/>
    <p:sldId id="281" r:id="rId14"/>
    <p:sldId id="272" r:id="rId15"/>
    <p:sldId id="265" r:id="rId1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423B"/>
    <a:srgbClr val="C9423B"/>
    <a:srgbClr val="F4D22B"/>
    <a:srgbClr val="008BB4"/>
    <a:srgbClr val="D14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p:scale>
          <a:sx n="103" d="100"/>
          <a:sy n="103" d="100"/>
        </p:scale>
        <p:origin x="-72" y="-3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F740-2A4F-4D22-837E-A93AE51969C0}" type="datetimeFigureOut">
              <a:rPr lang="nl-NL" smtClean="0"/>
              <a:t>9-8-2019</a:t>
            </a:fld>
            <a:endParaRPr lang="nl-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8F047-6B9D-406A-849E-7ED9F2416055}" type="slidenum">
              <a:rPr lang="nl-NL" smtClean="0"/>
              <a:t>‹#›</a:t>
            </a:fld>
            <a:endParaRPr lang="nl-NL"/>
          </a:p>
        </p:txBody>
      </p:sp>
    </p:spTree>
    <p:extLst>
      <p:ext uri="{BB962C8B-B14F-4D97-AF65-F5344CB8AC3E}">
        <p14:creationId xmlns:p14="http://schemas.microsoft.com/office/powerpoint/2010/main" val="353470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10</a:t>
            </a:fld>
            <a:endParaRPr lang="nl-NL" altLang="nl-NL"/>
          </a:p>
        </p:txBody>
      </p:sp>
    </p:spTree>
    <p:extLst>
      <p:ext uri="{BB962C8B-B14F-4D97-AF65-F5344CB8AC3E}">
        <p14:creationId xmlns:p14="http://schemas.microsoft.com/office/powerpoint/2010/main" val="3963021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11</a:t>
            </a:fld>
            <a:endParaRPr lang="nl-NL" altLang="nl-NL"/>
          </a:p>
        </p:txBody>
      </p:sp>
    </p:spTree>
    <p:extLst>
      <p:ext uri="{BB962C8B-B14F-4D97-AF65-F5344CB8AC3E}">
        <p14:creationId xmlns:p14="http://schemas.microsoft.com/office/powerpoint/2010/main" val="2979678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12</a:t>
            </a:fld>
            <a:endParaRPr lang="nl-NL" altLang="nl-NL"/>
          </a:p>
        </p:txBody>
      </p:sp>
    </p:spTree>
    <p:extLst>
      <p:ext uri="{BB962C8B-B14F-4D97-AF65-F5344CB8AC3E}">
        <p14:creationId xmlns:p14="http://schemas.microsoft.com/office/powerpoint/2010/main" val="848939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Rest of the afternoon </a:t>
            </a:r>
            <a:endParaRPr lang="nl-NL"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45F589E-59CE-4016-A92C-5DAD1C2166AF}" type="slidenum">
              <a:rPr lang="nl-NL" altLang="en-US"/>
              <a:pPr/>
              <a:t>14</a:t>
            </a:fld>
            <a:endParaRPr lang="nl-NL" altLang="en-US"/>
          </a:p>
        </p:txBody>
      </p:sp>
    </p:spTree>
    <p:extLst>
      <p:ext uri="{BB962C8B-B14F-4D97-AF65-F5344CB8AC3E}">
        <p14:creationId xmlns:p14="http://schemas.microsoft.com/office/powerpoint/2010/main" val="2766334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37325" y="73025"/>
            <a:ext cx="26066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62250" y="2165350"/>
            <a:ext cx="35433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19225" y="5138738"/>
            <a:ext cx="62293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55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77163" y="265113"/>
            <a:ext cx="11811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520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Box 6"/>
          <p:cNvSpPr txBox="1"/>
          <p:nvPr userDrawn="1"/>
        </p:nvSpPr>
        <p:spPr>
          <a:xfrm>
            <a:off x="1760538" y="2703513"/>
            <a:ext cx="7214129" cy="1077218"/>
          </a:xfrm>
          <a:prstGeom prst="rect">
            <a:avLst/>
          </a:prstGeom>
          <a:noFill/>
        </p:spPr>
        <p:txBody>
          <a:bodyPr wrap="square">
            <a:spAutoFit/>
          </a:bodyPr>
          <a:lstStyle/>
          <a:p>
            <a:pPr eaLnBrk="1" fontAlgn="auto" hangingPunct="1">
              <a:spcBef>
                <a:spcPts val="0"/>
              </a:spcBef>
              <a:spcAft>
                <a:spcPts val="0"/>
              </a:spcAft>
              <a:defRPr/>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This project has been funded with support from the European Commission. This publication reflects the views only of the author, and the Commission cannot be held responsible for any use which may be made of the information contained therein.</a:t>
            </a:r>
          </a:p>
        </p:txBody>
      </p:sp>
      <p:pic>
        <p:nvPicPr>
          <p:cNvPr id="8"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8738" y="220663"/>
            <a:ext cx="12255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EU_Flag.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2575" y="2703513"/>
            <a:ext cx="13001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69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 Content">
    <p:spTree>
      <p:nvGrpSpPr>
        <p:cNvPr id="1" name=""/>
        <p:cNvGrpSpPr/>
        <p:nvPr/>
      </p:nvGrpSpPr>
      <p:grpSpPr>
        <a:xfrm>
          <a:off x="0" y="0"/>
          <a:ext cx="0" cy="0"/>
          <a:chOff x="0" y="0"/>
          <a:chExt cx="0" cy="0"/>
        </a:xfrm>
      </p:grpSpPr>
      <p:sp>
        <p:nvSpPr>
          <p:cNvPr id="4" name="Oval 3"/>
          <p:cNvSpPr>
            <a:spLocks noChangeAspect="1"/>
          </p:cNvSpPr>
          <p:nvPr userDrawn="1"/>
        </p:nvSpPr>
        <p:spPr>
          <a:xfrm>
            <a:off x="7573963" y="5386388"/>
            <a:ext cx="1943100" cy="1944687"/>
          </a:xfrm>
          <a:prstGeom prst="ellipse">
            <a:avLst/>
          </a:prstGeom>
          <a:solidFill>
            <a:srgbClr val="B4363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Oval 4"/>
          <p:cNvSpPr>
            <a:spLocks noChangeAspect="1"/>
          </p:cNvSpPr>
          <p:nvPr userDrawn="1"/>
        </p:nvSpPr>
        <p:spPr>
          <a:xfrm>
            <a:off x="6883400" y="6513513"/>
            <a:ext cx="690563" cy="688975"/>
          </a:xfrm>
          <a:prstGeom prst="ellipse">
            <a:avLst/>
          </a:prstGeom>
          <a:solidFill>
            <a:srgbClr val="3CA6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p:cNvSpPr>
            <a:spLocks noChangeAspect="1"/>
          </p:cNvSpPr>
          <p:nvPr userDrawn="1"/>
        </p:nvSpPr>
        <p:spPr>
          <a:xfrm>
            <a:off x="8674100" y="4494213"/>
            <a:ext cx="939800" cy="939800"/>
          </a:xfrm>
          <a:prstGeom prst="ellipse">
            <a:avLst/>
          </a:prstGeom>
          <a:solidFill>
            <a:srgbClr val="D758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p:cNvSpPr>
            <a:spLocks noChangeAspect="1"/>
          </p:cNvSpPr>
          <p:nvPr userDrawn="1"/>
        </p:nvSpPr>
        <p:spPr>
          <a:xfrm>
            <a:off x="8202613" y="4894263"/>
            <a:ext cx="400050" cy="400050"/>
          </a:xfrm>
          <a:prstGeom prst="ellipse">
            <a:avLst/>
          </a:prstGeom>
          <a:solidFill>
            <a:srgbClr val="ECB6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5" descr="icdi-logo-cmy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475" y="136525"/>
            <a:ext cx="28860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sz="quarter" idx="10"/>
          </p:nvPr>
        </p:nvSpPr>
        <p:spPr>
          <a:xfrm>
            <a:off x="862923" y="1046190"/>
            <a:ext cx="4570863" cy="662849"/>
          </a:xfrm>
          <a:prstGeom prst="rect">
            <a:avLst/>
          </a:prstGeom>
        </p:spPr>
        <p:txBody>
          <a:bodyPr vert="horz"/>
          <a:lstStyle>
            <a:lvl1pPr marL="0" indent="0">
              <a:buNone/>
              <a:defRPr sz="3000" baseline="0">
                <a:solidFill>
                  <a:srgbClr val="494A47"/>
                </a:solidFill>
                <a:latin typeface="Karla"/>
                <a:cs typeface="Karla"/>
              </a:defRPr>
            </a:lvl1pPr>
          </a:lstStyle>
          <a:p>
            <a:pPr lvl="0"/>
            <a:r>
              <a:rPr lang="nl-NL" smtClean="0"/>
              <a:t>Click to edit Master text styles</a:t>
            </a:r>
          </a:p>
        </p:txBody>
      </p:sp>
      <p:sp>
        <p:nvSpPr>
          <p:cNvPr id="17" name="Content Placeholder 16"/>
          <p:cNvSpPr>
            <a:spLocks noGrp="1"/>
          </p:cNvSpPr>
          <p:nvPr>
            <p:ph sz="quarter" idx="11"/>
          </p:nvPr>
        </p:nvSpPr>
        <p:spPr>
          <a:xfrm>
            <a:off x="861553" y="1882553"/>
            <a:ext cx="7341059" cy="4077376"/>
          </a:xfrm>
          <a:prstGeom prst="rect">
            <a:avLst/>
          </a:prstGeom>
        </p:spPr>
        <p:txBody>
          <a:bodyPr vert="horz"/>
          <a:lstStyle>
            <a:lvl1pPr>
              <a:lnSpc>
                <a:spcPct val="150000"/>
              </a:lnSpc>
              <a:defRPr sz="1800" baseline="0">
                <a:solidFill>
                  <a:srgbClr val="494A47"/>
                </a:solidFill>
                <a:latin typeface="Karla"/>
                <a:cs typeface="Karla"/>
              </a:defRPr>
            </a:lvl1pPr>
          </a:lstStyle>
          <a:p>
            <a:pPr lvl="0"/>
            <a:r>
              <a:rPr lang="nl-NL" smtClean="0"/>
              <a:t>Click to edit Master text styles</a:t>
            </a:r>
          </a:p>
          <a:p>
            <a:pPr lvl="1"/>
            <a:r>
              <a:rPr lang="nl-NL" smtClean="0"/>
              <a:t>Second level</a:t>
            </a:r>
          </a:p>
          <a:p>
            <a:pPr lvl="2"/>
            <a:r>
              <a:rPr lang="nl-NL" smtClean="0"/>
              <a:t>Third level</a:t>
            </a:r>
          </a:p>
        </p:txBody>
      </p:sp>
    </p:spTree>
    <p:extLst>
      <p:ext uri="{BB962C8B-B14F-4D97-AF65-F5344CB8AC3E}">
        <p14:creationId xmlns:p14="http://schemas.microsoft.com/office/powerpoint/2010/main" val="11095805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97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7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21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sl-SI" altLang="en-US" sz="3200" b="1" dirty="0" smtClean="0">
                <a:latin typeface="Open Sans" panose="020B0606030504020204" pitchFamily="34" charset="0"/>
                <a:ea typeface="Open Sans" panose="020B0606030504020204" pitchFamily="34" charset="0"/>
                <a:cs typeface="Open Sans" panose="020B0606030504020204" pitchFamily="34" charset="0"/>
              </a:rPr>
              <a:t>Koristi medgeneracijskega učenja za</a:t>
            </a:r>
            <a:r>
              <a:rPr lang="en-US" altLang="en-US" sz="3200" b="1" dirty="0" smtClean="0">
                <a:latin typeface="Open Sans" panose="020B0606030504020204" pitchFamily="34" charset="0"/>
                <a:ea typeface="Open Sans" panose="020B0606030504020204" pitchFamily="34" charset="0"/>
                <a:cs typeface="Open Sans" panose="020B0606030504020204" pitchFamily="34" charset="0"/>
              </a:rPr>
              <a:t> </a:t>
            </a:r>
            <a:r>
              <a:rPr lang="sl-SI" altLang="en-US" sz="3200" b="1" dirty="0" smtClean="0">
                <a:solidFill>
                  <a:srgbClr val="C9423B"/>
                </a:solidFill>
              </a:rPr>
              <a:t>mlajše otroke</a:t>
            </a:r>
            <a:endParaRPr lang="nl-NL" altLang="en-US" sz="3200" b="1" dirty="0" smtClean="0">
              <a:solidFill>
                <a:srgbClr val="C942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F4D2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951" y="5134497"/>
            <a:ext cx="2304293" cy="1264923"/>
          </a:xfrm>
          <a:prstGeom prst="rect">
            <a:avLst/>
          </a:prstGeom>
        </p:spPr>
      </p:pic>
      <p:sp>
        <p:nvSpPr>
          <p:cNvPr id="10" name="Content Placeholder 2"/>
          <p:cNvSpPr>
            <a:spLocks noGrp="1"/>
          </p:cNvSpPr>
          <p:nvPr>
            <p:ph idx="1"/>
          </p:nvPr>
        </p:nvSpPr>
        <p:spPr>
          <a:xfrm>
            <a:off x="628650" y="1825625"/>
            <a:ext cx="8951768" cy="4351338"/>
          </a:xfrm>
        </p:spPr>
        <p:txBody>
          <a:bodyPr/>
          <a:lstStyle/>
          <a:p>
            <a:pPr>
              <a:lnSpc>
                <a:spcPct val="150000"/>
              </a:lnSpc>
              <a:defRPr/>
            </a:pPr>
            <a:r>
              <a:rPr lang="sl-SI" dirty="0" smtClean="0"/>
              <a:t>Boljša </a:t>
            </a:r>
            <a:r>
              <a:rPr lang="en-US" dirty="0" smtClean="0">
                <a:solidFill>
                  <a:srgbClr val="008BB4"/>
                </a:solidFill>
                <a:latin typeface="Open Sans" panose="020B0606030504020204" pitchFamily="34" charset="0"/>
                <a:ea typeface="Open Sans" panose="020B0606030504020204" pitchFamily="34" charset="0"/>
                <a:cs typeface="Open Sans" panose="020B0606030504020204" pitchFamily="34" charset="0"/>
              </a:rPr>
              <a:t>s</a:t>
            </a:r>
            <a:r>
              <a:rPr lang="sl-SI" dirty="0" err="1" smtClean="0">
                <a:solidFill>
                  <a:srgbClr val="008BB4"/>
                </a:solidFill>
                <a:latin typeface="Open Sans" panose="020B0606030504020204" pitchFamily="34" charset="0"/>
                <a:ea typeface="Open Sans" panose="020B0606030504020204" pitchFamily="34" charset="0"/>
                <a:cs typeface="Open Sans" panose="020B0606030504020204" pitchFamily="34" charset="0"/>
              </a:rPr>
              <a:t>amopodoba</a:t>
            </a:r>
            <a:r>
              <a:rPr lang="sl-SI" dirty="0" smtClean="0">
                <a:solidFill>
                  <a:srgbClr val="008BB4"/>
                </a:solidFill>
                <a:latin typeface="Open Sans" panose="020B0606030504020204" pitchFamily="34" charset="0"/>
                <a:ea typeface="Open Sans" panose="020B0606030504020204" pitchFamily="34" charset="0"/>
                <a:cs typeface="Open Sans" panose="020B0606030504020204" pitchFamily="34" charset="0"/>
              </a:rPr>
              <a:t> </a:t>
            </a:r>
            <a:r>
              <a:rPr lang="sl-SI" dirty="0"/>
              <a:t>i</a:t>
            </a:r>
            <a:r>
              <a:rPr lang="en-GB" dirty="0" smtClean="0">
                <a:latin typeface="Open Sans" panose="020B0606030504020204" pitchFamily="34" charset="0"/>
                <a:ea typeface="Open Sans" panose="020B0606030504020204" pitchFamily="34" charset="0"/>
                <a:cs typeface="Open Sans" panose="020B0606030504020204" pitchFamily="34" charset="0"/>
              </a:rPr>
              <a:t>n</a:t>
            </a:r>
            <a:r>
              <a:rPr lang="nl-NL" dirty="0" smtClean="0">
                <a:latin typeface="Open Sans" panose="020B0606030504020204" pitchFamily="34" charset="0"/>
                <a:ea typeface="Open Sans" panose="020B0606030504020204" pitchFamily="34" charset="0"/>
                <a:cs typeface="Open Sans" panose="020B0606030504020204" pitchFamily="34" charset="0"/>
              </a:rPr>
              <a:t> </a:t>
            </a:r>
            <a:r>
              <a:rPr lang="sl-SI" dirty="0" smtClean="0">
                <a:solidFill>
                  <a:srgbClr val="008BB4"/>
                </a:solidFill>
              </a:rPr>
              <a:t>zaupanje vase</a:t>
            </a:r>
            <a:r>
              <a:rPr lang="nl-NL" dirty="0" smtClean="0">
                <a:solidFill>
                  <a:srgbClr val="008BB4"/>
                </a:solidFill>
                <a:latin typeface="Open Sans" panose="020B0606030504020204" pitchFamily="34" charset="0"/>
                <a:ea typeface="Open Sans" panose="020B0606030504020204" pitchFamily="34" charset="0"/>
                <a:cs typeface="Open Sans" panose="020B0606030504020204" pitchFamily="34" charset="0"/>
              </a:rPr>
              <a:t> </a:t>
            </a:r>
            <a:endParaRPr lang="nl-NL" dirty="0">
              <a:solidFill>
                <a:srgbClr val="008BB4"/>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r>
              <a:rPr lang="sl-SI" dirty="0" smtClean="0"/>
              <a:t>Razvijanje </a:t>
            </a:r>
            <a:r>
              <a:rPr lang="nl-NL" dirty="0" smtClean="0">
                <a:solidFill>
                  <a:srgbClr val="F4D22B"/>
                </a:solidFill>
              </a:rPr>
              <a:t>n</a:t>
            </a:r>
            <a:r>
              <a:rPr lang="sl-SI" dirty="0" err="1" smtClean="0">
                <a:solidFill>
                  <a:srgbClr val="F4D22B"/>
                </a:solidFill>
              </a:rPr>
              <a:t>ovih</a:t>
            </a:r>
            <a:r>
              <a:rPr lang="sl-SI" dirty="0" smtClean="0">
                <a:solidFill>
                  <a:srgbClr val="F4D22B"/>
                </a:solidFill>
              </a:rPr>
              <a:t> prijateljstev </a:t>
            </a:r>
            <a:r>
              <a:rPr lang="nl-NL" dirty="0" smtClean="0">
                <a:solidFill>
                  <a:srgbClr val="F4D22B"/>
                </a:solidFill>
              </a:rPr>
              <a:t> </a:t>
            </a:r>
            <a:endParaRPr lang="nl-NL" dirty="0">
              <a:solidFill>
                <a:srgbClr val="F4D22B"/>
              </a:solidFill>
            </a:endParaRPr>
          </a:p>
          <a:p>
            <a:pPr>
              <a:lnSpc>
                <a:spcPct val="150000"/>
              </a:lnSpc>
              <a:defRPr/>
            </a:pPr>
            <a:r>
              <a:rPr lang="sl-SI" dirty="0" smtClean="0">
                <a:latin typeface="Open Sans" panose="020B0606030504020204" pitchFamily="34" charset="0"/>
                <a:ea typeface="Open Sans" panose="020B0606030504020204" pitchFamily="34" charset="0"/>
                <a:cs typeface="Open Sans" panose="020B0606030504020204" pitchFamily="34" charset="0"/>
              </a:rPr>
              <a:t>Učenje </a:t>
            </a:r>
            <a:r>
              <a:rPr lang="nl-NL" dirty="0" smtClean="0">
                <a:solidFill>
                  <a:srgbClr val="C9423B"/>
                </a:solidFill>
                <a:latin typeface="Open Sans" panose="020B0606030504020204" pitchFamily="34" charset="0"/>
                <a:ea typeface="Open Sans" panose="020B0606030504020204" pitchFamily="34" charset="0"/>
                <a:cs typeface="Open Sans" panose="020B0606030504020204" pitchFamily="34" charset="0"/>
              </a:rPr>
              <a:t>n</a:t>
            </a:r>
            <a:r>
              <a:rPr lang="sl-SI" dirty="0" err="1" smtClean="0">
                <a:solidFill>
                  <a:srgbClr val="C9423B"/>
                </a:solidFill>
                <a:latin typeface="Open Sans" panose="020B0606030504020204" pitchFamily="34" charset="0"/>
                <a:ea typeface="Open Sans" panose="020B0606030504020204" pitchFamily="34" charset="0"/>
                <a:cs typeface="Open Sans" panose="020B0606030504020204" pitchFamily="34" charset="0"/>
              </a:rPr>
              <a:t>ovih</a:t>
            </a:r>
            <a:r>
              <a:rPr lang="sl-SI" dirty="0" smtClean="0">
                <a:solidFill>
                  <a:srgbClr val="C9423B"/>
                </a:solidFill>
                <a:latin typeface="Open Sans" panose="020B0606030504020204" pitchFamily="34" charset="0"/>
                <a:ea typeface="Open Sans" panose="020B0606030504020204" pitchFamily="34" charset="0"/>
                <a:cs typeface="Open Sans" panose="020B0606030504020204" pitchFamily="34" charset="0"/>
              </a:rPr>
              <a:t> sposobnosti in veščin</a:t>
            </a:r>
            <a:r>
              <a:rPr lang="nl-NL" dirty="0" smtClean="0">
                <a:solidFill>
                  <a:srgbClr val="C9423B"/>
                </a:solidFill>
                <a:latin typeface="Open Sans" panose="020B0606030504020204" pitchFamily="34" charset="0"/>
                <a:ea typeface="Open Sans" panose="020B0606030504020204" pitchFamily="34" charset="0"/>
                <a:cs typeface="Open Sans" panose="020B0606030504020204" pitchFamily="34" charset="0"/>
              </a:rPr>
              <a:t> </a:t>
            </a:r>
            <a:endParaRPr lang="nl-NL" dirty="0">
              <a:solidFill>
                <a:srgbClr val="C9423B"/>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r>
              <a:rPr lang="sl-SI" dirty="0" smtClean="0">
                <a:solidFill>
                  <a:srgbClr val="008BB4"/>
                </a:solidFill>
                <a:latin typeface="Open Sans" panose="020B0606030504020204" pitchFamily="34" charset="0"/>
                <a:ea typeface="Open Sans" panose="020B0606030504020204" pitchFamily="34" charset="0"/>
                <a:cs typeface="Open Sans" panose="020B0606030504020204" pitchFamily="34" charset="0"/>
              </a:rPr>
              <a:t>Boljši odnosi </a:t>
            </a:r>
            <a:r>
              <a:rPr lang="sl-SI" dirty="0" smtClean="0"/>
              <a:t>s svojimi in ostalimi starimi starši </a:t>
            </a:r>
          </a:p>
          <a:p>
            <a:pPr>
              <a:lnSpc>
                <a:spcPct val="150000"/>
              </a:lnSpc>
              <a:defRPr/>
            </a:pPr>
            <a:r>
              <a:rPr lang="sl-SI" dirty="0" smtClean="0"/>
              <a:t>Izboljšanje </a:t>
            </a:r>
            <a:r>
              <a:rPr lang="sl-SI" dirty="0" smtClean="0">
                <a:solidFill>
                  <a:srgbClr val="F4D22B"/>
                </a:solidFill>
              </a:rPr>
              <a:t>učenja</a:t>
            </a:r>
            <a:r>
              <a:rPr lang="nl-NL" dirty="0" smtClean="0">
                <a:solidFill>
                  <a:srgbClr val="F4D22B"/>
                </a:solidFill>
              </a:rPr>
              <a:t> </a:t>
            </a:r>
            <a:endParaRPr lang="nl-NL" dirty="0">
              <a:solidFill>
                <a:srgbClr val="F4D22B"/>
              </a:solidFill>
            </a:endParaRPr>
          </a:p>
        </p:txBody>
      </p:sp>
    </p:spTree>
    <p:extLst>
      <p:ext uri="{BB962C8B-B14F-4D97-AF65-F5344CB8AC3E}">
        <p14:creationId xmlns:p14="http://schemas.microsoft.com/office/powerpoint/2010/main" val="400985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sl-SI" altLang="en-US" sz="3200" b="1" dirty="0" smtClean="0">
                <a:latin typeface="Open Sans" panose="020B0606030504020204" pitchFamily="34" charset="0"/>
                <a:ea typeface="Open Sans" panose="020B0606030504020204" pitchFamily="34" charset="0"/>
                <a:cs typeface="Open Sans" panose="020B0606030504020204" pitchFamily="34" charset="0"/>
              </a:rPr>
              <a:t>Koristi medgeneracijskega učenja za </a:t>
            </a:r>
            <a:r>
              <a:rPr lang="sl-SI" altLang="en-US" sz="3200" b="1" dirty="0" smtClean="0">
                <a:solidFill>
                  <a:srgbClr val="008BB4"/>
                </a:solidFill>
              </a:rPr>
              <a:t>starejše odrasle</a:t>
            </a:r>
            <a:r>
              <a:rPr lang="en-US" altLang="en-US" sz="3200" b="1" dirty="0" smtClean="0">
                <a:solidFill>
                  <a:srgbClr val="008BB4"/>
                </a:solidFill>
                <a:latin typeface="Open Sans" panose="020B0606030504020204" pitchFamily="34" charset="0"/>
                <a:ea typeface="Open Sans" panose="020B0606030504020204" pitchFamily="34" charset="0"/>
                <a:cs typeface="Open Sans" panose="020B0606030504020204" pitchFamily="34" charset="0"/>
              </a:rPr>
              <a:t>  </a:t>
            </a:r>
            <a:endParaRPr lang="nl-NL" altLang="en-US" sz="3200" b="1" dirty="0" smtClean="0">
              <a:solidFill>
                <a:srgbClr val="008BB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pic>
        <p:nvPicPr>
          <p:cNvPr id="4" name="Picture 3"/>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0941"/>
          <a:stretch/>
        </p:blipFill>
        <p:spPr>
          <a:xfrm>
            <a:off x="7454690" y="5283344"/>
            <a:ext cx="936841" cy="1184996"/>
          </a:xfrm>
          <a:prstGeom prst="rect">
            <a:avLst/>
          </a:prstGeom>
        </p:spPr>
      </p:pic>
      <p:pic>
        <p:nvPicPr>
          <p:cNvPr id="3" name="Picture 2"/>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l="20379"/>
          <a:stretch/>
        </p:blipFill>
        <p:spPr>
          <a:xfrm>
            <a:off x="8143591" y="5113842"/>
            <a:ext cx="1213428" cy="1524000"/>
          </a:xfrm>
          <a:prstGeom prst="rect">
            <a:avLst/>
          </a:prstGeom>
          <a:solidFill>
            <a:schemeClr val="accent4">
              <a:lumMod val="60000"/>
              <a:lumOff val="40000"/>
            </a:schemeClr>
          </a:solidFill>
        </p:spPr>
      </p:pic>
      <p:pic>
        <p:nvPicPr>
          <p:cNvPr id="5" name="Picture 4"/>
          <p:cNvPicPr>
            <a:picLocks noChangeAspect="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r="16425"/>
          <a:stretch/>
        </p:blipFill>
        <p:spPr>
          <a:xfrm>
            <a:off x="6489202" y="5333567"/>
            <a:ext cx="948386" cy="1134773"/>
          </a:xfrm>
          <a:prstGeom prst="rect">
            <a:avLst/>
          </a:prstGeom>
        </p:spPr>
      </p:pic>
      <p:sp>
        <p:nvSpPr>
          <p:cNvPr id="10" name="Content Placeholder 2"/>
          <p:cNvSpPr>
            <a:spLocks noGrp="1"/>
          </p:cNvSpPr>
          <p:nvPr>
            <p:ph idx="1"/>
          </p:nvPr>
        </p:nvSpPr>
        <p:spPr>
          <a:xfrm>
            <a:off x="628650" y="1825625"/>
            <a:ext cx="7886700" cy="4351338"/>
          </a:xfrm>
        </p:spPr>
        <p:txBody>
          <a:bodyPr/>
          <a:lstStyle/>
          <a:p>
            <a:pPr>
              <a:lnSpc>
                <a:spcPct val="150000"/>
              </a:lnSpc>
              <a:defRPr/>
            </a:pPr>
            <a:r>
              <a:rPr lang="sl-SI" dirty="0" smtClean="0"/>
              <a:t>Boljše zavedanje </a:t>
            </a:r>
            <a:r>
              <a:rPr lang="nl-NL" dirty="0" smtClean="0">
                <a:solidFill>
                  <a:srgbClr val="F4D22B"/>
                </a:solidFill>
              </a:rPr>
              <a:t>s</a:t>
            </a:r>
            <a:r>
              <a:rPr lang="sl-SI" dirty="0" err="1" smtClean="0">
                <a:solidFill>
                  <a:srgbClr val="F4D22B"/>
                </a:solidFill>
              </a:rPr>
              <a:t>voje</a:t>
            </a:r>
            <a:r>
              <a:rPr lang="sl-SI" dirty="0" smtClean="0">
                <a:solidFill>
                  <a:srgbClr val="F4D22B"/>
                </a:solidFill>
              </a:rPr>
              <a:t> vrednosti</a:t>
            </a:r>
            <a:r>
              <a:rPr lang="nl-NL" dirty="0" smtClean="0"/>
              <a:t> </a:t>
            </a:r>
            <a:r>
              <a:rPr lang="sl-SI" dirty="0" smtClean="0"/>
              <a:t>in občutka, da so cenjeni</a:t>
            </a:r>
            <a:r>
              <a:rPr lang="nl-NL" dirty="0" smtClean="0"/>
              <a:t> </a:t>
            </a:r>
          </a:p>
          <a:p>
            <a:pPr>
              <a:lnSpc>
                <a:spcPct val="150000"/>
              </a:lnSpc>
              <a:defRPr/>
            </a:pPr>
            <a:r>
              <a:rPr lang="nl-NL" dirty="0" smtClean="0"/>
              <a:t>I</a:t>
            </a:r>
            <a:r>
              <a:rPr lang="sl-SI" dirty="0" smtClean="0"/>
              <a:t>zboljšanje </a:t>
            </a:r>
            <a:r>
              <a:rPr lang="sl-SI" dirty="0" smtClean="0">
                <a:solidFill>
                  <a:srgbClr val="C9423B"/>
                </a:solidFill>
              </a:rPr>
              <a:t>zdravja </a:t>
            </a:r>
            <a:r>
              <a:rPr lang="sl-SI" dirty="0" smtClean="0"/>
              <a:t>i</a:t>
            </a:r>
            <a:r>
              <a:rPr lang="nl-NL" dirty="0" smtClean="0"/>
              <a:t>n </a:t>
            </a:r>
            <a:r>
              <a:rPr lang="sl-SI" dirty="0" smtClean="0">
                <a:solidFill>
                  <a:srgbClr val="C9423B"/>
                </a:solidFill>
              </a:rPr>
              <a:t>sreče</a:t>
            </a:r>
            <a:endParaRPr lang="nl-NL" dirty="0" smtClean="0">
              <a:solidFill>
                <a:srgbClr val="C9423B"/>
              </a:solidFill>
            </a:endParaRPr>
          </a:p>
          <a:p>
            <a:pPr>
              <a:lnSpc>
                <a:spcPct val="150000"/>
              </a:lnSpc>
              <a:defRPr/>
            </a:pPr>
            <a:r>
              <a:rPr lang="sl-SI" dirty="0" smtClean="0"/>
              <a:t>Zmanjšanje občutka </a:t>
            </a:r>
            <a:r>
              <a:rPr lang="sl-SI" dirty="0" smtClean="0">
                <a:solidFill>
                  <a:srgbClr val="008BB4"/>
                </a:solidFill>
              </a:rPr>
              <a:t>o</a:t>
            </a:r>
            <a:r>
              <a:rPr lang="nl-NL" dirty="0" smtClean="0">
                <a:solidFill>
                  <a:srgbClr val="008BB4"/>
                </a:solidFill>
              </a:rPr>
              <a:t>s</a:t>
            </a:r>
            <a:r>
              <a:rPr lang="sl-SI" dirty="0" err="1" smtClean="0">
                <a:solidFill>
                  <a:srgbClr val="008BB4"/>
                </a:solidFill>
              </a:rPr>
              <a:t>amljenosti</a:t>
            </a:r>
            <a:endParaRPr lang="nl-NL" dirty="0" smtClean="0">
              <a:solidFill>
                <a:srgbClr val="008BB4"/>
              </a:solidFill>
            </a:endParaRPr>
          </a:p>
          <a:p>
            <a:pPr>
              <a:lnSpc>
                <a:spcPct val="150000"/>
              </a:lnSpc>
              <a:defRPr/>
            </a:pPr>
            <a:r>
              <a:rPr lang="sl-SI" dirty="0" smtClean="0"/>
              <a:t>Učenje </a:t>
            </a:r>
            <a:r>
              <a:rPr lang="nl-NL" dirty="0" smtClean="0">
                <a:solidFill>
                  <a:srgbClr val="F4D22B"/>
                </a:solidFill>
              </a:rPr>
              <a:t>n</a:t>
            </a:r>
            <a:r>
              <a:rPr lang="sl-SI" dirty="0" err="1" smtClean="0">
                <a:solidFill>
                  <a:srgbClr val="F4D22B"/>
                </a:solidFill>
              </a:rPr>
              <a:t>ovih</a:t>
            </a:r>
            <a:r>
              <a:rPr lang="sl-SI" dirty="0" smtClean="0">
                <a:solidFill>
                  <a:srgbClr val="F4D22B"/>
                </a:solidFill>
              </a:rPr>
              <a:t> veščin</a:t>
            </a:r>
            <a:r>
              <a:rPr lang="nl-NL" dirty="0" smtClean="0">
                <a:solidFill>
                  <a:srgbClr val="F4D22B"/>
                </a:solidFill>
              </a:rPr>
              <a:t> </a:t>
            </a:r>
            <a:r>
              <a:rPr lang="sl-SI" dirty="0"/>
              <a:t>i</a:t>
            </a:r>
            <a:r>
              <a:rPr lang="nl-NL" dirty="0" smtClean="0"/>
              <a:t>n </a:t>
            </a:r>
            <a:r>
              <a:rPr lang="sl-SI" dirty="0" smtClean="0">
                <a:solidFill>
                  <a:srgbClr val="F4D22B"/>
                </a:solidFill>
              </a:rPr>
              <a:t>deljenje že osvojenih</a:t>
            </a:r>
            <a:r>
              <a:rPr lang="nl-NL" dirty="0" smtClean="0">
                <a:solidFill>
                  <a:srgbClr val="F4D22B"/>
                </a:solidFill>
              </a:rPr>
              <a:t> </a:t>
            </a:r>
          </a:p>
          <a:p>
            <a:pPr>
              <a:lnSpc>
                <a:spcPct val="150000"/>
              </a:lnSpc>
              <a:defRPr/>
            </a:pPr>
            <a:r>
              <a:rPr lang="sl-SI" dirty="0" smtClean="0"/>
              <a:t>Povečanje </a:t>
            </a:r>
            <a:r>
              <a:rPr lang="sl-SI" dirty="0" smtClean="0">
                <a:solidFill>
                  <a:srgbClr val="C9423B"/>
                </a:solidFill>
              </a:rPr>
              <a:t>razumevanja</a:t>
            </a:r>
            <a:r>
              <a:rPr lang="nl-NL" dirty="0" smtClean="0"/>
              <a:t> </a:t>
            </a:r>
            <a:r>
              <a:rPr lang="sl-SI" dirty="0" smtClean="0"/>
              <a:t>drugih </a:t>
            </a:r>
            <a:r>
              <a:rPr lang="nl-NL" dirty="0" smtClean="0"/>
              <a:t>genera</a:t>
            </a:r>
            <a:r>
              <a:rPr lang="sl-SI" dirty="0" err="1" smtClean="0"/>
              <a:t>cij</a:t>
            </a:r>
            <a:r>
              <a:rPr lang="nl-NL" dirty="0" smtClean="0"/>
              <a:t> </a:t>
            </a:r>
            <a:endParaRPr lang="nl-NL" dirty="0"/>
          </a:p>
        </p:txBody>
      </p:sp>
    </p:spTree>
    <p:extLst>
      <p:ext uri="{BB962C8B-B14F-4D97-AF65-F5344CB8AC3E}">
        <p14:creationId xmlns:p14="http://schemas.microsoft.com/office/powerpoint/2010/main" val="431483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sl-SI" altLang="en-US" sz="2800" b="1" dirty="0" smtClean="0">
                <a:latin typeface="Open Sans" panose="020B0606030504020204" pitchFamily="34" charset="0"/>
                <a:ea typeface="Open Sans" panose="020B0606030504020204" pitchFamily="34" charset="0"/>
                <a:cs typeface="Open Sans" panose="020B0606030504020204" pitchFamily="34" charset="0"/>
              </a:rPr>
              <a:t>Koristi medgeneracijskega učenja za </a:t>
            </a:r>
            <a:r>
              <a:rPr lang="en-US" altLang="en-US" sz="2800" b="1" dirty="0" smtClean="0">
                <a:solidFill>
                  <a:srgbClr val="F4D22B"/>
                </a:solidFill>
                <a:latin typeface="Open Sans" panose="020B0606030504020204" pitchFamily="34" charset="0"/>
                <a:ea typeface="Open Sans" panose="020B0606030504020204" pitchFamily="34" charset="0"/>
                <a:cs typeface="Open Sans" panose="020B0606030504020204" pitchFamily="34" charset="0"/>
              </a:rPr>
              <a:t>lo</a:t>
            </a:r>
            <a:r>
              <a:rPr lang="sl-SI" altLang="en-US" sz="2800" b="1" dirty="0" smtClean="0">
                <a:solidFill>
                  <a:srgbClr val="F4D22B"/>
                </a:solidFill>
                <a:latin typeface="Open Sans" panose="020B0606030504020204" pitchFamily="34" charset="0"/>
                <a:ea typeface="Open Sans" panose="020B0606030504020204" pitchFamily="34" charset="0"/>
                <a:cs typeface="Open Sans" panose="020B0606030504020204" pitchFamily="34" charset="0"/>
              </a:rPr>
              <a:t>k</a:t>
            </a:r>
            <a:r>
              <a:rPr lang="en-US" altLang="en-US" sz="2800" b="1" dirty="0" smtClean="0">
                <a:solidFill>
                  <a:srgbClr val="F4D22B"/>
                </a:solidFill>
                <a:latin typeface="Open Sans" panose="020B0606030504020204" pitchFamily="34" charset="0"/>
                <a:ea typeface="Open Sans" panose="020B0606030504020204" pitchFamily="34" charset="0"/>
                <a:cs typeface="Open Sans" panose="020B0606030504020204" pitchFamily="34" charset="0"/>
              </a:rPr>
              <a:t>al</a:t>
            </a:r>
            <a:r>
              <a:rPr lang="sl-SI" altLang="en-US" sz="2800" b="1" dirty="0" smtClean="0">
                <a:solidFill>
                  <a:srgbClr val="F4D22B"/>
                </a:solidFill>
                <a:latin typeface="Open Sans" panose="020B0606030504020204" pitchFamily="34" charset="0"/>
                <a:ea typeface="Open Sans" panose="020B0606030504020204" pitchFamily="34" charset="0"/>
                <a:cs typeface="Open Sans" panose="020B0606030504020204" pitchFamily="34" charset="0"/>
              </a:rPr>
              <a:t>no skupnost</a:t>
            </a:r>
            <a:endParaRPr lang="nl-NL" altLang="en-US" sz="2800" b="1" dirty="0" smtClean="0">
              <a:solidFill>
                <a:srgbClr val="F4D22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008BB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008BB4"/>
              </a:solidFill>
            </a:endParaRPr>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sp>
        <p:nvSpPr>
          <p:cNvPr id="10" name="Content Placeholder 2"/>
          <p:cNvSpPr>
            <a:spLocks noGrp="1"/>
          </p:cNvSpPr>
          <p:nvPr>
            <p:ph idx="1"/>
          </p:nvPr>
        </p:nvSpPr>
        <p:spPr>
          <a:xfrm>
            <a:off x="628650" y="1569252"/>
            <a:ext cx="7886700" cy="4351338"/>
          </a:xfrm>
        </p:spPr>
        <p:txBody>
          <a:bodyPr/>
          <a:lstStyle/>
          <a:p>
            <a:pPr>
              <a:lnSpc>
                <a:spcPct val="150000"/>
              </a:lnSpc>
              <a:defRPr/>
            </a:pPr>
            <a:r>
              <a:rPr lang="sl-SI" sz="2400" dirty="0" smtClean="0"/>
              <a:t>Boljši </a:t>
            </a:r>
            <a:r>
              <a:rPr lang="sl-SI" sz="2400" dirty="0" smtClean="0">
                <a:solidFill>
                  <a:srgbClr val="C9423B"/>
                </a:solidFill>
              </a:rPr>
              <a:t>odnosi </a:t>
            </a:r>
            <a:r>
              <a:rPr lang="sl-SI" sz="2400" dirty="0" smtClean="0"/>
              <a:t>med člani znotraj svoje in drugih skupnosti ter kultur</a:t>
            </a:r>
            <a:endParaRPr lang="nl-NL" sz="2400" dirty="0" smtClean="0"/>
          </a:p>
          <a:p>
            <a:pPr>
              <a:lnSpc>
                <a:spcPct val="150000"/>
              </a:lnSpc>
              <a:defRPr/>
            </a:pPr>
            <a:r>
              <a:rPr lang="sl-SI" sz="2400" dirty="0" smtClean="0"/>
              <a:t>V</a:t>
            </a:r>
            <a:r>
              <a:rPr lang="nl-NL" sz="2400" dirty="0" smtClean="0"/>
              <a:t>e</a:t>
            </a:r>
            <a:r>
              <a:rPr lang="sl-SI" sz="2400" dirty="0" err="1" smtClean="0"/>
              <a:t>čja</a:t>
            </a:r>
            <a:r>
              <a:rPr lang="nl-NL" sz="2400" dirty="0" smtClean="0"/>
              <a:t> </a:t>
            </a:r>
            <a:r>
              <a:rPr lang="nl-NL" sz="2400" dirty="0" smtClean="0">
                <a:solidFill>
                  <a:srgbClr val="008BB4"/>
                </a:solidFill>
              </a:rPr>
              <a:t>participa</a:t>
            </a:r>
            <a:r>
              <a:rPr lang="sl-SI" sz="2400" dirty="0" err="1" smtClean="0">
                <a:solidFill>
                  <a:srgbClr val="008BB4"/>
                </a:solidFill>
              </a:rPr>
              <a:t>cija</a:t>
            </a:r>
            <a:r>
              <a:rPr lang="nl-NL" sz="2400" dirty="0" smtClean="0">
                <a:solidFill>
                  <a:srgbClr val="008BB4"/>
                </a:solidFill>
              </a:rPr>
              <a:t> </a:t>
            </a:r>
            <a:r>
              <a:rPr lang="sl-SI" sz="2400" dirty="0"/>
              <a:t>i</a:t>
            </a:r>
            <a:r>
              <a:rPr lang="nl-NL" sz="2400" dirty="0" smtClean="0"/>
              <a:t>n </a:t>
            </a:r>
            <a:r>
              <a:rPr lang="sl-SI" sz="2400" dirty="0" smtClean="0">
                <a:solidFill>
                  <a:srgbClr val="008BB4"/>
                </a:solidFill>
              </a:rPr>
              <a:t>vključenost </a:t>
            </a:r>
            <a:r>
              <a:rPr lang="sl-SI" sz="2400" dirty="0" smtClean="0"/>
              <a:t>v skupnost</a:t>
            </a:r>
            <a:endParaRPr lang="nl-NL" sz="2400" dirty="0" smtClean="0"/>
          </a:p>
          <a:p>
            <a:pPr>
              <a:lnSpc>
                <a:spcPct val="150000"/>
              </a:lnSpc>
              <a:defRPr/>
            </a:pPr>
            <a:r>
              <a:rPr lang="sl-SI" sz="2400" dirty="0" smtClean="0"/>
              <a:t>Podpora </a:t>
            </a:r>
            <a:r>
              <a:rPr lang="nl-NL" sz="2400" dirty="0" smtClean="0">
                <a:solidFill>
                  <a:srgbClr val="F4D22B"/>
                </a:solidFill>
              </a:rPr>
              <a:t>a</a:t>
            </a:r>
            <a:r>
              <a:rPr lang="sl-SI" sz="2400" dirty="0" smtClean="0">
                <a:solidFill>
                  <a:srgbClr val="F4D22B"/>
                </a:solidFill>
              </a:rPr>
              <a:t>k</a:t>
            </a:r>
            <a:r>
              <a:rPr lang="nl-NL" sz="2400" dirty="0" smtClean="0">
                <a:solidFill>
                  <a:srgbClr val="F4D22B"/>
                </a:solidFill>
              </a:rPr>
              <a:t>tiv</a:t>
            </a:r>
            <a:r>
              <a:rPr lang="sl-SI" sz="2400" dirty="0" smtClean="0">
                <a:solidFill>
                  <a:srgbClr val="F4D22B"/>
                </a:solidFill>
              </a:rPr>
              <a:t>n</a:t>
            </a:r>
            <a:r>
              <a:rPr lang="nl-NL" sz="2400" dirty="0" smtClean="0">
                <a:solidFill>
                  <a:srgbClr val="F4D22B"/>
                </a:solidFill>
              </a:rPr>
              <a:t>e</a:t>
            </a:r>
            <a:r>
              <a:rPr lang="sl-SI" sz="2400" dirty="0" smtClean="0">
                <a:solidFill>
                  <a:srgbClr val="F4D22B"/>
                </a:solidFill>
              </a:rPr>
              <a:t>ga</a:t>
            </a:r>
            <a:r>
              <a:rPr lang="nl-NL" sz="2400" dirty="0" smtClean="0">
                <a:solidFill>
                  <a:srgbClr val="F4D22B"/>
                </a:solidFill>
              </a:rPr>
              <a:t> </a:t>
            </a:r>
            <a:r>
              <a:rPr lang="sl-SI" sz="2400" dirty="0"/>
              <a:t>i</a:t>
            </a:r>
            <a:r>
              <a:rPr lang="nl-NL" sz="2400" dirty="0" smtClean="0"/>
              <a:t>n </a:t>
            </a:r>
            <a:r>
              <a:rPr lang="sl-SI" sz="2400" dirty="0" smtClean="0">
                <a:solidFill>
                  <a:srgbClr val="F4D22B"/>
                </a:solidFill>
              </a:rPr>
              <a:t>zdravega</a:t>
            </a:r>
            <a:r>
              <a:rPr lang="nl-NL" sz="2400" dirty="0" smtClean="0">
                <a:solidFill>
                  <a:srgbClr val="F4D22B"/>
                </a:solidFill>
              </a:rPr>
              <a:t> </a:t>
            </a:r>
            <a:r>
              <a:rPr lang="sl-SI" sz="2400" dirty="0" smtClean="0"/>
              <a:t>življenja vseh generacij</a:t>
            </a:r>
          </a:p>
          <a:p>
            <a:pPr>
              <a:lnSpc>
                <a:spcPct val="150000"/>
              </a:lnSpc>
              <a:defRPr/>
            </a:pPr>
            <a:r>
              <a:rPr lang="sl-SI" sz="2400" dirty="0" smtClean="0"/>
              <a:t>Ustvarjanje bolj </a:t>
            </a:r>
            <a:r>
              <a:rPr lang="sl-SI" sz="2400" dirty="0" smtClean="0">
                <a:solidFill>
                  <a:srgbClr val="C9423B"/>
                </a:solidFill>
              </a:rPr>
              <a:t>kvalitetnih storitev</a:t>
            </a:r>
            <a:r>
              <a:rPr lang="sl-SI" sz="2400" dirty="0"/>
              <a:t> </a:t>
            </a:r>
            <a:r>
              <a:rPr lang="sl-SI" sz="2400" dirty="0" smtClean="0"/>
              <a:t>za vse </a:t>
            </a:r>
            <a:r>
              <a:rPr lang="nl-NL" sz="2400" dirty="0" smtClean="0"/>
              <a:t>genera</a:t>
            </a:r>
            <a:r>
              <a:rPr lang="sl-SI" sz="2400" dirty="0" err="1" smtClean="0"/>
              <a:t>cije</a:t>
            </a:r>
            <a:r>
              <a:rPr lang="nl-NL" sz="2400" dirty="0" smtClean="0"/>
              <a:t> </a:t>
            </a:r>
          </a:p>
          <a:p>
            <a:pPr>
              <a:lnSpc>
                <a:spcPct val="150000"/>
              </a:lnSpc>
              <a:defRPr/>
            </a:pPr>
            <a:r>
              <a:rPr lang="sl-SI" sz="2400" dirty="0" smtClean="0"/>
              <a:t>Izboljšanje </a:t>
            </a:r>
            <a:r>
              <a:rPr lang="sl-SI" sz="2400" dirty="0" smtClean="0">
                <a:solidFill>
                  <a:srgbClr val="008BB4"/>
                </a:solidFill>
              </a:rPr>
              <a:t>prostovoljstva </a:t>
            </a:r>
            <a:r>
              <a:rPr lang="sl-SI" sz="2400" dirty="0" smtClean="0"/>
              <a:t>in</a:t>
            </a:r>
            <a:r>
              <a:rPr lang="nl-NL" sz="2400" dirty="0" smtClean="0"/>
              <a:t> </a:t>
            </a:r>
            <a:r>
              <a:rPr lang="sl-SI" sz="2400" dirty="0" smtClean="0">
                <a:solidFill>
                  <a:srgbClr val="008BB4"/>
                </a:solidFill>
              </a:rPr>
              <a:t>možnosti zaposlitve</a:t>
            </a:r>
            <a:endParaRPr lang="nl-NL" sz="2400" dirty="0">
              <a:solidFill>
                <a:srgbClr val="008BB4"/>
              </a:solidFill>
            </a:endParaRPr>
          </a:p>
        </p:txBody>
      </p:sp>
      <p:pic>
        <p:nvPicPr>
          <p:cNvPr id="2" name="Picture 1"/>
          <p:cNvPicPr>
            <a:picLocks noChangeAspect="1"/>
          </p:cNvPicPr>
          <p:nvPr/>
        </p:nvPicPr>
        <p:blipFill>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6905002" y="4986622"/>
            <a:ext cx="2162086" cy="2162086"/>
          </a:xfrm>
          <a:prstGeom prst="rect">
            <a:avLst/>
          </a:prstGeom>
        </p:spPr>
      </p:pic>
    </p:spTree>
    <p:extLst>
      <p:ext uri="{BB962C8B-B14F-4D97-AF65-F5344CB8AC3E}">
        <p14:creationId xmlns:p14="http://schemas.microsoft.com/office/powerpoint/2010/main" val="3811996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smtClean="0"/>
          </a:p>
          <a:p>
            <a:endParaRPr lang="en-US" dirty="0"/>
          </a:p>
          <a:p>
            <a:pPr marL="0" indent="0" algn="ctr">
              <a:buNone/>
            </a:pPr>
            <a:r>
              <a:rPr lang="en-US" smtClean="0"/>
              <a:t>    www.toyproject.net</a:t>
            </a:r>
            <a:endParaRPr lang="en-US" dirty="0"/>
          </a:p>
        </p:txBody>
      </p:sp>
    </p:spTree>
    <p:extLst>
      <p:ext uri="{BB962C8B-B14F-4D97-AF65-F5344CB8AC3E}">
        <p14:creationId xmlns:p14="http://schemas.microsoft.com/office/powerpoint/2010/main" val="648263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l-SI" altLang="en-US" dirty="0" smtClean="0"/>
              <a:t>Vprašanja</a:t>
            </a:r>
            <a:r>
              <a:rPr lang="en-US" altLang="en-US" dirty="0" smtClean="0"/>
              <a:t>?</a:t>
            </a:r>
            <a:r>
              <a:rPr lang="nl-NL" altLang="en-US" dirty="0">
                <a:latin typeface="Karla" pitchFamily="2" charset="0"/>
              </a:rPr>
              <a:t/>
            </a:r>
            <a:br>
              <a:rPr lang="nl-NL" altLang="en-US" dirty="0">
                <a:latin typeface="Karla" pitchFamily="2" charset="0"/>
              </a:rPr>
            </a:br>
            <a:endParaRPr lang="nl-NL" dirty="0"/>
          </a:p>
        </p:txBody>
      </p:sp>
      <p:sp>
        <p:nvSpPr>
          <p:cNvPr id="29699" name="Content Placeholder 2"/>
          <p:cNvSpPr>
            <a:spLocks noGrp="1"/>
          </p:cNvSpPr>
          <p:nvPr>
            <p:ph sz="quarter" idx="4294967295"/>
          </p:nvPr>
        </p:nvSpPr>
        <p:spPr bwMode="auto">
          <a:xfrm>
            <a:off x="0" y="2781300"/>
            <a:ext cx="7340600" cy="4076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mtClean="0">
                <a:latin typeface="Karla" pitchFamily="2" charset="0"/>
              </a:rPr>
              <a:t> </a:t>
            </a:r>
            <a:endParaRPr lang="nl-NL" altLang="en-US" smtClean="0">
              <a:latin typeface="Karla" pitchFamily="2" charset="0"/>
            </a:endParaRPr>
          </a:p>
        </p:txBody>
      </p:sp>
      <p:sp>
        <p:nvSpPr>
          <p:cNvPr id="6" name="Flowchart: Connector 5"/>
          <p:cNvSpPr/>
          <p:nvPr/>
        </p:nvSpPr>
        <p:spPr>
          <a:xfrm>
            <a:off x="2509838" y="1882775"/>
            <a:ext cx="4043362" cy="3944938"/>
          </a:xfrm>
          <a:prstGeom prst="flowChartConnector">
            <a:avLst/>
          </a:prstGeom>
          <a:blipFill dpi="0" rotWithShape="1">
            <a:blip r:embed="rId3">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1606668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descr="EU_Fla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575" y="2703513"/>
            <a:ext cx="13001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3"/>
          <p:cNvSpPr txBox="1"/>
          <p:nvPr/>
        </p:nvSpPr>
        <p:spPr>
          <a:xfrm>
            <a:off x="1683328" y="2813051"/>
            <a:ext cx="7366000" cy="584775"/>
          </a:xfrm>
          <a:prstGeom prst="rect">
            <a:avLst/>
          </a:prstGeom>
          <a:noFill/>
        </p:spPr>
        <p:txBody>
          <a:bodyPr>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sl-SI" sz="1600" dirty="0" smtClean="0">
                <a:solidFill>
                  <a:schemeClr val="bg1">
                    <a:lumMod val="50000"/>
                  </a:schemeClr>
                </a:solidFill>
              </a:rPr>
              <a:t>Projekt </a:t>
            </a:r>
            <a:r>
              <a:rPr lang="sl-SI" sz="1600" dirty="0">
                <a:solidFill>
                  <a:schemeClr val="bg1">
                    <a:lumMod val="50000"/>
                  </a:schemeClr>
                </a:solidFill>
              </a:rPr>
              <a:t>je financiran s podporo Evropske komisije. Publikacija izraža zgolj mnenja avtorja, Evropska komisija ne odgovarja za informacije v njej oz. njihovo </a:t>
            </a:r>
            <a:r>
              <a:rPr lang="sl-SI" sz="1600" dirty="0" smtClean="0">
                <a:solidFill>
                  <a:schemeClr val="bg1">
                    <a:lumMod val="50000"/>
                  </a:schemeClr>
                </a:solidFill>
              </a:rPr>
              <a:t>uporabo</a:t>
            </a:r>
            <a:endParaRPr lang="en-US" sz="1600" dirty="0">
              <a:solidFill>
                <a:schemeClr val="bg1">
                  <a:lumMod val="50000"/>
                </a:schemeClr>
              </a:solidFill>
            </a:endParaRPr>
          </a:p>
        </p:txBody>
      </p:sp>
    </p:spTree>
    <p:extLst>
      <p:ext uri="{BB962C8B-B14F-4D97-AF65-F5344CB8AC3E}">
        <p14:creationId xmlns:p14="http://schemas.microsoft.com/office/powerpoint/2010/main" val="3168833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2354774"/>
            <a:ext cx="7886700" cy="1333610"/>
          </a:xfrm>
        </p:spPr>
      </p:pic>
    </p:spTree>
    <p:extLst>
      <p:ext uri="{BB962C8B-B14F-4D97-AF65-F5344CB8AC3E}">
        <p14:creationId xmlns:p14="http://schemas.microsoft.com/office/powerpoint/2010/main" val="543909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04144" y="1593669"/>
            <a:ext cx="7735712" cy="4583294"/>
          </a:xfrm>
          <a:prstGeom prst="rect">
            <a:avLst/>
          </a:prstGeom>
        </p:spPr>
      </p:pic>
    </p:spTree>
    <p:extLst>
      <p:ext uri="{BB962C8B-B14F-4D97-AF65-F5344CB8AC3E}">
        <p14:creationId xmlns:p14="http://schemas.microsoft.com/office/powerpoint/2010/main" val="346710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04144" y="1825625"/>
            <a:ext cx="7735712" cy="4351338"/>
          </a:xfrm>
          <a:prstGeom prst="rect">
            <a:avLst/>
          </a:prstGeom>
        </p:spPr>
      </p:pic>
    </p:spTree>
    <p:extLst>
      <p:ext uri="{BB962C8B-B14F-4D97-AF65-F5344CB8AC3E}">
        <p14:creationId xmlns:p14="http://schemas.microsoft.com/office/powerpoint/2010/main" val="2913975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40248" y="1812562"/>
            <a:ext cx="3263503" cy="4351338"/>
          </a:xfrm>
          <a:prstGeom prst="rect">
            <a:avLst/>
          </a:prstGeom>
        </p:spPr>
      </p:pic>
    </p:spTree>
    <p:extLst>
      <p:ext uri="{BB962C8B-B14F-4D97-AF65-F5344CB8AC3E}">
        <p14:creationId xmlns:p14="http://schemas.microsoft.com/office/powerpoint/2010/main" val="4131765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08496" y="1825625"/>
            <a:ext cx="6527007" cy="4351338"/>
          </a:xfrm>
          <a:prstGeom prst="rect">
            <a:avLst/>
          </a:prstGeom>
        </p:spPr>
      </p:pic>
    </p:spTree>
    <p:extLst>
      <p:ext uri="{BB962C8B-B14F-4D97-AF65-F5344CB8AC3E}">
        <p14:creationId xmlns:p14="http://schemas.microsoft.com/office/powerpoint/2010/main" val="2297623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1108" y="1825625"/>
            <a:ext cx="5801784" cy="4351338"/>
          </a:xfrm>
          <a:prstGeom prst="rect">
            <a:avLst/>
          </a:prstGeom>
        </p:spPr>
      </p:pic>
    </p:spTree>
    <p:extLst>
      <p:ext uri="{BB962C8B-B14F-4D97-AF65-F5344CB8AC3E}">
        <p14:creationId xmlns:p14="http://schemas.microsoft.com/office/powerpoint/2010/main" val="434573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smtClean="0">
                <a:solidFill>
                  <a:srgbClr val="FF0000"/>
                </a:solidFill>
              </a:rPr>
              <a:t/>
            </a:r>
            <a:br>
              <a:rPr lang="en-US" sz="4400" dirty="0" smtClean="0">
                <a:solidFill>
                  <a:srgbClr val="FF0000"/>
                </a:solidFill>
              </a:rPr>
            </a:br>
            <a:r>
              <a:rPr lang="sl-SI" sz="4400" dirty="0" smtClean="0">
                <a:solidFill>
                  <a:srgbClr val="CA423B"/>
                </a:solidFill>
              </a:rPr>
              <a:t>Medgeneracijsko učenje</a:t>
            </a:r>
            <a:r>
              <a:rPr lang="en-US" sz="4400" dirty="0" smtClean="0">
                <a:solidFill>
                  <a:srgbClr val="CA423B"/>
                </a:solidFill>
              </a:rPr>
              <a:t>?</a:t>
            </a:r>
            <a:endParaRPr lang="en-US" sz="4400" dirty="0">
              <a:solidFill>
                <a:srgbClr val="CA423B"/>
              </a:solidFill>
            </a:endParaRPr>
          </a:p>
        </p:txBody>
      </p:sp>
      <p:sp>
        <p:nvSpPr>
          <p:cNvPr id="3" name="Content Placeholder 2"/>
          <p:cNvSpPr>
            <a:spLocks noGrp="1"/>
          </p:cNvSpPr>
          <p:nvPr>
            <p:ph idx="1"/>
          </p:nvPr>
        </p:nvSpPr>
        <p:spPr/>
        <p:txBody>
          <a:bodyPr/>
          <a:lstStyle/>
          <a:p>
            <a:pPr marL="0" indent="0">
              <a:buNone/>
            </a:pPr>
            <a:endParaRPr lang="en-US" dirty="0" smtClean="0">
              <a:solidFill>
                <a:srgbClr val="C9423B"/>
              </a:solidFill>
            </a:endParaRPr>
          </a:p>
          <a:p>
            <a:pPr marL="0" indent="0">
              <a:buNone/>
            </a:pPr>
            <a:endParaRPr lang="en-US" dirty="0">
              <a:solidFill>
                <a:srgbClr val="C9423B"/>
              </a:solidFill>
            </a:endParaRPr>
          </a:p>
          <a:p>
            <a:pPr marL="0" indent="0" algn="ctr">
              <a:buNone/>
            </a:pPr>
            <a:r>
              <a:rPr lang="sl-SI" dirty="0" smtClean="0">
                <a:solidFill>
                  <a:srgbClr val="C9423B"/>
                </a:solidFill>
              </a:rPr>
              <a:t>Kakšno učenje</a:t>
            </a:r>
          </a:p>
          <a:p>
            <a:pPr marL="0" indent="0" algn="ctr">
              <a:buNone/>
            </a:pPr>
            <a:r>
              <a:rPr lang="sl-SI" dirty="0" smtClean="0">
                <a:solidFill>
                  <a:srgbClr val="C9423B"/>
                </a:solidFill>
              </a:rPr>
              <a:t>je </a:t>
            </a:r>
          </a:p>
          <a:p>
            <a:pPr marL="0" indent="0" algn="ctr">
              <a:buNone/>
            </a:pPr>
            <a:r>
              <a:rPr lang="sl-SI" dirty="0" smtClean="0">
                <a:solidFill>
                  <a:srgbClr val="C9423B"/>
                </a:solidFill>
              </a:rPr>
              <a:t>medgeneracijsko učenje?</a:t>
            </a:r>
            <a:endParaRPr lang="en-US" dirty="0" smtClean="0">
              <a:solidFill>
                <a:srgbClr val="C9423B"/>
              </a:solidFill>
            </a:endParaRPr>
          </a:p>
        </p:txBody>
      </p:sp>
    </p:spTree>
    <p:extLst>
      <p:ext uri="{BB962C8B-B14F-4D97-AF65-F5344CB8AC3E}">
        <p14:creationId xmlns:p14="http://schemas.microsoft.com/office/powerpoint/2010/main" val="4110236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467" y="1235965"/>
            <a:ext cx="7886700" cy="4351338"/>
          </a:xfrm>
        </p:spPr>
        <p:txBody>
          <a:bodyPr/>
          <a:lstStyle/>
          <a:p>
            <a:pPr marL="0" indent="0">
              <a:buNone/>
            </a:pPr>
            <a:r>
              <a:rPr lang="sl-SI" sz="3600" dirty="0" smtClean="0">
                <a:solidFill>
                  <a:srgbClr val="008BB4"/>
                </a:solidFill>
              </a:rPr>
              <a:t>Koristi medgeneracijskega učenja</a:t>
            </a:r>
            <a:endParaRPr lang="en-US" sz="3600" dirty="0" smtClean="0">
              <a:solidFill>
                <a:srgbClr val="008BB4"/>
              </a:solidFill>
            </a:endParaRPr>
          </a:p>
          <a:p>
            <a:pPr marL="0" indent="0">
              <a:buNone/>
            </a:pPr>
            <a:r>
              <a:rPr lang="sl-SI" sz="3600" dirty="0" smtClean="0">
                <a:solidFill>
                  <a:srgbClr val="CA423B"/>
                </a:solidFill>
              </a:rPr>
              <a:t>Za mlajše otroke, starejše odrasle in vse ostale </a:t>
            </a:r>
            <a:endParaRPr lang="en-US" sz="3600" dirty="0" smtClean="0">
              <a:solidFill>
                <a:srgbClr val="CA423B"/>
              </a:solidFill>
            </a:endParaRPr>
          </a:p>
          <a:p>
            <a:pPr marL="0" indent="0">
              <a:buNone/>
            </a:pPr>
            <a:endParaRPr lang="en-US" sz="3600" dirty="0">
              <a:solidFill>
                <a:srgbClr val="C9423B"/>
              </a:solidFill>
            </a:endParaRPr>
          </a:p>
          <a:p>
            <a:pPr marL="0" indent="0">
              <a:buNone/>
            </a:pPr>
            <a:r>
              <a:rPr lang="en-US" sz="2400" dirty="0" smtClean="0">
                <a:solidFill>
                  <a:schemeClr val="tx1">
                    <a:lumMod val="50000"/>
                    <a:lumOff val="50000"/>
                  </a:schemeClr>
                </a:solidFill>
              </a:rPr>
              <a:t>5-d</a:t>
            </a:r>
            <a:r>
              <a:rPr lang="sl-SI" sz="2400" dirty="0" err="1" smtClean="0">
                <a:solidFill>
                  <a:schemeClr val="tx1">
                    <a:lumMod val="50000"/>
                    <a:lumOff val="50000"/>
                  </a:schemeClr>
                </a:solidFill>
              </a:rPr>
              <a:t>nevni</a:t>
            </a:r>
            <a:r>
              <a:rPr lang="sl-SI" sz="2400" dirty="0" smtClean="0">
                <a:solidFill>
                  <a:schemeClr val="tx1">
                    <a:lumMod val="50000"/>
                    <a:lumOff val="50000"/>
                  </a:schemeClr>
                </a:solidFill>
              </a:rPr>
              <a:t> trening v projektu</a:t>
            </a:r>
            <a:endParaRPr lang="en-US" sz="2400" dirty="0" smtClean="0">
              <a:solidFill>
                <a:schemeClr val="tx1">
                  <a:lumMod val="50000"/>
                  <a:lumOff val="50000"/>
                </a:schemeClr>
              </a:solidFill>
            </a:endParaRPr>
          </a:p>
          <a:p>
            <a:pPr marL="0" indent="0">
              <a:buNone/>
            </a:pPr>
            <a:r>
              <a:rPr lang="en-US" sz="2400" dirty="0" smtClean="0">
                <a:solidFill>
                  <a:schemeClr val="tx1">
                    <a:lumMod val="50000"/>
                    <a:lumOff val="50000"/>
                  </a:schemeClr>
                </a:solidFill>
              </a:rPr>
              <a:t>TOY for Inclusion</a:t>
            </a:r>
            <a:endParaRPr lang="nl-NL" sz="2400" dirty="0">
              <a:solidFill>
                <a:schemeClr val="tx1">
                  <a:lumMod val="50000"/>
                  <a:lumOff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9883" y="2486824"/>
            <a:ext cx="2914117" cy="4371176"/>
          </a:xfrm>
          <a:prstGeom prst="rect">
            <a:avLst/>
          </a:prstGeom>
        </p:spPr>
      </p:pic>
    </p:spTree>
    <p:extLst>
      <p:ext uri="{BB962C8B-B14F-4D97-AF65-F5344CB8AC3E}">
        <p14:creationId xmlns:p14="http://schemas.microsoft.com/office/powerpoint/2010/main" val="74472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oy4incl template" id="{BC30B871-FE5C-46CD-A8C1-61D241581F65}" vid="{DE074352-8F4A-445C-A3FA-92709839C0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toy4incl template</Template>
  <TotalTime>241</TotalTime>
  <Words>196</Words>
  <Application>Microsoft Office PowerPoint</Application>
  <PresentationFormat>Diaprojekcija na zaslonu (4:3)</PresentationFormat>
  <Paragraphs>40</Paragraphs>
  <Slides>15</Slides>
  <Notes>4</Notes>
  <HiddenSlides>0</HiddenSlides>
  <MMClips>0</MMClips>
  <ScaleCrop>false</ScaleCrop>
  <HeadingPairs>
    <vt:vector size="4" baseType="variant">
      <vt:variant>
        <vt:lpstr>Tema</vt:lpstr>
      </vt:variant>
      <vt:variant>
        <vt:i4>1</vt:i4>
      </vt:variant>
      <vt:variant>
        <vt:lpstr>Naslovi diapozitivov</vt:lpstr>
      </vt:variant>
      <vt:variant>
        <vt:i4>15</vt:i4>
      </vt:variant>
    </vt:vector>
  </HeadingPairs>
  <TitlesOfParts>
    <vt:vector size="16"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 Medgeneracijsko učenje?</vt:lpstr>
      <vt:lpstr>PowerPointova predstavitev</vt:lpstr>
      <vt:lpstr>Koristi medgeneracijskega učenja za mlajše otroke</vt:lpstr>
      <vt:lpstr>Koristi medgeneracijskega učenja za starejše odrasle  </vt:lpstr>
      <vt:lpstr>Koristi medgeneracijskega učenja za lokalno skupnost</vt:lpstr>
      <vt:lpstr>PowerPointova predstavitev</vt:lpstr>
      <vt:lpstr>Vprašanja? </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 Cortellesi</dc:creator>
  <cp:lastModifiedBy>Mateja Mlinar</cp:lastModifiedBy>
  <cp:revision>23</cp:revision>
  <dcterms:created xsi:type="dcterms:W3CDTF">2017-07-03T11:50:20Z</dcterms:created>
  <dcterms:modified xsi:type="dcterms:W3CDTF">2019-08-09T09:49:03Z</dcterms:modified>
</cp:coreProperties>
</file>