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4" r:id="rId28"/>
    <p:sldId id="285" r:id="rId29"/>
    <p:sldId id="286" r:id="rId30"/>
    <p:sldId id="279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FF"/>
    <a:srgbClr val="00CCFF"/>
    <a:srgbClr val="FF00FF"/>
    <a:srgbClr val="0000FF"/>
    <a:srgbClr val="FF0066"/>
    <a:srgbClr val="00FF00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8CEE-73DA-45BB-810B-30BC133B2BAD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2.gif"/><Relationship Id="rId18" Type="http://schemas.openxmlformats.org/officeDocument/2006/relationships/image" Target="../media/image31.jpeg"/><Relationship Id="rId3" Type="http://schemas.openxmlformats.org/officeDocument/2006/relationships/image" Target="../media/image4.jpeg"/><Relationship Id="rId21" Type="http://schemas.openxmlformats.org/officeDocument/2006/relationships/image" Target="../media/image37.jpeg"/><Relationship Id="rId7" Type="http://schemas.openxmlformats.org/officeDocument/2006/relationships/image" Target="../media/image10.jpeg"/><Relationship Id="rId12" Type="http://schemas.openxmlformats.org/officeDocument/2006/relationships/image" Target="../media/image45.jpeg"/><Relationship Id="rId17" Type="http://schemas.openxmlformats.org/officeDocument/2006/relationships/image" Target="../media/image30.jpeg"/><Relationship Id="rId2" Type="http://schemas.openxmlformats.org/officeDocument/2006/relationships/image" Target="../media/image3.jpeg"/><Relationship Id="rId16" Type="http://schemas.openxmlformats.org/officeDocument/2006/relationships/image" Target="../media/image29.gif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jpeg"/><Relationship Id="rId5" Type="http://schemas.openxmlformats.org/officeDocument/2006/relationships/image" Target="../media/image8.jpeg"/><Relationship Id="rId15" Type="http://schemas.openxmlformats.org/officeDocument/2006/relationships/image" Target="../media/image46.jpeg"/><Relationship Id="rId10" Type="http://schemas.openxmlformats.org/officeDocument/2006/relationships/image" Target="../media/image18.jpeg"/><Relationship Id="rId19" Type="http://schemas.openxmlformats.org/officeDocument/2006/relationships/image" Target="../media/image33.png"/><Relationship Id="rId4" Type="http://schemas.openxmlformats.org/officeDocument/2006/relationships/image" Target="../media/image5.jpeg"/><Relationship Id="rId9" Type="http://schemas.openxmlformats.org/officeDocument/2006/relationships/image" Target="../media/image17.jpeg"/><Relationship Id="rId14" Type="http://schemas.openxmlformats.org/officeDocument/2006/relationships/image" Target="../media/image24.jpeg"/><Relationship Id="rId22" Type="http://schemas.openxmlformats.org/officeDocument/2006/relationships/image" Target="../media/image38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rgbClr val="7030A0"/>
                </a:solidFill>
                <a:latin typeface="Kristen ITC" pitchFamily="66" charset="0"/>
              </a:rPr>
              <a:t>In der </a:t>
            </a:r>
            <a:r>
              <a:rPr lang="fr-FR" sz="8800" dirty="0" err="1" smtClean="0">
                <a:solidFill>
                  <a:srgbClr val="7030A0"/>
                </a:solidFill>
                <a:latin typeface="Kristen ITC" pitchFamily="66" charset="0"/>
              </a:rPr>
              <a:t>Stadt</a:t>
            </a:r>
            <a:endParaRPr lang="fr-FR" sz="8800" dirty="0">
              <a:solidFill>
                <a:srgbClr val="7030A0"/>
              </a:solidFill>
              <a:latin typeface="Kristen ITC" pitchFamily="66" charset="0"/>
            </a:endParaRPr>
          </a:p>
        </p:txBody>
      </p:sp>
      <p:pic>
        <p:nvPicPr>
          <p:cNvPr id="1026" name="Picture 2" descr="D:\Utilisateurs\Maryel\Desktop\0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941168"/>
            <a:ext cx="455295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 smtClean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e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3200" dirty="0" smtClean="0">
                <a:solidFill>
                  <a:schemeClr val="tx1"/>
                </a:solidFill>
                <a:latin typeface="Kristen ITC" pitchFamily="66" charset="0"/>
              </a:rPr>
              <a:t>Bank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05214" y="3478273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Bibliothek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012160" y="1392567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D:\Utilisateurs\Maryel\Desktop\65300-Royalty-Free-RF-Clipart-Illustration-Of-A-Sparkey-Dog-Leaning-On-A-Stack-Of-Books.jpg"/>
          <p:cNvPicPr>
            <a:picLocks noChangeAspect="1" noChangeArrowheads="1"/>
          </p:cNvPicPr>
          <p:nvPr/>
        </p:nvPicPr>
        <p:blipFill>
          <a:blip r:embed="rId2" cstate="print"/>
          <a:srcRect b="12478"/>
          <a:stretch>
            <a:fillRect/>
          </a:stretch>
        </p:blipFill>
        <p:spPr bwMode="auto">
          <a:xfrm>
            <a:off x="1835696" y="548680"/>
            <a:ext cx="1408043" cy="1224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2 Imagen" descr="library.jpg"/>
          <p:cNvPicPr>
            <a:picLocks noChangeAspect="1" noChangeArrowheads="1"/>
          </p:cNvPicPr>
          <p:nvPr/>
        </p:nvPicPr>
        <p:blipFill>
          <a:blip r:embed="rId3" cstate="print"/>
          <a:srcRect r="2821" b="5116"/>
          <a:stretch>
            <a:fillRect/>
          </a:stretch>
        </p:blipFill>
        <p:spPr bwMode="auto">
          <a:xfrm>
            <a:off x="467544" y="1916832"/>
            <a:ext cx="3600450" cy="2905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Café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Theater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4656911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Kino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012160" y="1364858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Museum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D:\Utilisateurs\Maryel\Desktop\ivv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2295525" cy="2000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 smtClean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e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3200" dirty="0" err="1" smtClean="0">
                <a:solidFill>
                  <a:schemeClr val="tx1"/>
                </a:solidFill>
                <a:latin typeface="Kristen ITC" pitchFamily="66" charset="0"/>
              </a:rPr>
              <a:t>Bäckerei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Pizzeria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2497724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Bibliothek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D:\Utilisateurs\Maryel\Desktop\95571-Royalty-Free-RF-Clipart-Illustration-Of-A-Happy-White-Chef-Carrying-A-Pizza-Pie-On-A-Stove-Shovel.jpg"/>
          <p:cNvPicPr>
            <a:picLocks noChangeAspect="1" noChangeArrowheads="1"/>
          </p:cNvPicPr>
          <p:nvPr/>
        </p:nvPicPr>
        <p:blipFill>
          <a:blip r:embed="rId2" cstate="print"/>
          <a:srcRect b="14205"/>
          <a:stretch>
            <a:fillRect/>
          </a:stretch>
        </p:blipFill>
        <p:spPr bwMode="auto">
          <a:xfrm>
            <a:off x="1619672" y="2492896"/>
            <a:ext cx="1905000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D:\Utilisateurs\Maryel\Desktop\17654-Clipart-Illustration-Of-A-Proud-Male-Chef-Hand-Tossing-Pizza-Dough-Up-Into-The-Air-While-Cooking-In-A-Pizzeria.jpg"/>
          <p:cNvPicPr>
            <a:picLocks noChangeAspect="1" noChangeArrowheads="1"/>
          </p:cNvPicPr>
          <p:nvPr/>
        </p:nvPicPr>
        <p:blipFill>
          <a:blip r:embed="rId3" cstate="print"/>
          <a:srcRect r="16345"/>
          <a:stretch>
            <a:fillRect/>
          </a:stretch>
        </p:blipFill>
        <p:spPr bwMode="auto">
          <a:xfrm>
            <a:off x="539552" y="548680"/>
            <a:ext cx="1080120" cy="158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Schwimmbad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Theater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Bowling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06612" y="1484784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800" dirty="0" err="1" smtClean="0">
                <a:solidFill>
                  <a:schemeClr val="tx1"/>
                </a:solidFill>
                <a:latin typeface="Kristen ITC" pitchFamily="66" charset="0"/>
              </a:rPr>
              <a:t>Geschäft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D:\Utilisateurs\Maryel\Desktop\22499-Clipart-Illustration-Of-Two-Chaise-Lounges-By-An-Indoor-Swimming-Pool-With-Large-Windows-Looking-Out-Onto-A-Patio.jpg"/>
          <p:cNvPicPr>
            <a:picLocks noChangeAspect="1" noChangeArrowheads="1"/>
          </p:cNvPicPr>
          <p:nvPr/>
        </p:nvPicPr>
        <p:blipFill>
          <a:blip r:embed="rId2" cstate="print"/>
          <a:srcRect b="14951"/>
          <a:stretch>
            <a:fillRect/>
          </a:stretch>
        </p:blipFill>
        <p:spPr bwMode="auto">
          <a:xfrm>
            <a:off x="1115616" y="2348880"/>
            <a:ext cx="2664296" cy="2114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Supermarkt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600" dirty="0" err="1" smtClean="0">
                <a:solidFill>
                  <a:schemeClr val="tx1"/>
                </a:solidFill>
                <a:latin typeface="Kristen ITC" pitchFamily="66" charset="0"/>
              </a:rPr>
              <a:t>Sportplatz</a:t>
            </a:r>
            <a:endParaRPr lang="fr-FR" sz="2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74" y="2132856"/>
            <a:ext cx="4037188" cy="235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120172" y="2437090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Rathaus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952328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Tiergeschäft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139738" y="4466480"/>
            <a:ext cx="2736304" cy="906735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Blumengeschäft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117042" y="1290192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Museum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D:\Utilisateurs\Maryel\Desktop\activities_tour_grou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2057400" cy="233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990557" y="257187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 smtClean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e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Post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Konditorei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990557" y="1556792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D:\Utilisateurs\Maryel\Desktop\79721-Royalty-Free-RF-Stock-Illustration-Of-A-Deserted-Street-Leading-Through-A-City-With-Colorful-Buildings-Under-Clouds-And-The-Sun.jpg"/>
          <p:cNvPicPr>
            <a:picLocks noChangeAspect="1" noChangeArrowheads="1"/>
          </p:cNvPicPr>
          <p:nvPr/>
        </p:nvPicPr>
        <p:blipFill>
          <a:blip r:embed="rId2" cstate="print"/>
          <a:srcRect r="13038"/>
          <a:stretch>
            <a:fillRect/>
          </a:stretch>
        </p:blipFill>
        <p:spPr bwMode="auto">
          <a:xfrm>
            <a:off x="1763688" y="2492896"/>
            <a:ext cx="18002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D:\Utilisateurs\Maryel\Desktop\229971-Royalty-Free-RF-Clipart-Illustration-Of-A-3d-Curvy-Road-Leading-Away-Into-The-Distance.jpg"/>
          <p:cNvPicPr>
            <a:picLocks noChangeAspect="1" noChangeArrowheads="1"/>
          </p:cNvPicPr>
          <p:nvPr/>
        </p:nvPicPr>
        <p:blipFill>
          <a:blip r:embed="rId3" cstate="print"/>
          <a:srcRect b="9948"/>
          <a:stretch>
            <a:fillRect/>
          </a:stretch>
        </p:blipFill>
        <p:spPr bwMode="auto">
          <a:xfrm>
            <a:off x="251520" y="332656"/>
            <a:ext cx="1905000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6012160" y="2783593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Theater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005064"/>
            <a:ext cx="2736304" cy="1296144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Bekleidungs-geschäft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5661248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 Restaurant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012160" y="1678449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Museum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D:\Utilisateurs\Maryel\Desktop\5892-Caucasian-Man-Sitting-At-A-Table-And-Reading-A-Menu-At-A-Restaurant-Clipart-Illustration.jpg"/>
          <p:cNvPicPr>
            <a:picLocks noChangeAspect="1" noChangeArrowheads="1"/>
          </p:cNvPicPr>
          <p:nvPr/>
        </p:nvPicPr>
        <p:blipFill>
          <a:blip r:embed="rId2" cstate="print"/>
          <a:srcRect r="12208"/>
          <a:stretch>
            <a:fillRect/>
          </a:stretch>
        </p:blipFill>
        <p:spPr bwMode="auto">
          <a:xfrm>
            <a:off x="2483768" y="3140968"/>
            <a:ext cx="1080120" cy="1190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 descr="D:\Utilisateurs\Maryel\Desktop\34184-Clipart-Illustration-Of-A-Pleasant-Food-Critic-Man-In-A-Suit-Preparing-To-Take-A-Bite-Of-Food-In-A-Restaurant.jpg"/>
          <p:cNvPicPr>
            <a:picLocks noChangeAspect="1" noChangeArrowheads="1"/>
          </p:cNvPicPr>
          <p:nvPr/>
        </p:nvPicPr>
        <p:blipFill>
          <a:blip r:embed="rId3" cstate="print"/>
          <a:srcRect b="14205"/>
          <a:stretch>
            <a:fillRect/>
          </a:stretch>
        </p:blipFill>
        <p:spPr bwMode="auto">
          <a:xfrm>
            <a:off x="2267744" y="548680"/>
            <a:ext cx="1408044" cy="1224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Picture 4" descr="D:\Utilisateurs\Maryel\Desktop\434286-Royalty-Free-RF-Clipart-Illustration-Of-A-Fat-Female-Waitress-Carrying-Many-Plates.jpg"/>
          <p:cNvPicPr>
            <a:picLocks noChangeAspect="1" noChangeArrowheads="1"/>
          </p:cNvPicPr>
          <p:nvPr/>
        </p:nvPicPr>
        <p:blipFill>
          <a:blip r:embed="rId4" cstate="print"/>
          <a:srcRect b="14501"/>
          <a:stretch>
            <a:fillRect/>
          </a:stretch>
        </p:blipFill>
        <p:spPr bwMode="auto">
          <a:xfrm>
            <a:off x="467544" y="620688"/>
            <a:ext cx="1604210" cy="1152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7" name="Picture 5" descr="D:\Utilisateurs\Maryel\Desktop\434269-Royalty-Free-RF-Clipart-Illustration-Of-A-Red-Haired-Waitress-Taking-An-Order.jpg"/>
          <p:cNvPicPr>
            <a:picLocks noChangeAspect="1" noChangeArrowheads="1"/>
          </p:cNvPicPr>
          <p:nvPr/>
        </p:nvPicPr>
        <p:blipFill>
          <a:blip r:embed="rId5" cstate="print"/>
          <a:srcRect r="15216"/>
          <a:stretch>
            <a:fillRect/>
          </a:stretch>
        </p:blipFill>
        <p:spPr bwMode="auto">
          <a:xfrm>
            <a:off x="1403648" y="2780928"/>
            <a:ext cx="936104" cy="1547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Parkplatz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600" dirty="0" err="1" smtClean="0">
                <a:solidFill>
                  <a:schemeClr val="tx1"/>
                </a:solidFill>
                <a:latin typeface="Kristen ITC" pitchFamily="66" charset="0"/>
              </a:rPr>
              <a:t>Sportplatz</a:t>
            </a:r>
            <a:endParaRPr lang="fr-FR" sz="2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D:\Utilisateurs\Maryel\Desktop\b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73" y="2564904"/>
            <a:ext cx="2914609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 smtClean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e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Post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4663622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Bäckerei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012160" y="239042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6 Imagen" descr="post office.jpg"/>
          <p:cNvPicPr>
            <a:picLocks noChangeAspect="1" noChangeArrowheads="1"/>
          </p:cNvPicPr>
          <p:nvPr/>
        </p:nvPicPr>
        <p:blipFill>
          <a:blip r:embed="rId2" cstate="print"/>
          <a:srcRect l="2821" t="2773" r="3703" b="7249"/>
          <a:stretch>
            <a:fillRect/>
          </a:stretch>
        </p:blipFill>
        <p:spPr bwMode="auto">
          <a:xfrm>
            <a:off x="683568" y="1700808"/>
            <a:ext cx="35433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59632" y="980728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Kristen ITC" panose="03050502040202030202" pitchFamily="66" charset="0"/>
              </a:rPr>
              <a:t>Die Post</a:t>
            </a:r>
          </a:p>
          <a:p>
            <a:r>
              <a:rPr lang="sl-SI" sz="2800" dirty="0" smtClean="0">
                <a:latin typeface="Kristen ITC" panose="03050502040202030202" pitchFamily="66" charset="0"/>
              </a:rPr>
              <a:t>Die Bank</a:t>
            </a:r>
          </a:p>
          <a:p>
            <a:r>
              <a:rPr lang="sl-SI" sz="2800" dirty="0" smtClean="0">
                <a:latin typeface="Kristen ITC" panose="03050502040202030202" pitchFamily="66" charset="0"/>
              </a:rPr>
              <a:t>Die </a:t>
            </a:r>
            <a:r>
              <a:rPr lang="sl-SI" sz="2800" dirty="0" err="1" smtClean="0">
                <a:latin typeface="Kristen ITC" panose="03050502040202030202" pitchFamily="66" charset="0"/>
              </a:rPr>
              <a:t>Pizzeria</a:t>
            </a:r>
            <a:endParaRPr lang="sl-SI" sz="2800" dirty="0" smtClean="0">
              <a:latin typeface="Kristen ITC" panose="03050502040202030202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076056" y="2102049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Das</a:t>
            </a:r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Theater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Das</a:t>
            </a:r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Restaurant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Das</a:t>
            </a:r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Museum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Das</a:t>
            </a:r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r>
              <a:rPr lang="sl-SI" sz="2800" dirty="0" err="1" smtClean="0">
                <a:solidFill>
                  <a:prstClr val="black"/>
                </a:solidFill>
                <a:latin typeface="Kristen ITC" panose="03050502040202030202" pitchFamily="66" charset="0"/>
              </a:rPr>
              <a:t>Bowling</a:t>
            </a:r>
            <a:endParaRPr lang="sl-SI" sz="2800" dirty="0" smtClean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 err="1" smtClean="0">
                <a:solidFill>
                  <a:prstClr val="black"/>
                </a:solidFill>
                <a:latin typeface="Kristen ITC" panose="03050502040202030202" pitchFamily="66" charset="0"/>
              </a:rPr>
              <a:t>Das</a:t>
            </a:r>
            <a:r>
              <a:rPr lang="sl-SI" sz="28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 Kino</a:t>
            </a:r>
          </a:p>
          <a:p>
            <a:pPr lvl="0"/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475656" y="3971676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Der Park</a:t>
            </a:r>
          </a:p>
          <a:p>
            <a:pPr lvl="0"/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Der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Platz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Der </a:t>
            </a:r>
            <a:r>
              <a:rPr lang="sl-SI" sz="2800" dirty="0" err="1" smtClean="0">
                <a:solidFill>
                  <a:prstClr val="black"/>
                </a:solidFill>
                <a:latin typeface="Kristen ITC" panose="03050502040202030202" pitchFamily="66" charset="0"/>
              </a:rPr>
              <a:t>Parkplatz</a:t>
            </a:r>
            <a:endParaRPr lang="sl-SI" sz="2800" dirty="0" smtClean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Der </a:t>
            </a:r>
            <a:r>
              <a:rPr lang="sl-SI" sz="2800" dirty="0" err="1" smtClean="0">
                <a:solidFill>
                  <a:prstClr val="black"/>
                </a:solidFill>
                <a:latin typeface="Kristen ITC" panose="03050502040202030202" pitchFamily="66" charset="0"/>
              </a:rPr>
              <a:t>Sportplatz</a:t>
            </a:r>
            <a:endParaRPr lang="sl-SI" sz="2800" dirty="0" smtClean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Der </a:t>
            </a:r>
            <a:r>
              <a:rPr lang="sl-SI" sz="2800" dirty="0" err="1" smtClean="0">
                <a:solidFill>
                  <a:prstClr val="black"/>
                </a:solidFill>
                <a:latin typeface="Kristen ITC" panose="03050502040202030202" pitchFamily="66" charset="0"/>
              </a:rPr>
              <a:t>Supermarkt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Rathaus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Gasthaus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Krankenhaus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84168" y="4637795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0 Imagen" descr="hospital.jpg"/>
          <p:cNvPicPr>
            <a:picLocks noChangeAspect="1" noChangeArrowheads="1"/>
          </p:cNvPicPr>
          <p:nvPr/>
        </p:nvPicPr>
        <p:blipFill>
          <a:blip r:embed="rId2" cstate="print"/>
          <a:srcRect l="2469" t="1707" r="3351" b="6310"/>
          <a:stretch>
            <a:fillRect/>
          </a:stretch>
        </p:blipFill>
        <p:spPr bwMode="auto">
          <a:xfrm>
            <a:off x="611560" y="1772816"/>
            <a:ext cx="3476625" cy="2800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7" name="Picture 3" descr="D:\Utilisateurs\Maryel\Desktop\439492-Royalty-Free-RF-Clip-Art-Illustration-Of-A-Cartoon-Speeding-Ambulance.jpg"/>
          <p:cNvPicPr>
            <a:picLocks noChangeAspect="1" noChangeArrowheads="1"/>
          </p:cNvPicPr>
          <p:nvPr/>
        </p:nvPicPr>
        <p:blipFill>
          <a:blip r:embed="rId3" cstate="print"/>
          <a:srcRect b="15375"/>
          <a:stretch>
            <a:fillRect/>
          </a:stretch>
        </p:blipFill>
        <p:spPr bwMode="auto">
          <a:xfrm>
            <a:off x="467544" y="332656"/>
            <a:ext cx="1240532" cy="916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999793" y="4650610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sl-SI" sz="3200" dirty="0" err="1" smtClean="0">
                <a:solidFill>
                  <a:schemeClr val="tx1"/>
                </a:solidFill>
                <a:latin typeface="Kristen ITC" pitchFamily="66" charset="0"/>
              </a:rPr>
              <a:t>Garten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038622" y="1268760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der Park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240360" cy="2195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Bushaltestelle</a:t>
            </a:r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800" dirty="0" err="1" smtClean="0">
                <a:solidFill>
                  <a:schemeClr val="tx1"/>
                </a:solidFill>
                <a:latin typeface="Kristen ITC" pitchFamily="66" charset="0"/>
              </a:rPr>
              <a:t>Tankstelle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25441" y="350100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Bibliothek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025441" y="454030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14" name="Picture 2" descr="D:\Utilisateurs\Maryel\Desktop\441064-Royalty-Free-RF-Clip-Art-Illustration-Of-A-Cartoon-Boy-Waiting-At-A-School-Bus-Stop.jpg"/>
          <p:cNvPicPr>
            <a:picLocks noChangeAspect="1" noChangeArrowheads="1"/>
          </p:cNvPicPr>
          <p:nvPr/>
        </p:nvPicPr>
        <p:blipFill>
          <a:blip r:embed="rId2" cstate="print"/>
          <a:srcRect r="16619"/>
          <a:stretch>
            <a:fillRect/>
          </a:stretch>
        </p:blipFill>
        <p:spPr bwMode="auto">
          <a:xfrm>
            <a:off x="467544" y="2420888"/>
            <a:ext cx="1020699" cy="18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5" name="Picture 3" descr="D:\Utilisateurs\Maryel\Desktop\180px-Zeichen_224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1080120" cy="1080120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b="18101"/>
          <a:stretch>
            <a:fillRect/>
          </a:stretch>
        </p:blipFill>
        <p:spPr bwMode="auto">
          <a:xfrm flipH="1">
            <a:off x="1907704" y="2852936"/>
            <a:ext cx="2160240" cy="1327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Rathaus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1974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sl-SI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Kaufhaus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Krankenhaus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as</a:t>
            </a:r>
            <a:r>
              <a:rPr lang="sl-SI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Schuhgeschäft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38" name="Picture 2" descr="D:\Utilisateurs\Maryel\Desktop\rathaus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952328" cy="2989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9" name="Picture 3" descr="D:\Utilisateurs\Maryel\Desktop\flagge-deutschland-wehende-flagge-40x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96752"/>
            <a:ext cx="666750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999793" y="4650610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sl-SI" sz="3200" dirty="0" err="1" smtClean="0">
                <a:solidFill>
                  <a:schemeClr val="tx1"/>
                </a:solidFill>
                <a:latin typeface="Kristen ITC" pitchFamily="66" charset="0"/>
              </a:rPr>
              <a:t>Garten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038622" y="1268760"/>
            <a:ext cx="2736304" cy="86409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Kristen ITC" pitchFamily="66" charset="0"/>
              </a:rPr>
              <a:t>d</a:t>
            </a:r>
            <a:r>
              <a:rPr lang="sl-SI" sz="2400" dirty="0" smtClean="0">
                <a:solidFill>
                  <a:schemeClr val="tx1"/>
                </a:solidFill>
                <a:latin typeface="Kristen ITC" pitchFamily="66" charset="0"/>
              </a:rPr>
              <a:t>er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Kindergarten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66214"/>
            <a:ext cx="4129050" cy="27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857660" y="135841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Bushaltestelle</a:t>
            </a:r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857660" y="3212053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800" dirty="0" err="1" smtClean="0">
                <a:solidFill>
                  <a:schemeClr val="tx1"/>
                </a:solidFill>
                <a:latin typeface="Kristen ITC" pitchFamily="66" charset="0"/>
              </a:rPr>
              <a:t>Tankstelle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868144" y="414908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Bibliothek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868144" y="2295437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Apotheke</a:t>
            </a:r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42" y="2025929"/>
            <a:ext cx="3835018" cy="23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84168" y="1196752"/>
            <a:ext cx="2664296" cy="936104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as</a:t>
            </a:r>
            <a:r>
              <a:rPr lang="sl-SI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Schuh-geschäft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1974"/>
            <a:ext cx="2736304" cy="937026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as</a:t>
            </a:r>
            <a:r>
              <a:rPr lang="sl-SI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Tier-geschäft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864096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Blumen-geschäft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822870"/>
            <a:ext cx="2736304" cy="936104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as</a:t>
            </a:r>
            <a:r>
              <a:rPr lang="sl-SI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Bekleidungs-geschäft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13083"/>
          <a:stretch/>
        </p:blipFill>
        <p:spPr>
          <a:xfrm>
            <a:off x="327914" y="2035948"/>
            <a:ext cx="3884046" cy="25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857660" y="135841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Bäckerei</a:t>
            </a:r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857660" y="3212052"/>
            <a:ext cx="2736304" cy="793011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Bushaltestelle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868144" y="414908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Bibliothek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868144" y="2295437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Apotheke</a:t>
            </a:r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2" y="1894793"/>
            <a:ext cx="3951776" cy="26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84168" y="1196752"/>
            <a:ext cx="2664296" cy="936104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as</a:t>
            </a:r>
            <a:r>
              <a:rPr lang="sl-SI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Schuh-geschäft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1974"/>
            <a:ext cx="2736304" cy="937026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as</a:t>
            </a:r>
            <a:r>
              <a:rPr lang="sl-SI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Tier-geschäft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864096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Blumen-geschäft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822870"/>
            <a:ext cx="2736304" cy="936104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as</a:t>
            </a:r>
            <a:r>
              <a:rPr lang="sl-SI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Bekleidungs-geschäft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3" y="1804658"/>
            <a:ext cx="3940331" cy="26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857660" y="135841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Bäckerei</a:t>
            </a:r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857660" y="3212052"/>
            <a:ext cx="2736304" cy="793011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Metzgerei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868144" y="414908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Kirche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868144" y="2295437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 smtClean="0">
                <a:solidFill>
                  <a:schemeClr val="tx1"/>
                </a:solidFill>
                <a:latin typeface="Kristen ITC" pitchFamily="66" charset="0"/>
              </a:rPr>
              <a:t>Konditorei</a:t>
            </a:r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69" y="1124744"/>
            <a:ext cx="3579291" cy="35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55576" y="2060848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Was</a:t>
            </a:r>
            <a:r>
              <a:rPr kumimoji="0" lang="fr-FR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</a:t>
            </a:r>
            <a:r>
              <a:rPr kumimoji="0" lang="fr-FR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ist</a:t>
            </a:r>
            <a:r>
              <a:rPr kumimoji="0" lang="fr-FR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</a:t>
            </a:r>
            <a:r>
              <a:rPr kumimoji="0" lang="fr-FR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das</a:t>
            </a:r>
            <a:r>
              <a:rPr kumimoji="0" lang="fr-FR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?</a:t>
            </a:r>
          </a:p>
        </p:txBody>
      </p:sp>
      <p:pic>
        <p:nvPicPr>
          <p:cNvPr id="3" name="Picture 2" descr="D:\Utilisateurs\Maryel\Desktop\0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941168"/>
            <a:ext cx="455295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err="1" smtClean="0">
                <a:solidFill>
                  <a:srgbClr val="FF0000"/>
                </a:solidFill>
                <a:latin typeface="Kristen ITC" pitchFamily="66" charset="0"/>
              </a:rPr>
              <a:t>Was</a:t>
            </a:r>
            <a:r>
              <a:rPr lang="sl-SI" sz="4800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sl-SI" sz="4800" dirty="0" err="1" smtClean="0">
                <a:solidFill>
                  <a:srgbClr val="FF0000"/>
                </a:solidFill>
                <a:latin typeface="Kristen ITC" pitchFamily="66" charset="0"/>
              </a:rPr>
              <a:t>kann</a:t>
            </a:r>
            <a:r>
              <a:rPr lang="sl-SI" sz="4800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sl-SI" sz="4800" dirty="0" err="1" smtClean="0">
                <a:solidFill>
                  <a:srgbClr val="FF0000"/>
                </a:solidFill>
                <a:latin typeface="Kristen ITC" pitchFamily="66" charset="0"/>
              </a:rPr>
              <a:t>ich</a:t>
            </a:r>
            <a:r>
              <a:rPr lang="sl-SI" sz="4800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sl-SI" sz="4800" dirty="0" err="1" smtClean="0">
                <a:solidFill>
                  <a:srgbClr val="FF0000"/>
                </a:solidFill>
                <a:latin typeface="Kristen ITC" pitchFamily="66" charset="0"/>
              </a:rPr>
              <a:t>hier</a:t>
            </a:r>
            <a:r>
              <a:rPr lang="sl-SI" sz="4800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sl-SI" sz="4800" dirty="0" err="1" smtClean="0">
                <a:solidFill>
                  <a:srgbClr val="FF0000"/>
                </a:solidFill>
                <a:latin typeface="Kristen ITC" pitchFamily="66" charset="0"/>
              </a:rPr>
              <a:t>erledigen</a:t>
            </a:r>
            <a:r>
              <a:rPr lang="sl-SI" sz="4800" dirty="0" smtClean="0">
                <a:solidFill>
                  <a:srgbClr val="FF0000"/>
                </a:solidFill>
                <a:latin typeface="Kristen ITC" pitchFamily="66" charset="0"/>
              </a:rPr>
              <a:t>?</a:t>
            </a:r>
            <a:endParaRPr lang="fr-FR" sz="4800" dirty="0">
              <a:latin typeface="Kristen ITC" pitchFamily="66" charset="0"/>
            </a:endParaRPr>
          </a:p>
        </p:txBody>
      </p:sp>
      <p:pic>
        <p:nvPicPr>
          <p:cNvPr id="3" name="Picture 2" descr="D:\Utilisateurs\Maryel\Desktop\imag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2043">
            <a:off x="441187" y="1034966"/>
            <a:ext cx="1440160" cy="1359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D:\Utilisateurs\Maryel\Desktop\72621-Royalty-Free-RF-Clipart-Illustration-Of-A-Red-Train-At-A-Train-Station-Near-Mountains.jpg"/>
          <p:cNvPicPr>
            <a:picLocks noChangeAspect="1" noChangeArrowheads="1"/>
          </p:cNvPicPr>
          <p:nvPr/>
        </p:nvPicPr>
        <p:blipFill>
          <a:blip r:embed="rId3" cstate="print"/>
          <a:srcRect b="12770"/>
          <a:stretch>
            <a:fillRect/>
          </a:stretch>
        </p:blipFill>
        <p:spPr bwMode="auto">
          <a:xfrm>
            <a:off x="2267744" y="1124744"/>
            <a:ext cx="1224136" cy="120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Utilisateurs\Maryel\Desktop\clipart_bioscoop_animaatjes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052736"/>
            <a:ext cx="1224136" cy="1341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Utilisateurs\Maryel\Desktop\213426-Royalty-Free-RF-Clipart-Illustration-Of-A-European-Styled-Church-With-A-Bell-Tower.jpg"/>
          <p:cNvPicPr>
            <a:picLocks noChangeAspect="1" noChangeArrowheads="1"/>
          </p:cNvPicPr>
          <p:nvPr/>
        </p:nvPicPr>
        <p:blipFill>
          <a:blip r:embed="rId5" cstate="print"/>
          <a:srcRect r="12770"/>
          <a:stretch>
            <a:fillRect/>
          </a:stretch>
        </p:blipFill>
        <p:spPr bwMode="auto">
          <a:xfrm>
            <a:off x="5436096" y="1052736"/>
            <a:ext cx="1080120" cy="119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D:\Utilisateurs\Maryel\Desktop\parkplat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9510">
            <a:off x="6959967" y="1277312"/>
            <a:ext cx="1872208" cy="897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D:\Utilisateurs\Maryel\Desktop\15894-Lineup-Of-White-Bowling-Pins-Clipart-Illustration.jpg"/>
          <p:cNvPicPr>
            <a:picLocks noChangeAspect="1" noChangeArrowheads="1"/>
          </p:cNvPicPr>
          <p:nvPr/>
        </p:nvPicPr>
        <p:blipFill>
          <a:blip r:embed="rId7" cstate="print"/>
          <a:srcRect b="13284"/>
          <a:stretch>
            <a:fillRect/>
          </a:stretch>
        </p:blipFill>
        <p:spPr bwMode="auto">
          <a:xfrm>
            <a:off x="323528" y="2492896"/>
            <a:ext cx="1152128" cy="113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2 Imagen" descr="library.jpg"/>
          <p:cNvPicPr>
            <a:picLocks noChangeAspect="1" noChangeArrowheads="1"/>
          </p:cNvPicPr>
          <p:nvPr/>
        </p:nvPicPr>
        <p:blipFill>
          <a:blip r:embed="rId8" cstate="print"/>
          <a:srcRect r="2821" b="5116"/>
          <a:stretch>
            <a:fillRect/>
          </a:stretch>
        </p:blipFill>
        <p:spPr bwMode="auto">
          <a:xfrm>
            <a:off x="1619672" y="2564904"/>
            <a:ext cx="1656184" cy="1336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D:\Utilisateurs\Maryel\Desktop\ivv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78096">
            <a:off x="3578970" y="2667427"/>
            <a:ext cx="1322204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D:\Utilisateurs\Maryel\Desktop\95571-Royalty-Free-RF-Clipart-Illustration-Of-A-Happy-White-Chef-Carrying-A-Pizza-Pie-On-A-Stove-Shovel.jpg"/>
          <p:cNvPicPr>
            <a:picLocks noChangeAspect="1" noChangeArrowheads="1"/>
          </p:cNvPicPr>
          <p:nvPr/>
        </p:nvPicPr>
        <p:blipFill>
          <a:blip r:embed="rId10" cstate="print"/>
          <a:srcRect b="14205"/>
          <a:stretch>
            <a:fillRect/>
          </a:stretch>
        </p:blipFill>
        <p:spPr bwMode="auto">
          <a:xfrm rot="21243087">
            <a:off x="5287173" y="2283244"/>
            <a:ext cx="1584176" cy="137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D:\Utilisateurs\Maryel\Desktop\22499-Clipart-Illustration-Of-Two-Chaise-Lounges-By-An-Indoor-Swimming-Pool-With-Large-Windows-Looking-Out-Onto-A-Patio.jpg"/>
          <p:cNvPicPr>
            <a:picLocks noChangeAspect="1" noChangeArrowheads="1"/>
          </p:cNvPicPr>
          <p:nvPr/>
        </p:nvPicPr>
        <p:blipFill>
          <a:blip r:embed="rId11" cstate="print"/>
          <a:srcRect b="14951"/>
          <a:stretch>
            <a:fillRect/>
          </a:stretch>
        </p:blipFill>
        <p:spPr bwMode="auto">
          <a:xfrm rot="535673">
            <a:off x="7308279" y="2443222"/>
            <a:ext cx="1296144" cy="1028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4 Imagen" descr="park.jpg"/>
          <p:cNvPicPr>
            <a:picLocks noChangeAspect="1" noChangeArrowheads="1"/>
          </p:cNvPicPr>
          <p:nvPr/>
        </p:nvPicPr>
        <p:blipFill>
          <a:blip r:embed="rId12" cstate="print"/>
          <a:srcRect l="3348" t="2776" r="3963" b="6096"/>
          <a:stretch>
            <a:fillRect/>
          </a:stretch>
        </p:blipFill>
        <p:spPr bwMode="auto">
          <a:xfrm rot="20917317">
            <a:off x="285421" y="4142011"/>
            <a:ext cx="1510298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D:\Utilisateurs\Maryel\Desktop\activities_tour_group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4149080"/>
            <a:ext cx="1015754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D:\Utilisateurs\Maryel\Desktop\229971-Royalty-Free-RF-Clipart-Illustration-Of-A-3d-Curvy-Road-Leading-Away-Into-The-Distance.jpg"/>
          <p:cNvPicPr>
            <a:picLocks noChangeAspect="1" noChangeArrowheads="1"/>
          </p:cNvPicPr>
          <p:nvPr/>
        </p:nvPicPr>
        <p:blipFill>
          <a:blip r:embed="rId14" cstate="print"/>
          <a:srcRect b="9948"/>
          <a:stretch>
            <a:fillRect/>
          </a:stretch>
        </p:blipFill>
        <p:spPr bwMode="auto">
          <a:xfrm>
            <a:off x="3707904" y="4221088"/>
            <a:ext cx="864096" cy="881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3 Imagen" descr="waiter.jpg"/>
          <p:cNvPicPr>
            <a:picLocks noChangeAspect="1" noChangeArrowheads="1"/>
          </p:cNvPicPr>
          <p:nvPr/>
        </p:nvPicPr>
        <p:blipFill>
          <a:blip r:embed="rId15" cstate="print"/>
          <a:srcRect l="2293" t="3412" r="3351" b="6610"/>
          <a:stretch>
            <a:fillRect/>
          </a:stretch>
        </p:blipFill>
        <p:spPr bwMode="auto">
          <a:xfrm>
            <a:off x="4788024" y="4005064"/>
            <a:ext cx="1730896" cy="136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D:\Utilisateurs\Maryel\Desktop\ball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240" y="3645024"/>
            <a:ext cx="816091" cy="504056"/>
          </a:xfrm>
          <a:prstGeom prst="rect">
            <a:avLst/>
          </a:prstGeom>
          <a:noFill/>
        </p:spPr>
      </p:pic>
      <p:pic>
        <p:nvPicPr>
          <p:cNvPr id="18" name="6 Imagen" descr="post office.jpg"/>
          <p:cNvPicPr>
            <a:picLocks noChangeAspect="1" noChangeArrowheads="1"/>
          </p:cNvPicPr>
          <p:nvPr/>
        </p:nvPicPr>
        <p:blipFill>
          <a:blip r:embed="rId17" cstate="print"/>
          <a:srcRect l="2821" t="2773" r="3703" b="7249"/>
          <a:stretch>
            <a:fillRect/>
          </a:stretch>
        </p:blipFill>
        <p:spPr bwMode="auto">
          <a:xfrm rot="785511">
            <a:off x="7138919" y="4379417"/>
            <a:ext cx="1538441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0 Imagen" descr="hospital.jpg"/>
          <p:cNvPicPr>
            <a:picLocks noChangeAspect="1" noChangeArrowheads="1"/>
          </p:cNvPicPr>
          <p:nvPr/>
        </p:nvPicPr>
        <p:blipFill>
          <a:blip r:embed="rId18" cstate="print"/>
          <a:srcRect l="2469" t="1707" r="3351" b="6310"/>
          <a:stretch>
            <a:fillRect/>
          </a:stretch>
        </p:blipFill>
        <p:spPr bwMode="auto">
          <a:xfrm>
            <a:off x="971600" y="5445224"/>
            <a:ext cx="1440160" cy="11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1054109">
            <a:off x="2770138" y="5484492"/>
            <a:ext cx="1487626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3" descr="D:\Utilisateurs\Maryel\Desktop\180px-Zeichen_224.svg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0" y="5517232"/>
            <a:ext cx="1080120" cy="1080120"/>
          </a:xfrm>
          <a:prstGeom prst="rect">
            <a:avLst/>
          </a:prstGeom>
          <a:noFill/>
        </p:spPr>
      </p:pic>
      <p:pic>
        <p:nvPicPr>
          <p:cNvPr id="23" name="Picture 2" descr="D:\Utilisateurs\Maryel\Desktop\rathaus001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518673">
            <a:off x="6084168" y="5589240"/>
            <a:ext cx="1066619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3" descr="D:\Utilisateurs\Maryel\Desktop\flagge-deutschland-wehende-flagge-40x60.gif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861568">
            <a:off x="6975142" y="5556725"/>
            <a:ext cx="351364" cy="26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9847" y="6014407"/>
            <a:ext cx="535462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.</a:t>
            </a:r>
            <a:endParaRPr kumimoji="0" lang="sl-SI" altLang="sl-SI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23728" y="41809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1115616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WO in der </a:t>
            </a:r>
            <a:r>
              <a:rPr lang="sl-SI" altLang="sl-SI" sz="3200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Stadt</a:t>
            </a: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3200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macht</a:t>
            </a: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</a:t>
            </a:r>
            <a:r>
              <a:rPr lang="sl-SI" altLang="sl-SI" sz="3200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sl-SI" altLang="sl-SI" sz="3200" b="1" dirty="0">
              <a:solidFill>
                <a:prstClr val="black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845806" y="1333758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WO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kauft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</a:t>
            </a:r>
            <a:r>
              <a:rPr lang="sl-SI" altLang="sl-SI" sz="24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Lebensmittel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 </a:t>
            </a:r>
            <a:endParaRPr lang="sl-SI" altLang="sl-SI" sz="2400" b="1" dirty="0">
              <a:solidFill>
                <a:prstClr val="black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der </a:t>
            </a:r>
            <a:r>
              <a:rPr lang="sl-SI" altLang="sl-SI" sz="24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Supermarkt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Lebensmittel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kauft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in </a:t>
            </a:r>
            <a:r>
              <a:rPr lang="sl-SI" altLang="sl-SI" sz="24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 </a:t>
            </a:r>
            <a:r>
              <a:rPr lang="sl-SI" altLang="sl-SI" sz="24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Supermarkt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altLang="sl-SI" sz="2400" b="1" dirty="0">
              <a:solidFill>
                <a:prstClr val="black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WO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isst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Eis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	 </a:t>
            </a:r>
            <a:endParaRPr lang="sl-SI" altLang="sl-SI" sz="2400" b="1" dirty="0">
              <a:solidFill>
                <a:prstClr val="black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die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Konditorei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Eis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isst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in </a:t>
            </a:r>
            <a:r>
              <a:rPr lang="sl-SI" altLang="sl-SI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der </a:t>
            </a:r>
            <a:r>
              <a:rPr lang="sl-SI" altLang="sl-SI" sz="24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Konditorei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altLang="sl-SI" sz="2400" b="1" dirty="0">
              <a:solidFill>
                <a:prstClr val="black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Wo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kann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Filme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sehen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	</a:t>
            </a:r>
            <a:endParaRPr lang="sl-SI" altLang="sl-SI" sz="24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 err="1" smtClean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das</a:t>
            </a:r>
            <a:r>
              <a:rPr lang="sl-SI" altLang="sl-SI" sz="2400" b="1" dirty="0" smtClean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Kino			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sl-SI" altLang="sl-SI" sz="2400" b="1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 </a:t>
            </a:r>
            <a:r>
              <a:rPr lang="sl-SI" altLang="sl-SI" sz="2400" b="1" dirty="0">
                <a:ea typeface="Calibri" panose="020F0502020204030204" pitchFamily="34" charset="0"/>
                <a:cs typeface="Arial" panose="020B0604020202020204" pitchFamily="34" charset="0"/>
              </a:rPr>
              <a:t>Kino </a:t>
            </a:r>
            <a:r>
              <a:rPr lang="sl-SI" altLang="sl-SI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kann</a:t>
            </a:r>
            <a:r>
              <a:rPr lang="sl-SI" altLang="sl-SI" sz="2400" b="1" dirty="0">
                <a:ea typeface="Calibri" panose="020F0502020204030204" pitchFamily="34" charset="0"/>
                <a:cs typeface="Arial" panose="020B0604020202020204" pitchFamily="34" charset="0"/>
              </a:rPr>
              <a:t> man Filme </a:t>
            </a:r>
            <a:r>
              <a:rPr lang="sl-SI" altLang="sl-SI" sz="24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sehen</a:t>
            </a:r>
            <a:r>
              <a:rPr lang="sl-SI" altLang="sl-SI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altLang="sl-SI" sz="2400" b="1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43608" y="836713"/>
            <a:ext cx="69127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Kaj ugotavlja</a:t>
            </a:r>
            <a:r>
              <a:rPr lang="sl-SI" altLang="sl-SI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sl-SI" altLang="sl-SI" sz="2400" b="1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400" b="1" dirty="0">
              <a:solidFill>
                <a:prstClr val="black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Členi 	</a:t>
            </a:r>
            <a:r>
              <a:rPr lang="sl-SI" altLang="sl-SI" sz="3200" b="1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DER </a:t>
            </a:r>
            <a:r>
              <a:rPr lang="sl-SI" altLang="sl-SI" sz="3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DIE </a:t>
            </a:r>
            <a:r>
              <a:rPr lang="sl-SI" altLang="sl-SI" sz="3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sl-SI" altLang="sl-SI" sz="3200" b="1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endParaRPr lang="sl-SI" altLang="sl-SI" sz="3200" b="1" dirty="0" smtClean="0">
              <a:solidFill>
                <a:srgbClr val="00B05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400" b="1" dirty="0">
              <a:solidFill>
                <a:srgbClr val="00B05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 se zaradi 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sklanjanja samostalnika 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spremenili v </a:t>
            </a:r>
            <a:endParaRPr lang="sl-SI" altLang="sl-SI" sz="2400" b="1" dirty="0">
              <a:solidFill>
                <a:prstClr val="black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400" b="1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l-SI" altLang="sl-SI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sl-SI" altLang="sl-SI" sz="3200" b="1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 </a:t>
            </a:r>
            <a:r>
              <a:rPr lang="sl-SI" altLang="sl-SI" sz="3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DER </a:t>
            </a:r>
            <a:r>
              <a:rPr lang="sl-SI" altLang="sl-SI" sz="3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sl-SI" altLang="sl-SI" sz="3200" b="1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</a:t>
            </a:r>
            <a:r>
              <a:rPr lang="sl-SI" altLang="sl-SI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altLang="sl-SI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511630"/>
              </p:ext>
            </p:extLst>
          </p:nvPr>
        </p:nvGraphicFramePr>
        <p:xfrm>
          <a:off x="1979712" y="4068120"/>
          <a:ext cx="5904655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051514">
                  <a:extLst>
                    <a:ext uri="{9D8B030D-6E8A-4147-A177-3AD203B41FA5}">
                      <a16:colId xmlns:a16="http://schemas.microsoft.com/office/drawing/2014/main" val="11021384"/>
                    </a:ext>
                  </a:extLst>
                </a:gridCol>
                <a:gridCol w="1720597">
                  <a:extLst>
                    <a:ext uri="{9D8B030D-6E8A-4147-A177-3AD203B41FA5}">
                      <a16:colId xmlns:a16="http://schemas.microsoft.com/office/drawing/2014/main" val="3653790115"/>
                    </a:ext>
                  </a:extLst>
                </a:gridCol>
                <a:gridCol w="1565847">
                  <a:extLst>
                    <a:ext uri="{9D8B030D-6E8A-4147-A177-3AD203B41FA5}">
                      <a16:colId xmlns:a16="http://schemas.microsoft.com/office/drawing/2014/main" val="2710277276"/>
                    </a:ext>
                  </a:extLst>
                </a:gridCol>
                <a:gridCol w="1566697">
                  <a:extLst>
                    <a:ext uri="{9D8B030D-6E8A-4147-A177-3AD203B41FA5}">
                      <a16:colId xmlns:a16="http://schemas.microsoft.com/office/drawing/2014/main" val="1303762381"/>
                    </a:ext>
                  </a:extLst>
                </a:gridCol>
              </a:tblGrid>
              <a:tr h="1172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</a:t>
                      </a:r>
                      <a:r>
                        <a:rPr lang="sl-SI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280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33888"/>
                  </a:ext>
                </a:extLst>
              </a:tr>
              <a:tr h="1172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sl-SI" sz="28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</a:t>
                      </a:r>
                      <a:r>
                        <a:rPr lang="sl-SI" sz="28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dem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sl-SI" sz="2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</a:t>
                      </a:r>
                      <a:r>
                        <a:rPr lang="sl-SI" sz="2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sl-SI" sz="28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</a:t>
                      </a:r>
                      <a:r>
                        <a:rPr lang="sl-SI" sz="28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dem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832023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793051"/>
            <a:ext cx="360040" cy="470821"/>
          </a:xfrm>
          <a:prstGeom prst="rect">
            <a:avLst/>
          </a:prstGeom>
        </p:spPr>
      </p:pic>
      <p:sp>
        <p:nvSpPr>
          <p:cNvPr id="5" name="Puščica dol 4"/>
          <p:cNvSpPr/>
          <p:nvPr/>
        </p:nvSpPr>
        <p:spPr>
          <a:xfrm>
            <a:off x="5351849" y="4843494"/>
            <a:ext cx="328166" cy="4265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6" name="Puščica dol 5"/>
          <p:cNvSpPr/>
          <p:nvPr/>
        </p:nvSpPr>
        <p:spPr>
          <a:xfrm>
            <a:off x="6963920" y="4786534"/>
            <a:ext cx="288032" cy="45664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25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47664" y="1700808"/>
            <a:ext cx="61926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i</a:t>
            </a:r>
            <a:r>
              <a:rPr lang="sl-SI" sz="2800" dirty="0" smtClean="0">
                <a:solidFill>
                  <a:srgbClr val="C00000"/>
                </a:solidFill>
              </a:rPr>
              <a:t>n</a:t>
            </a:r>
            <a:r>
              <a:rPr lang="sl-SI" sz="2800" dirty="0" smtClean="0"/>
              <a:t> dem </a:t>
            </a:r>
            <a:r>
              <a:rPr lang="sl-SI" sz="2800" dirty="0" smtClean="0">
                <a:sym typeface="Wingdings" panose="05000000000000000000" pitchFamily="2" charset="2"/>
              </a:rPr>
              <a:t>(= </a:t>
            </a:r>
            <a:r>
              <a:rPr lang="sl-SI" sz="2800" dirty="0" err="1" smtClean="0">
                <a:sym typeface="Wingdings" panose="05000000000000000000" pitchFamily="2" charset="2"/>
              </a:rPr>
              <a:t>im</a:t>
            </a:r>
            <a:r>
              <a:rPr lang="sl-SI" sz="2800" dirty="0" smtClean="0">
                <a:sym typeface="Wingdings" panose="05000000000000000000" pitchFamily="2" charset="2"/>
              </a:rPr>
              <a:t>) </a:t>
            </a:r>
            <a:r>
              <a:rPr lang="sl-SI" sz="2800" dirty="0" err="1" smtClean="0">
                <a:sym typeface="Wingdings" panose="05000000000000000000" pitchFamily="2" charset="2"/>
              </a:rPr>
              <a:t>Supermarkt</a:t>
            </a:r>
            <a:r>
              <a:rPr lang="sl-SI" sz="2800" dirty="0" smtClean="0">
                <a:sym typeface="Wingdings" panose="05000000000000000000" pitchFamily="2" charset="2"/>
              </a:rPr>
              <a:t>, </a:t>
            </a:r>
            <a:r>
              <a:rPr lang="sl-SI" sz="2800" dirty="0" err="1" smtClean="0">
                <a:sym typeface="Wingdings" panose="05000000000000000000" pitchFamily="2" charset="2"/>
              </a:rPr>
              <a:t>im</a:t>
            </a:r>
            <a:r>
              <a:rPr lang="sl-SI" sz="2800" dirty="0" smtClean="0">
                <a:sym typeface="Wingdings" panose="05000000000000000000" pitchFamily="2" charset="2"/>
              </a:rPr>
              <a:t> Kino, …</a:t>
            </a:r>
          </a:p>
          <a:p>
            <a:r>
              <a:rPr lang="sl-SI" sz="2800" dirty="0">
                <a:solidFill>
                  <a:srgbClr val="C00000"/>
                </a:solidFill>
                <a:sym typeface="Wingdings" panose="05000000000000000000" pitchFamily="2" charset="2"/>
              </a:rPr>
              <a:t>i</a:t>
            </a:r>
            <a:r>
              <a:rPr lang="sl-SI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n</a:t>
            </a:r>
            <a:r>
              <a:rPr lang="sl-SI" sz="2800" dirty="0" smtClean="0">
                <a:sym typeface="Wingdings" panose="05000000000000000000" pitchFamily="2" charset="2"/>
              </a:rPr>
              <a:t> der </a:t>
            </a:r>
            <a:r>
              <a:rPr lang="sl-SI" sz="2800" dirty="0" err="1" smtClean="0">
                <a:sym typeface="Wingdings" panose="05000000000000000000" pitchFamily="2" charset="2"/>
              </a:rPr>
              <a:t>Bäckerei</a:t>
            </a:r>
            <a:r>
              <a:rPr lang="sl-SI" sz="2800" dirty="0" smtClean="0">
                <a:sym typeface="Wingdings" panose="05000000000000000000" pitchFamily="2" charset="2"/>
              </a:rPr>
              <a:t>, </a:t>
            </a:r>
            <a:r>
              <a:rPr lang="sl-SI" sz="2800" dirty="0" err="1" smtClean="0">
                <a:sym typeface="Wingdings" panose="05000000000000000000" pitchFamily="2" charset="2"/>
              </a:rPr>
              <a:t>Schule</a:t>
            </a:r>
            <a:r>
              <a:rPr lang="sl-SI" sz="2800" dirty="0" smtClean="0">
                <a:sym typeface="Wingdings" panose="05000000000000000000" pitchFamily="2" charset="2"/>
              </a:rPr>
              <a:t>, …</a:t>
            </a:r>
          </a:p>
          <a:p>
            <a:endParaRPr lang="sl-SI" sz="2800" dirty="0">
              <a:sym typeface="Wingdings" panose="05000000000000000000" pitchFamily="2" charset="2"/>
            </a:endParaRP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</a:t>
            </a:r>
            <a:r>
              <a:rPr lang="sl-SI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uf</a:t>
            </a:r>
            <a:r>
              <a:rPr lang="sl-SI" sz="2800" dirty="0" smtClean="0">
                <a:sym typeface="Wingdings" panose="05000000000000000000" pitchFamily="2" charset="2"/>
              </a:rPr>
              <a:t> der Post</a:t>
            </a: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</a:t>
            </a:r>
            <a:r>
              <a:rPr lang="sl-SI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uf</a:t>
            </a:r>
            <a:r>
              <a:rPr lang="sl-SI" sz="2800" dirty="0" smtClean="0">
                <a:sym typeface="Wingdings" panose="05000000000000000000" pitchFamily="2" charset="2"/>
              </a:rPr>
              <a:t> der Bank</a:t>
            </a: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</a:t>
            </a:r>
            <a:r>
              <a:rPr lang="sl-SI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uf</a:t>
            </a:r>
            <a:r>
              <a:rPr lang="sl-SI" sz="2800" dirty="0" smtClean="0">
                <a:sym typeface="Wingdings" panose="05000000000000000000" pitchFamily="2" charset="2"/>
              </a:rPr>
              <a:t> dem </a:t>
            </a:r>
            <a:r>
              <a:rPr lang="sl-SI" sz="2800" dirty="0" err="1" smtClean="0">
                <a:sym typeface="Wingdings" panose="05000000000000000000" pitchFamily="2" charset="2"/>
              </a:rPr>
              <a:t>Parkplatz</a:t>
            </a:r>
            <a:endParaRPr lang="sl-SI" sz="2800" dirty="0" smtClean="0">
              <a:sym typeface="Wingdings" panose="05000000000000000000" pitchFamily="2" charset="2"/>
            </a:endParaRP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</a:t>
            </a:r>
            <a:r>
              <a:rPr lang="sl-SI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uf</a:t>
            </a:r>
            <a:r>
              <a:rPr lang="sl-SI" sz="2800" dirty="0" smtClean="0">
                <a:sym typeface="Wingdings" panose="05000000000000000000" pitchFamily="2" charset="2"/>
              </a:rPr>
              <a:t> dem </a:t>
            </a:r>
            <a:r>
              <a:rPr lang="sl-SI" sz="2800" dirty="0" err="1" smtClean="0">
                <a:sym typeface="Wingdings" panose="05000000000000000000" pitchFamily="2" charset="2"/>
              </a:rPr>
              <a:t>Sportplatz</a:t>
            </a:r>
            <a:endParaRPr lang="sl-SI" sz="2800" dirty="0" smtClean="0">
              <a:sym typeface="Wingdings" panose="05000000000000000000" pitchFamily="2" charset="2"/>
            </a:endParaRPr>
          </a:p>
          <a:p>
            <a:endParaRPr lang="sl-SI" sz="2800" dirty="0" smtClean="0">
              <a:sym typeface="Wingdings" panose="05000000000000000000" pitchFamily="2" charset="2"/>
            </a:endParaRP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</a:t>
            </a:r>
            <a:r>
              <a:rPr lang="sl-SI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n</a:t>
            </a:r>
            <a:r>
              <a:rPr lang="sl-SI" sz="2800" dirty="0" smtClean="0">
                <a:sym typeface="Wingdings" panose="05000000000000000000" pitchFamily="2" charset="2"/>
              </a:rPr>
              <a:t> der </a:t>
            </a:r>
            <a:r>
              <a:rPr lang="sl-SI" sz="2800" dirty="0" err="1" smtClean="0">
                <a:sym typeface="Wingdings" panose="05000000000000000000" pitchFamily="2" charset="2"/>
              </a:rPr>
              <a:t>Tankstelle</a:t>
            </a:r>
            <a:endParaRPr lang="sl-SI" sz="2800" dirty="0" smtClean="0">
              <a:sym typeface="Wingdings" panose="05000000000000000000" pitchFamily="2" charset="2"/>
            </a:endParaRP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</a:t>
            </a:r>
            <a:r>
              <a:rPr lang="sl-SI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n</a:t>
            </a:r>
            <a:r>
              <a:rPr lang="sl-SI" sz="2800" dirty="0" smtClean="0">
                <a:sym typeface="Wingdings" panose="05000000000000000000" pitchFamily="2" charset="2"/>
              </a:rPr>
              <a:t> der </a:t>
            </a:r>
            <a:r>
              <a:rPr lang="sl-SI" sz="2800" dirty="0" err="1" smtClean="0">
                <a:sym typeface="Wingdings" panose="05000000000000000000" pitchFamily="2" charset="2"/>
              </a:rPr>
              <a:t>Bushaltestelle</a:t>
            </a:r>
            <a:endParaRPr lang="sl-SI" sz="2800" dirty="0" smtClean="0">
              <a:sym typeface="Wingdings" panose="05000000000000000000" pitchFamily="2" charset="2"/>
            </a:endParaRP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</a:t>
            </a:r>
            <a:r>
              <a:rPr lang="sl-SI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n</a:t>
            </a:r>
            <a:r>
              <a:rPr lang="sl-SI" sz="2800" dirty="0" smtClean="0">
                <a:sym typeface="Wingdings" panose="05000000000000000000" pitchFamily="2" charset="2"/>
              </a:rPr>
              <a:t> dem (= </a:t>
            </a:r>
            <a:r>
              <a:rPr lang="sl-SI" sz="2800" dirty="0" err="1" smtClean="0">
                <a:sym typeface="Wingdings" panose="05000000000000000000" pitchFamily="2" charset="2"/>
              </a:rPr>
              <a:t>am</a:t>
            </a:r>
            <a:r>
              <a:rPr lang="sl-SI" sz="2800" dirty="0" smtClean="0">
                <a:sym typeface="Wingdings" panose="05000000000000000000" pitchFamily="2" charset="2"/>
              </a:rPr>
              <a:t>) </a:t>
            </a:r>
            <a:r>
              <a:rPr lang="sl-SI" sz="2800" dirty="0" err="1" smtClean="0">
                <a:sym typeface="Wingdings" panose="05000000000000000000" pitchFamily="2" charset="2"/>
              </a:rPr>
              <a:t>Bahnhof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411760" y="69269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rgbClr val="C00000"/>
                </a:solidFill>
              </a:rPr>
              <a:t>IN, AUF oder AN?</a:t>
            </a:r>
            <a:endParaRPr lang="sl-SI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tilisateurs\Maryel\Desktop\imag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586197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 smtClean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e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Schule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84168" y="350100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Bushaltestelle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940152" y="4653292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Parkplatz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4725144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err="1">
                <a:solidFill>
                  <a:schemeClr val="tx1"/>
                </a:solidFill>
                <a:latin typeface="Kristen ITC" pitchFamily="66" charset="0"/>
              </a:rPr>
              <a:t>d</a:t>
            </a:r>
            <a:r>
              <a:rPr lang="sl-SI" sz="2800" dirty="0" err="1" smtClean="0">
                <a:solidFill>
                  <a:schemeClr val="tx1"/>
                </a:solidFill>
                <a:latin typeface="Kristen ITC" pitchFamily="66" charset="0"/>
              </a:rPr>
              <a:t>as</a:t>
            </a:r>
            <a:r>
              <a:rPr lang="sl-SI" sz="28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Kristen ITC" pitchFamily="66" charset="0"/>
              </a:rPr>
              <a:t>Geschäft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D:\Utilisateurs\Maryel\Desktop\72621-Royalty-Free-RF-Clipart-Illustration-Of-A-Red-Train-At-A-Train-Station-Near-Mountains.jpg"/>
          <p:cNvPicPr>
            <a:picLocks noChangeAspect="1" noChangeArrowheads="1"/>
          </p:cNvPicPr>
          <p:nvPr/>
        </p:nvPicPr>
        <p:blipFill>
          <a:blip r:embed="rId2" cstate="print"/>
          <a:srcRect b="12770"/>
          <a:stretch>
            <a:fillRect/>
          </a:stretch>
        </p:blipFill>
        <p:spPr bwMode="auto">
          <a:xfrm>
            <a:off x="1043608" y="1628800"/>
            <a:ext cx="2930769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Café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Theater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4656911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Kino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940152" y="12641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Museum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D:\Utilisateurs\Maryel\Desktop\clipart_bioscoop_animaatjes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1872431" cy="2052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D:\Utilisateurs\Maryel\Desktop\clipart_bioscoop_animaatjes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1593924" cy="1733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D:\Utilisateurs\Maryel\Desktop\clipart_bioscoop_animaatjes-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620688"/>
            <a:ext cx="1512168" cy="1830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2394674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 smtClean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e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Post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997911" y="450912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 smtClean="0">
                <a:solidFill>
                  <a:schemeClr val="tx1"/>
                </a:solidFill>
                <a:latin typeface="Kristen ITC" pitchFamily="66" charset="0"/>
              </a:rPr>
              <a:t>Bushaltestelle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983662" y="1196752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D:\Utilisateurs\Maryel\Desktop\213426-Royalty-Free-RF-Clipart-Illustration-Of-A-European-Styled-Church-With-A-Bell-Tower.jpg"/>
          <p:cNvPicPr>
            <a:picLocks noChangeAspect="1" noChangeArrowheads="1"/>
          </p:cNvPicPr>
          <p:nvPr/>
        </p:nvPicPr>
        <p:blipFill>
          <a:blip r:embed="rId2" cstate="print"/>
          <a:srcRect r="12770"/>
          <a:stretch>
            <a:fillRect/>
          </a:stretch>
        </p:blipFill>
        <p:spPr bwMode="auto">
          <a:xfrm>
            <a:off x="1403648" y="1916832"/>
            <a:ext cx="2090392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Parkplatz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 smtClean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600" dirty="0" err="1" smtClean="0">
                <a:solidFill>
                  <a:schemeClr val="tx1"/>
                </a:solidFill>
                <a:latin typeface="Kristen ITC" pitchFamily="66" charset="0"/>
              </a:rPr>
              <a:t>Sportplatz</a:t>
            </a:r>
            <a:endParaRPr lang="fr-FR" sz="2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D:\Utilisateurs\Maryel\Desktop\parkplat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603464" cy="172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Rathaus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Café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 smtClean="0">
                <a:solidFill>
                  <a:schemeClr val="tx1"/>
                </a:solidFill>
                <a:latin typeface="Kristen ITC" pitchFamily="66" charset="0"/>
              </a:rPr>
              <a:t> Theater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 smtClean="0">
                <a:solidFill>
                  <a:schemeClr val="tx1"/>
                </a:solidFill>
                <a:latin typeface="Kristen ITC" pitchFamily="66" charset="0"/>
              </a:rPr>
              <a:t> Bowling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Kristen ITC" pitchFamily="66" charset="0"/>
              </a:rPr>
              <a:t>Das</a:t>
            </a:r>
            <a:r>
              <a:rPr lang="fr-FR" sz="6000" dirty="0" smtClean="0">
                <a:latin typeface="Kristen ITC" pitchFamily="66" charset="0"/>
              </a:rPr>
              <a:t> </a:t>
            </a:r>
            <a:r>
              <a:rPr lang="fr-FR" sz="6000" dirty="0" err="1" smtClean="0">
                <a:latin typeface="Kristen ITC" pitchFamily="66" charset="0"/>
              </a:rPr>
              <a:t>ist</a:t>
            </a:r>
            <a:r>
              <a:rPr lang="fr-FR" sz="6000" dirty="0" smtClean="0">
                <a:latin typeface="Kristen ITC" pitchFamily="66" charset="0"/>
              </a:rPr>
              <a:t> …</a:t>
            </a:r>
            <a:endParaRPr lang="fr-FR" sz="6000" dirty="0"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D:\Utilisateurs\Maryel\Desktop\15894-Lineup-Of-White-Bowling-Pins-Clipart-Illustration.jpg"/>
          <p:cNvPicPr>
            <a:picLocks noChangeAspect="1" noChangeArrowheads="1"/>
          </p:cNvPicPr>
          <p:nvPr/>
        </p:nvPicPr>
        <p:blipFill>
          <a:blip r:embed="rId2" cstate="print"/>
          <a:srcRect b="13284"/>
          <a:stretch>
            <a:fillRect/>
          </a:stretch>
        </p:blipFill>
        <p:spPr bwMode="auto">
          <a:xfrm>
            <a:off x="323528" y="188640"/>
            <a:ext cx="1152128" cy="1132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D:\Utilisateurs\Maryel\Desktop\441163-Royalty-Free-RF-Clip-Art-Illustration-Of-A-Cartoon-Woman-Bowling.jpg"/>
          <p:cNvPicPr>
            <a:picLocks noChangeAspect="1" noChangeArrowheads="1"/>
          </p:cNvPicPr>
          <p:nvPr/>
        </p:nvPicPr>
        <p:blipFill>
          <a:blip r:embed="rId3" cstate="print"/>
          <a:srcRect b="12037"/>
          <a:stretch>
            <a:fillRect/>
          </a:stretch>
        </p:blipFill>
        <p:spPr bwMode="auto">
          <a:xfrm>
            <a:off x="1835696" y="548680"/>
            <a:ext cx="1440160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D:\Utilisateurs\Maryel\Desktop\441180-Royalty-Free-RF-Clip-Art-Illustration-Of-A-Cartoon-Man-Bowling.jpg"/>
          <p:cNvPicPr>
            <a:picLocks noChangeAspect="1" noChangeArrowheads="1"/>
          </p:cNvPicPr>
          <p:nvPr/>
        </p:nvPicPr>
        <p:blipFill>
          <a:blip r:embed="rId4" cstate="print"/>
          <a:srcRect b="11287"/>
          <a:stretch>
            <a:fillRect/>
          </a:stretch>
        </p:blipFill>
        <p:spPr bwMode="auto">
          <a:xfrm>
            <a:off x="467544" y="1628800"/>
            <a:ext cx="1325217" cy="1152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3" name="Picture 5" descr="D:\Utilisateurs\Maryel\Desktop\439611-Royalty-Free-RF-Clip-Art-Illustration-Of-A-Cartoon-Man-Approaching-A-Bowling-Lane.jpg"/>
          <p:cNvPicPr>
            <a:picLocks noChangeAspect="1" noChangeArrowheads="1"/>
          </p:cNvPicPr>
          <p:nvPr/>
        </p:nvPicPr>
        <p:blipFill>
          <a:blip r:embed="rId5" cstate="print"/>
          <a:srcRect b="9715"/>
          <a:stretch>
            <a:fillRect/>
          </a:stretch>
        </p:blipFill>
        <p:spPr bwMode="auto">
          <a:xfrm>
            <a:off x="2051720" y="2204864"/>
            <a:ext cx="1447800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4" name="Picture 6" descr="D:\Utilisateurs\Maryel\Desktop\441188-Royalty-Free-RF-Clip-Art-Illustration-Of-A-Cartoon-Man-Stuck-To-His-Bowling-Ball.jpg"/>
          <p:cNvPicPr>
            <a:picLocks noChangeAspect="1" noChangeArrowheads="1"/>
          </p:cNvPicPr>
          <p:nvPr/>
        </p:nvPicPr>
        <p:blipFill>
          <a:blip r:embed="rId6" cstate="print"/>
          <a:srcRect b="17428"/>
          <a:stretch>
            <a:fillRect/>
          </a:stretch>
        </p:blipFill>
        <p:spPr bwMode="auto">
          <a:xfrm>
            <a:off x="323528" y="3429000"/>
            <a:ext cx="1944216" cy="1102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510</Words>
  <Application>Microsoft Office PowerPoint</Application>
  <PresentationFormat>Diaprojekcija na zaslonu (4:3)</PresentationFormat>
  <Paragraphs>189</Paragraphs>
  <Slides>33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9" baseType="lpstr">
      <vt:lpstr>Arial</vt:lpstr>
      <vt:lpstr>Calibri</vt:lpstr>
      <vt:lpstr>Kristen ITC</vt:lpstr>
      <vt:lpstr>Times New Roman</vt:lpstr>
      <vt:lpstr>Wingdings</vt:lpstr>
      <vt:lpstr>Thème Office</vt:lpstr>
      <vt:lpstr>In der Stadt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der Stadt</dc:title>
  <dc:creator>Maryel</dc:creator>
  <cp:lastModifiedBy>Jasna B</cp:lastModifiedBy>
  <cp:revision>80</cp:revision>
  <dcterms:created xsi:type="dcterms:W3CDTF">2012-03-21T09:40:09Z</dcterms:created>
  <dcterms:modified xsi:type="dcterms:W3CDTF">2020-12-19T17:20:26Z</dcterms:modified>
</cp:coreProperties>
</file>