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3" r:id="rId6"/>
    <p:sldId id="266" r:id="rId7"/>
    <p:sldId id="257" r:id="rId8"/>
    <p:sldId id="259" r:id="rId9"/>
    <p:sldId id="260" r:id="rId10"/>
    <p:sldId id="262" r:id="rId11"/>
    <p:sldId id="261" r:id="rId12"/>
    <p:sldId id="265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5274" autoAdjust="0"/>
  </p:normalViewPr>
  <p:slideViewPr>
    <p:cSldViewPr snapToGrid="0">
      <p:cViewPr varScale="1">
        <p:scale>
          <a:sx n="90" d="100"/>
          <a:sy n="90" d="100"/>
        </p:scale>
        <p:origin x="180" y="9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9/10/2020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9/10/2020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9/10/2020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9/10/2020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9/10/2020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9/10/2020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9/10/2020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9/10/2020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9/10/2020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9/10/2020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9/10/2020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9/10/2020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9/10/2020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facebook.com/cestniheroji/videos/374929316810887/?v=37492931681088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VARNOST V PROMETU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VARNO PEŠ IN S KOLESOM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771096"/>
          </a:xfrm>
        </p:spPr>
        <p:txBody>
          <a:bodyPr/>
          <a:lstStyle/>
          <a:p>
            <a:r>
              <a:rPr lang="sl-SI" dirty="0"/>
              <a:t>Prometni znaki </a:t>
            </a:r>
          </a:p>
        </p:txBody>
      </p:sp>
      <p:pic>
        <p:nvPicPr>
          <p:cNvPr id="1026" name="Picture 2" descr="Prehod za pešce / kolesarje @ Slo-T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0599"/>
            <a:ext cx="6280981" cy="155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747" y="2872500"/>
            <a:ext cx="2291929" cy="22919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08" t="4491" b="5581"/>
          <a:stretch/>
        </p:blipFill>
        <p:spPr>
          <a:xfrm>
            <a:off x="4988205" y="2872500"/>
            <a:ext cx="7203793" cy="3857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25211"/>
            <a:ext cx="2339218" cy="23392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2428" y="5615189"/>
            <a:ext cx="43957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>
                <a:solidFill>
                  <a:srgbClr val="0070C0"/>
                </a:solidFill>
              </a:rPr>
              <a:t>moder znak – obvestilo</a:t>
            </a:r>
          </a:p>
          <a:p>
            <a:r>
              <a:rPr lang="sl-SI" sz="2000" b="1" dirty="0">
                <a:solidFill>
                  <a:srgbClr val="FF0000"/>
                </a:solidFill>
              </a:rPr>
              <a:t>okrogel z rdečo obrobo – prepoved</a:t>
            </a:r>
          </a:p>
          <a:p>
            <a:r>
              <a:rPr lang="sl-SI" sz="2000" b="1" dirty="0">
                <a:solidFill>
                  <a:srgbClr val="CC0000"/>
                </a:solidFill>
              </a:rPr>
              <a:t>trikotni znak- nevarnost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9436" y="0"/>
            <a:ext cx="5752563" cy="216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8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637" y="189522"/>
            <a:ext cx="5586484" cy="679739"/>
          </a:xfrm>
        </p:spPr>
        <p:txBody>
          <a:bodyPr/>
          <a:lstStyle/>
          <a:p>
            <a:r>
              <a:rPr lang="sl-SI" dirty="0"/>
              <a:t>Je moja pot v šolo varna?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96352">
            <a:off x="7833181" y="351222"/>
            <a:ext cx="1512132" cy="19650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1044">
            <a:off x="1204652" y="1014869"/>
            <a:ext cx="3944943" cy="55926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245" y="2654086"/>
            <a:ext cx="5577293" cy="307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9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925164"/>
          </a:xfrm>
        </p:spPr>
        <p:txBody>
          <a:bodyPr/>
          <a:lstStyle/>
          <a:p>
            <a:r>
              <a:rPr lang="sl-SI" dirty="0"/>
              <a:t>Nevarnosti na poti v šolo</a:t>
            </a:r>
          </a:p>
        </p:txBody>
      </p:sp>
      <p:sp>
        <p:nvSpPr>
          <p:cNvPr id="6" name="Isosceles Triangle 5"/>
          <p:cNvSpPr/>
          <p:nvPr/>
        </p:nvSpPr>
        <p:spPr>
          <a:xfrm rot="10800000">
            <a:off x="5423744" y="2215165"/>
            <a:ext cx="901521" cy="18159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Oval 6"/>
          <p:cNvSpPr/>
          <p:nvPr/>
        </p:nvSpPr>
        <p:spPr>
          <a:xfrm>
            <a:off x="5618669" y="4270764"/>
            <a:ext cx="511673" cy="4184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Cloud Callout 24"/>
          <p:cNvSpPr/>
          <p:nvPr/>
        </p:nvSpPr>
        <p:spPr>
          <a:xfrm>
            <a:off x="1537387" y="1434413"/>
            <a:ext cx="2466475" cy="1511042"/>
          </a:xfrm>
          <a:prstGeom prst="cloudCallout">
            <a:avLst>
              <a:gd name="adj1" fmla="val 64801"/>
              <a:gd name="adj2" fmla="val 428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/>
              <a:t>Ni prehoda za pešce?</a:t>
            </a:r>
          </a:p>
        </p:txBody>
      </p:sp>
      <p:sp>
        <p:nvSpPr>
          <p:cNvPr id="26" name="Cloud Callout 25"/>
          <p:cNvSpPr/>
          <p:nvPr/>
        </p:nvSpPr>
        <p:spPr>
          <a:xfrm>
            <a:off x="6945046" y="612129"/>
            <a:ext cx="2855777" cy="1214229"/>
          </a:xfrm>
          <a:prstGeom prst="cloudCallout">
            <a:avLst>
              <a:gd name="adj1" fmla="val -43604"/>
              <a:gd name="adj2" fmla="val 86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/>
              <a:t>Nepregledni izvozi?</a:t>
            </a:r>
          </a:p>
        </p:txBody>
      </p:sp>
      <p:sp>
        <p:nvSpPr>
          <p:cNvPr id="27" name="Cloud Callout 26"/>
          <p:cNvSpPr/>
          <p:nvPr/>
        </p:nvSpPr>
        <p:spPr>
          <a:xfrm>
            <a:off x="880268" y="3658792"/>
            <a:ext cx="2582271" cy="1400866"/>
          </a:xfrm>
          <a:prstGeom prst="cloudCallout">
            <a:avLst>
              <a:gd name="adj1" fmla="val -23524"/>
              <a:gd name="adj2" fmla="val 827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/>
              <a:t>Ne spremljam prometa?</a:t>
            </a:r>
          </a:p>
        </p:txBody>
      </p:sp>
      <p:sp>
        <p:nvSpPr>
          <p:cNvPr id="28" name="Cloud Callout 27"/>
          <p:cNvSpPr/>
          <p:nvPr/>
        </p:nvSpPr>
        <p:spPr>
          <a:xfrm>
            <a:off x="3131202" y="5059658"/>
            <a:ext cx="2999140" cy="1034348"/>
          </a:xfrm>
          <a:prstGeom prst="cloudCallout">
            <a:avLst>
              <a:gd name="adj1" fmla="val 37546"/>
              <a:gd name="adj2" fmla="val 859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/>
              <a:t>Ni oznak za šolsko pot?</a:t>
            </a:r>
          </a:p>
        </p:txBody>
      </p:sp>
      <p:sp>
        <p:nvSpPr>
          <p:cNvPr id="29" name="Cloud Callout 28"/>
          <p:cNvSpPr/>
          <p:nvPr/>
        </p:nvSpPr>
        <p:spPr>
          <a:xfrm>
            <a:off x="8372934" y="2540275"/>
            <a:ext cx="2503529" cy="1490809"/>
          </a:xfrm>
          <a:prstGeom prst="cloudCallout">
            <a:avLst>
              <a:gd name="adj1" fmla="val 65199"/>
              <a:gd name="adj2" fmla="val -696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/>
              <a:t>Ni kolesarske poti?</a:t>
            </a:r>
          </a:p>
        </p:txBody>
      </p:sp>
      <p:sp>
        <p:nvSpPr>
          <p:cNvPr id="30" name="Cloud Callout 29"/>
          <p:cNvSpPr/>
          <p:nvPr/>
        </p:nvSpPr>
        <p:spPr>
          <a:xfrm>
            <a:off x="7590741" y="5059658"/>
            <a:ext cx="2570692" cy="1383524"/>
          </a:xfrm>
          <a:prstGeom prst="cloudCallout">
            <a:avLst>
              <a:gd name="adj1" fmla="val -37748"/>
              <a:gd name="adj2" fmla="val -741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/>
              <a:t>Ni pločnika?</a:t>
            </a:r>
          </a:p>
        </p:txBody>
      </p:sp>
    </p:spTree>
    <p:extLst>
      <p:ext uri="{BB962C8B-B14F-4D97-AF65-F5344CB8AC3E}">
        <p14:creationId xmlns:p14="http://schemas.microsoft.com/office/powerpoint/2010/main" val="361207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758217"/>
          </a:xfrm>
        </p:spPr>
        <p:txBody>
          <a:bodyPr/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PEŠEC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874" y="1032641"/>
            <a:ext cx="9134856" cy="5501754"/>
          </a:xfrm>
        </p:spPr>
        <p:txBody>
          <a:bodyPr>
            <a:normAutofit/>
          </a:bodyPr>
          <a:lstStyle/>
          <a:p>
            <a:r>
              <a:rPr lang="sl-SI" sz="2400" dirty="0"/>
              <a:t>PLOČNIK:</a:t>
            </a:r>
          </a:p>
          <a:p>
            <a:pPr lvl="1"/>
            <a:r>
              <a:rPr lang="sl-SI" sz="2000" dirty="0"/>
              <a:t>vedno hodimo po pločniku</a:t>
            </a:r>
          </a:p>
          <a:p>
            <a:pPr lvl="1"/>
            <a:r>
              <a:rPr lang="sl-SI" sz="2000" dirty="0"/>
              <a:t>hodimo ob robu, ki je oddaljen od ceste</a:t>
            </a:r>
          </a:p>
          <a:p>
            <a:pPr lvl="1"/>
            <a:endParaRPr lang="sl-SI" sz="2000" dirty="0"/>
          </a:p>
          <a:p>
            <a:r>
              <a:rPr lang="sl-SI" sz="2400" dirty="0"/>
              <a:t>NI PLOČNIKA:</a:t>
            </a:r>
          </a:p>
          <a:p>
            <a:pPr lvl="1"/>
            <a:r>
              <a:rPr lang="sl-SI" sz="2000" dirty="0"/>
              <a:t>hodimo ob levem robu ceste (avtomobili vozijo proti nam!); </a:t>
            </a:r>
            <a:r>
              <a:rPr lang="sl-SI" sz="2000" i="1" dirty="0"/>
              <a:t>hitreje nas opazijo, mi opazimo njih </a:t>
            </a:r>
          </a:p>
          <a:p>
            <a:pPr lvl="1"/>
            <a:r>
              <a:rPr lang="sl-SI" sz="2000" dirty="0"/>
              <a:t>nosimo kresničke; </a:t>
            </a:r>
            <a:r>
              <a:rPr lang="sl-SI" sz="2000" i="1" dirty="0"/>
              <a:t>trakovi na roki, nogi</a:t>
            </a:r>
          </a:p>
          <a:p>
            <a:pPr marL="365760" lvl="1" indent="0">
              <a:buNone/>
            </a:pPr>
            <a:endParaRPr lang="sl-SI" sz="2000" i="1" dirty="0"/>
          </a:p>
          <a:p>
            <a:r>
              <a:rPr lang="sl-SI" sz="2400" dirty="0"/>
              <a:t>PREČKANJE CESTE kjer ni prehoda:</a:t>
            </a:r>
          </a:p>
          <a:p>
            <a:pPr lvl="1"/>
            <a:r>
              <a:rPr lang="sl-SI" sz="2000" dirty="0"/>
              <a:t>izberemo varno, pregledno mesto</a:t>
            </a:r>
          </a:p>
          <a:p>
            <a:pPr lvl="1"/>
            <a:r>
              <a:rPr lang="sl-SI" sz="2000" dirty="0"/>
              <a:t>se ustavimo, pogledamo v obe smeri, prečkamo cesto po najkrajši liniji</a:t>
            </a:r>
          </a:p>
          <a:p>
            <a:pPr lvl="1"/>
            <a:endParaRPr lang="sl-SI" sz="2000" i="1" dirty="0"/>
          </a:p>
          <a:p>
            <a:pPr lvl="1"/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79054">
            <a:off x="7490338" y="271839"/>
            <a:ext cx="2629443" cy="26294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4630" y="3783518"/>
            <a:ext cx="2172824" cy="218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9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878892"/>
          </a:xfrm>
        </p:spPr>
        <p:txBody>
          <a:bodyPr/>
          <a:lstStyle/>
          <a:p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KOLESAR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2874" y="1228323"/>
            <a:ext cx="9134856" cy="4152901"/>
          </a:xfrm>
        </p:spPr>
        <p:txBody>
          <a:bodyPr>
            <a:normAutofit/>
          </a:bodyPr>
          <a:lstStyle/>
          <a:p>
            <a:r>
              <a:rPr lang="sl-SI" sz="2400" u="sng" dirty="0"/>
              <a:t>Ne vozimo po pločniku!</a:t>
            </a:r>
          </a:p>
          <a:p>
            <a:r>
              <a:rPr lang="sl-SI" sz="2400" dirty="0"/>
              <a:t>Kolesarska:</a:t>
            </a:r>
          </a:p>
          <a:p>
            <a:pPr lvl="1"/>
            <a:r>
              <a:rPr lang="sl-SI" sz="2000" dirty="0"/>
              <a:t>steza; </a:t>
            </a:r>
            <a:r>
              <a:rPr lang="sl-SI" sz="2000" i="1" dirty="0"/>
              <a:t>višinsko ločena od cestišča in pločnika, najvišja hitrost je 25 km/h</a:t>
            </a:r>
          </a:p>
          <a:p>
            <a:pPr lvl="1"/>
            <a:r>
              <a:rPr lang="sl-SI" sz="2000" dirty="0"/>
              <a:t>pot; </a:t>
            </a:r>
            <a:r>
              <a:rPr lang="sl-SI" sz="2000" i="1" dirty="0"/>
              <a:t>ločena od cestišča (pot posebej za kolesarje)</a:t>
            </a:r>
          </a:p>
          <a:p>
            <a:pPr lvl="1"/>
            <a:r>
              <a:rPr lang="sl-SI" sz="2000" dirty="0"/>
              <a:t>pas; </a:t>
            </a:r>
            <a:r>
              <a:rPr lang="sl-SI" sz="2000" i="1" dirty="0"/>
              <a:t>del cestišča ob desnem robu, ločen s črto ali del pločnika</a:t>
            </a:r>
            <a:r>
              <a:rPr lang="sl-SI" sz="2000" dirty="0"/>
              <a:t> </a:t>
            </a:r>
            <a:r>
              <a:rPr lang="sl-SI" sz="2000" i="1" dirty="0"/>
              <a:t>(obarvan roza)</a:t>
            </a:r>
          </a:p>
          <a:p>
            <a:r>
              <a:rPr lang="sl-SI" sz="2400" dirty="0"/>
              <a:t>Na cestišču vozimo ob desnem robu, največ 1 m od robu </a:t>
            </a:r>
            <a:r>
              <a:rPr lang="sl-SI" sz="2400" i="1" dirty="0"/>
              <a:t>(v isti smeri kot avtomobili!)</a:t>
            </a:r>
          </a:p>
          <a:p>
            <a:r>
              <a:rPr lang="sl-SI" sz="2400" dirty="0"/>
              <a:t>Prehod za kolesarje </a:t>
            </a:r>
            <a:r>
              <a:rPr lang="sl-SI" sz="2400" dirty="0">
                <a:sym typeface="Wingdings" panose="05000000000000000000" pitchFamily="2" charset="2"/>
              </a:rPr>
              <a:t></a:t>
            </a:r>
            <a:endParaRPr lang="sl-SI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601" y="4518274"/>
            <a:ext cx="3243262" cy="224105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214973" y="4788795"/>
            <a:ext cx="515155" cy="170001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6094" y="4518275"/>
            <a:ext cx="3357381" cy="2241052"/>
          </a:xfrm>
          <a:prstGeom prst="rect">
            <a:avLst/>
          </a:prstGeom>
        </p:spPr>
      </p:pic>
      <p:sp>
        <p:nvSpPr>
          <p:cNvPr id="7" name="Multiply 6"/>
          <p:cNvSpPr/>
          <p:nvPr/>
        </p:nvSpPr>
        <p:spPr>
          <a:xfrm>
            <a:off x="9186862" y="4518275"/>
            <a:ext cx="2356834" cy="243202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361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121" y="232638"/>
            <a:ext cx="9133730" cy="664512"/>
          </a:xfrm>
        </p:spPr>
        <p:txBody>
          <a:bodyPr/>
          <a:lstStyle/>
          <a:p>
            <a:r>
              <a:rPr lang="sl-SI" dirty="0"/>
              <a:t>Varna oprema kolesarja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831" y="950755"/>
            <a:ext cx="8168501" cy="3318709"/>
          </a:xfrm>
        </p:spPr>
        <p:txBody>
          <a:bodyPr/>
          <a:lstStyle/>
          <a:p>
            <a:r>
              <a:rPr lang="sl-SI" sz="2400" b="1" dirty="0">
                <a:solidFill>
                  <a:srgbClr val="FF0000"/>
                </a:solidFill>
              </a:rPr>
              <a:t>Čelada</a:t>
            </a:r>
            <a:r>
              <a:rPr lang="sl-SI" sz="2400" dirty="0">
                <a:solidFill>
                  <a:srgbClr val="FF0000"/>
                </a:solidFill>
              </a:rPr>
              <a:t> </a:t>
            </a:r>
            <a:r>
              <a:rPr lang="sl-SI" sz="2400" dirty="0"/>
              <a:t>!! </a:t>
            </a:r>
            <a:r>
              <a:rPr lang="sl-SI" sz="2400" u="sng" dirty="0"/>
              <a:t>vedno in povsod </a:t>
            </a:r>
            <a:r>
              <a:rPr lang="sl-SI" i="1" dirty="0"/>
              <a:t>(zakonsko obvezna do 18. leta)</a:t>
            </a:r>
            <a:endParaRPr lang="sl-SI" sz="2400" i="1" dirty="0"/>
          </a:p>
          <a:p>
            <a:pPr lvl="1"/>
            <a:r>
              <a:rPr lang="sl-SI" sz="2200" dirty="0"/>
              <a:t>Pravilno pričvrščena; </a:t>
            </a:r>
            <a:r>
              <a:rPr lang="sl-SI" sz="2200" i="1" dirty="0"/>
              <a:t>ne pleše na glavi, nas ne duši </a:t>
            </a:r>
          </a:p>
          <a:p>
            <a:pPr lvl="1"/>
            <a:r>
              <a:rPr lang="sl-SI" sz="2200" dirty="0"/>
              <a:t>Zgradba: </a:t>
            </a:r>
          </a:p>
          <a:p>
            <a:pPr lvl="2"/>
            <a:r>
              <a:rPr lang="sl-SI" sz="2000" dirty="0"/>
              <a:t>trša zunanja plast </a:t>
            </a:r>
            <a:r>
              <a:rPr lang="sl-SI" sz="2000" i="1" dirty="0"/>
              <a:t>(umetne snovi – plastika) – </a:t>
            </a:r>
            <a:r>
              <a:rPr lang="sl-SI" sz="2000" dirty="0"/>
              <a:t>zadrži silo udarca</a:t>
            </a:r>
          </a:p>
          <a:p>
            <a:pPr lvl="2"/>
            <a:r>
              <a:rPr lang="sl-SI" sz="2000" dirty="0"/>
              <a:t>oblazinjena notranjost </a:t>
            </a:r>
            <a:r>
              <a:rPr lang="sl-SI" sz="2000" i="1" dirty="0"/>
              <a:t>(penasta umetna snov)</a:t>
            </a:r>
          </a:p>
          <a:p>
            <a:pPr lvl="2"/>
            <a:r>
              <a:rPr lang="sl-SI" sz="2000" dirty="0"/>
              <a:t>nastavljivi trakovi za namestitev</a:t>
            </a:r>
          </a:p>
          <a:p>
            <a:r>
              <a:rPr lang="sl-SI" sz="2400" dirty="0"/>
              <a:t>Svetla in odsevna oblačila; </a:t>
            </a:r>
            <a:r>
              <a:rPr lang="sl-SI" sz="2400" i="1" dirty="0"/>
              <a:t>predvsem pomembno v mraku</a:t>
            </a:r>
            <a:endParaRPr lang="sl-SI" sz="2400" dirty="0"/>
          </a:p>
          <a:p>
            <a:endParaRPr lang="sl-S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75" y="4464099"/>
            <a:ext cx="7451679" cy="2235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8332" y="78910"/>
            <a:ext cx="2635311" cy="2635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9052" y="4369587"/>
            <a:ext cx="3491532" cy="233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5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822611"/>
          </a:xfrm>
        </p:spPr>
        <p:txBody>
          <a:bodyPr/>
          <a:lstStyle/>
          <a:p>
            <a:r>
              <a:rPr lang="sl-SI" dirty="0"/>
              <a:t>Varnostna oprema kolesa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3802" y="1186075"/>
            <a:ext cx="4585625" cy="5092321"/>
          </a:xfrm>
        </p:spPr>
        <p:txBody>
          <a:bodyPr>
            <a:normAutofit lnSpcReduction="10000"/>
          </a:bodyPr>
          <a:lstStyle/>
          <a:p>
            <a:r>
              <a:rPr lang="sl-SI" sz="2400" dirty="0"/>
              <a:t>brezhibna sprednja in zadnja zavora,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bela luč </a:t>
            </a:r>
            <a:r>
              <a:rPr lang="sl-SI" sz="2400" dirty="0"/>
              <a:t>spredaj ter </a:t>
            </a:r>
            <a:r>
              <a:rPr lang="sl-SI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rdeča luč </a:t>
            </a:r>
            <a:r>
              <a:rPr lang="sl-SI" sz="2400" dirty="0"/>
              <a:t>zadaj </a:t>
            </a:r>
          </a:p>
          <a:p>
            <a:r>
              <a:rPr lang="sl-SI" sz="2400" dirty="0">
                <a:solidFill>
                  <a:schemeClr val="accent1"/>
                </a:solidFill>
              </a:rPr>
              <a:t>odsevniki</a:t>
            </a:r>
            <a:r>
              <a:rPr lang="sl-SI" sz="2400" dirty="0"/>
              <a:t> na pedalih ali v kolesu,</a:t>
            </a:r>
          </a:p>
          <a:p>
            <a:r>
              <a:rPr lang="sl-SI" sz="2400" dirty="0"/>
              <a:t>zvonec,</a:t>
            </a:r>
          </a:p>
          <a:p>
            <a:r>
              <a:rPr lang="sl-SI" sz="2400" dirty="0"/>
              <a:t>ustrezno napolnjene pnevmatike,</a:t>
            </a:r>
          </a:p>
          <a:p>
            <a:r>
              <a:rPr lang="sl-SI" sz="2400" dirty="0"/>
              <a:t>primerno nastavljena višina krmila in sedeža</a:t>
            </a:r>
          </a:p>
        </p:txBody>
      </p:sp>
      <p:pic>
        <p:nvPicPr>
          <p:cNvPr id="2050" name="Picture 2" descr="SCOTT treking kolo SPORTSTER P2 (2008) - Ceneje.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427" y="1981712"/>
            <a:ext cx="6426713" cy="37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8683994" y="328411"/>
            <a:ext cx="2215167" cy="1146220"/>
          </a:xfrm>
          <a:prstGeom prst="cloudCallout">
            <a:avLst>
              <a:gd name="adj1" fmla="val -46996"/>
              <a:gd name="adj2" fmla="val 804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/>
              <a:t>Kaj je, kaj manjka?</a:t>
            </a:r>
          </a:p>
        </p:txBody>
      </p:sp>
    </p:spTree>
    <p:extLst>
      <p:ext uri="{BB962C8B-B14F-4D97-AF65-F5344CB8AC3E}">
        <p14:creationId xmlns:p14="http://schemas.microsoft.com/office/powerpoint/2010/main" val="236121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758217"/>
          </a:xfrm>
        </p:spPr>
        <p:txBody>
          <a:bodyPr/>
          <a:lstStyle/>
          <a:p>
            <a:r>
              <a:rPr lang="sl-SI" dirty="0"/>
              <a:t>Varna pot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61" y="1498778"/>
            <a:ext cx="6108600" cy="5214603"/>
          </a:xfrm>
        </p:spPr>
        <p:txBody>
          <a:bodyPr>
            <a:noAutofit/>
          </a:bodyPr>
          <a:lstStyle/>
          <a:p>
            <a:r>
              <a:rPr lang="sl-SI" sz="2500" dirty="0"/>
              <a:t>Menjavo smeri VEDNO nakažeš z roko. </a:t>
            </a:r>
          </a:p>
          <a:p>
            <a:r>
              <a:rPr lang="sl-SI" sz="2500" dirty="0"/>
              <a:t>Vedno upoštevaš prometno signalizacijo </a:t>
            </a:r>
            <a:r>
              <a:rPr lang="sl-SI" sz="2500" i="1" dirty="0"/>
              <a:t>(semaforji, prometni znaki, policisti)</a:t>
            </a:r>
          </a:p>
          <a:p>
            <a:r>
              <a:rPr lang="sl-SI" sz="2500" b="1" dirty="0"/>
              <a:t>Za kolesarja veljajo enaka pravila, kot za ostale udeležence v prometu </a:t>
            </a:r>
          </a:p>
          <a:p>
            <a:r>
              <a:rPr lang="sl-SI" sz="2500" u="sng" dirty="0"/>
              <a:t>Spremljaš promet okrog sebe!</a:t>
            </a:r>
          </a:p>
          <a:p>
            <a:r>
              <a:rPr lang="sl-SI" sz="2500" i="1" dirty="0"/>
              <a:t>kolesarski bonton: pozdravi kolesarja, pomigaj z glavo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7548" y="78910"/>
            <a:ext cx="4377612" cy="35832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388" y="3809719"/>
            <a:ext cx="4323933" cy="290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sz="2400" b="1" i="1" dirty="0"/>
              <a:t>skrb za lastno varnost</a:t>
            </a:r>
          </a:p>
          <a:p>
            <a:r>
              <a:rPr lang="sl-SI" sz="2400" b="1" i="1" dirty="0"/>
              <a:t>Kolesar je ranljiv člen prometa, ščiti ga le čelada in obzirnost soudeležencev.</a:t>
            </a:r>
            <a:endParaRPr lang="sl-SI" sz="2400" i="1" dirty="0">
              <a:hlinkClick r:id="rId2"/>
            </a:endParaRPr>
          </a:p>
          <a:p>
            <a:endParaRPr lang="sl-SI" dirty="0">
              <a:hlinkClick r:id="rId2"/>
            </a:endParaRPr>
          </a:p>
          <a:p>
            <a:endParaRPr lang="sl-SI" dirty="0">
              <a:hlinkClick r:id="rId2"/>
            </a:endParaRPr>
          </a:p>
          <a:p>
            <a:endParaRPr lang="sl-SI" dirty="0">
              <a:hlinkClick r:id="rId2"/>
            </a:endParaRPr>
          </a:p>
          <a:p>
            <a:endParaRPr lang="sl-SI" dirty="0">
              <a:hlinkClick r:id="rId2"/>
            </a:endParaRPr>
          </a:p>
          <a:p>
            <a:endParaRPr lang="sl-SI" dirty="0">
              <a:hlinkClick r:id="rId2"/>
            </a:endParaRPr>
          </a:p>
          <a:p>
            <a:pPr marL="45720" indent="0">
              <a:buNone/>
            </a:pPr>
            <a:r>
              <a:rPr lang="sl-SI" dirty="0">
                <a:hlinkClick r:id="rId2"/>
              </a:rPr>
              <a:t>https://www.facebook.com/cestniheroji/videos/374929316810887/?v=374929316810887</a:t>
            </a:r>
            <a:r>
              <a:rPr lang="sl-SI" dirty="0"/>
              <a:t> </a:t>
            </a:r>
          </a:p>
          <a:p>
            <a:endParaRPr lang="sl-SI" dirty="0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348" y="2786700"/>
            <a:ext cx="1551300" cy="15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a4f35948-e619-41b3-aa29-22878b09cfd2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0262f94-9f35-4ac3-9a90-690165a166b7"/>
  </ds:schemaRefs>
</ds:datastoreItem>
</file>

<file path=customXml/itemProps2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284</TotalTime>
  <Words>390</Words>
  <Application>Microsoft Office PowerPoint</Application>
  <PresentationFormat>Širokozaslonsko</PresentationFormat>
  <Paragraphs>64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4" baseType="lpstr">
      <vt:lpstr>Arial</vt:lpstr>
      <vt:lpstr>Cambria</vt:lpstr>
      <vt:lpstr>Wingdings</vt:lpstr>
      <vt:lpstr>Back to School 16x9</vt:lpstr>
      <vt:lpstr>VARNOST V PROMETU</vt:lpstr>
      <vt:lpstr>Je moja pot v šolo varna?</vt:lpstr>
      <vt:lpstr>Nevarnosti na poti v šolo</vt:lpstr>
      <vt:lpstr>PEŠEC</vt:lpstr>
      <vt:lpstr>KOLESAR</vt:lpstr>
      <vt:lpstr>Varna oprema kolesarja</vt:lpstr>
      <vt:lpstr>Varnostna oprema kolesa</vt:lpstr>
      <vt:lpstr>Varna pot</vt:lpstr>
      <vt:lpstr>PowerPointova predstavitev</vt:lpstr>
      <vt:lpstr>Prometni znaki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VARNOST V PROMETU</dc:title>
  <dc:creator>Spela</dc:creator>
  <cp:lastModifiedBy>Urša</cp:lastModifiedBy>
  <cp:revision>28</cp:revision>
  <dcterms:created xsi:type="dcterms:W3CDTF">2020-04-01T13:20:44Z</dcterms:created>
  <dcterms:modified xsi:type="dcterms:W3CDTF">2020-09-10T10:24:45Z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