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322" r:id="rId2"/>
    <p:sldId id="327" r:id="rId3"/>
    <p:sldId id="341" r:id="rId4"/>
    <p:sldId id="323" r:id="rId5"/>
    <p:sldId id="324" r:id="rId6"/>
    <p:sldId id="333" r:id="rId7"/>
    <p:sldId id="342" r:id="rId8"/>
    <p:sldId id="325" r:id="rId9"/>
    <p:sldId id="345" r:id="rId10"/>
    <p:sldId id="330" r:id="rId11"/>
    <p:sldId id="278" r:id="rId12"/>
    <p:sldId id="276" r:id="rId13"/>
    <p:sldId id="338" r:id="rId14"/>
    <p:sldId id="279" r:id="rId15"/>
    <p:sldId id="326" r:id="rId16"/>
    <p:sldId id="347" r:id="rId17"/>
    <p:sldId id="346" r:id="rId18"/>
    <p:sldId id="343" r:id="rId19"/>
    <p:sldId id="344" r:id="rId20"/>
    <p:sldId id="277" r:id="rId21"/>
    <p:sldId id="275" r:id="rId22"/>
    <p:sldId id="328" r:id="rId23"/>
    <p:sldId id="313" r:id="rId24"/>
    <p:sldId id="312" r:id="rId25"/>
    <p:sldId id="331" r:id="rId26"/>
    <p:sldId id="332" r:id="rId27"/>
    <p:sldId id="329" r:id="rId28"/>
    <p:sldId id="337" r:id="rId29"/>
    <p:sldId id="334" r:id="rId30"/>
    <p:sldId id="281" r:id="rId31"/>
    <p:sldId id="336" r:id="rId32"/>
    <p:sldId id="339" r:id="rId33"/>
    <p:sldId id="340" r:id="rId34"/>
    <p:sldId id="319" r:id="rId35"/>
    <p:sldId id="320" r:id="rId36"/>
    <p:sldId id="318" r:id="rId37"/>
    <p:sldId id="321" r:id="rId3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9695" autoAdjust="0"/>
  </p:normalViewPr>
  <p:slideViewPr>
    <p:cSldViewPr snapToGrid="0">
      <p:cViewPr varScale="1">
        <p:scale>
          <a:sx n="79" d="100"/>
          <a:sy n="79" d="100"/>
        </p:scale>
        <p:origin x="67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888888888888888E-2"/>
          <c:y val="5.148758879504569E-2"/>
          <c:w val="0.94351388888888887"/>
          <c:h val="0.86727140557490945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max gost.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31750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xVal>
            <c:numRef>
              <c:f>Sheet3!$A$2:$A$32</c:f>
              <c:numCache>
                <c:formatCode>General</c:formatCode>
                <c:ptCount val="31"/>
                <c:pt idx="0">
                  <c:v>50</c:v>
                </c:pt>
                <c:pt idx="1">
                  <c:v>45</c:v>
                </c:pt>
                <c:pt idx="2">
                  <c:v>40</c:v>
                </c:pt>
                <c:pt idx="3">
                  <c:v>35</c:v>
                </c:pt>
                <c:pt idx="4">
                  <c:v>30</c:v>
                </c:pt>
                <c:pt idx="5">
                  <c:v>25</c:v>
                </c:pt>
                <c:pt idx="6">
                  <c:v>20</c:v>
                </c:pt>
                <c:pt idx="7">
                  <c:v>15</c:v>
                </c:pt>
                <c:pt idx="8">
                  <c:v>10</c:v>
                </c:pt>
                <c:pt idx="9">
                  <c:v>5</c:v>
                </c:pt>
                <c:pt idx="10">
                  <c:v>0</c:v>
                </c:pt>
                <c:pt idx="11">
                  <c:v>-5</c:v>
                </c:pt>
                <c:pt idx="12">
                  <c:v>-10</c:v>
                </c:pt>
                <c:pt idx="13">
                  <c:v>-15</c:v>
                </c:pt>
                <c:pt idx="14">
                  <c:v>-20</c:v>
                </c:pt>
                <c:pt idx="15">
                  <c:v>-25</c:v>
                </c:pt>
              </c:numCache>
            </c:numRef>
          </c:xVal>
          <c:yVal>
            <c:numRef>
              <c:f>Sheet3!$B$2:$B$32</c:f>
              <c:numCache>
                <c:formatCode>_-* #,##0.0\ _€_-;\-* #,##0.0\ _€_-;_-* "-"??\ _€_-;_-@_-</c:formatCode>
                <c:ptCount val="31"/>
                <c:pt idx="0">
                  <c:v>83</c:v>
                </c:pt>
                <c:pt idx="1">
                  <c:v>65.400000000000006</c:v>
                </c:pt>
                <c:pt idx="2">
                  <c:v>51.1</c:v>
                </c:pt>
                <c:pt idx="3">
                  <c:v>39.6</c:v>
                </c:pt>
                <c:pt idx="4">
                  <c:v>30.4</c:v>
                </c:pt>
                <c:pt idx="5">
                  <c:v>23</c:v>
                </c:pt>
                <c:pt idx="6">
                  <c:v>17.3</c:v>
                </c:pt>
                <c:pt idx="7">
                  <c:v>12.8</c:v>
                </c:pt>
                <c:pt idx="8">
                  <c:v>9.4</c:v>
                </c:pt>
                <c:pt idx="9">
                  <c:v>6.8</c:v>
                </c:pt>
                <c:pt idx="10">
                  <c:v>4.8</c:v>
                </c:pt>
                <c:pt idx="11">
                  <c:v>3.4</c:v>
                </c:pt>
                <c:pt idx="12">
                  <c:v>2.2999999999999998</c:v>
                </c:pt>
                <c:pt idx="13">
                  <c:v>1.6</c:v>
                </c:pt>
                <c:pt idx="14">
                  <c:v>0.9</c:v>
                </c:pt>
                <c:pt idx="15">
                  <c:v>0.6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E2B-42C9-8C15-388CB4F04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6744248"/>
        <c:axId val="558741128"/>
      </c:scatterChart>
      <c:valAx>
        <c:axId val="406744248"/>
        <c:scaling>
          <c:orientation val="minMax"/>
          <c:max val="55"/>
          <c:min val="-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558741128"/>
        <c:crosses val="autoZero"/>
        <c:crossBetween val="midCat"/>
      </c:valAx>
      <c:valAx>
        <c:axId val="558741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067442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627D3-61CA-4853-B54F-EE7823673F0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DAAAA-8F77-4052-BC78-9E4F5BC397C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1267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4818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http://4mechtech.blogspot.com/2013/11/bimetallic-thermostat.html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1198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https://physicsmax.com/the-bimetallic-strip-6414</a:t>
            </a:r>
            <a:endParaRPr lang="en-GB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5139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http://all4desktop.com/data_images/original/4248127-fog.jpg</a:t>
            </a:r>
            <a:endParaRPr lang="en-GB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0738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http://3.bp.blogspot.com/-4fWU5tq6XUc/Tt12CXI313I/AAAAAAAAMAM/4oFDHZoGTLQ/s1600/MoldyWall.JPG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60430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http://catalogue.museogalileo.it/images/cat/oggetti_944/8528_3202_1711-008_944.jpg</a:t>
            </a:r>
            <a:endParaRPr lang="en-GB" dirty="0" smtClean="0"/>
          </a:p>
          <a:p>
            <a:r>
              <a:rPr lang="sl-SI" dirty="0" smtClean="0"/>
              <a:t>http://1.bp.blogspot.com/_9H_RaDVwLmU/TRyzc_huAZI/AAAAAAAAABI/f2V3r-jNdWQ/s1600/Hygrometer+Analog.jpg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2376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7153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16. 03. 2021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eucbeniki.sio.si/fizika9/184/index.htm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youtube.com/watch?v=PzNvJ09u_WQ&amp;list=PLoB23DFIpnD6nB02ss4CLg8ugGHF0ZwBx&amp;index=29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youtube.com/watch?v=AB57wg8qklE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bing.com/videos/search?q=GAS+TERMOMETER&amp;&amp;view=detail&amp;mid=D4D5750F0E34BA7F886DD4D5750F0E34BA7F886D&amp;&amp;FORM=VRDGAR&amp;ru=%2Fvideos%2Fsearch%3Fq%3DGAS%2520TERMOMETER%26qs%3Dn%26form%3DQBVR%26sp%3D-1%26pq%3Dgas%2520termometer%26sc%3D8-14%26sk%3D%26cvid%3D0EA5831C18B24D20A128985A19430EED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bing.com/videos/search?q=uglasitev+instrumenta&amp;&amp;view=detail&amp;mid=E3EC50FE48051C40D083E3EC50FE48051C40D083&amp;&amp;FORM=VRDGAR&amp;ru=%2Fvideos%2Fsearch%3Fq%3Duglasitev%2Binstrumenta%26FORM%3DHDRSC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youtube.com/watch?v=cVm6zd_w1z4&amp;list=PLoB23DFIpnD6nB02ss4CLg8ugGHF0ZwBx&amp;index=34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www.youtube.com/watch?v=yLCMKR4EKpw&amp;list=PLoB23DFIpnD6nB02ss4CLg8ugGHF0ZwBx&amp;index=27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fmkq4nttKc&amp;list=PLoB23DFIpnD6nB02ss4CLg8ugGHF0ZwBx&amp;index=29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phet.colorado.edu/sims/html/gases-intro/latest/gases-intro_hr.html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eucbeniki.sio.si/kemija8/931/index1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eucbeniki.sio.si/fizika8/222/index1.html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eucbeniki.sio.si/nit5/1333/index1.htm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eucbeniki.sio.si/fizika9/183/index.htm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search?q=%c4%8dri%c4%8dki&amp;&amp;view=detail&amp;mid=83ADE59A5D3C5EAE4D8883ADE59A5D3C5EAE4D88&amp;&amp;FORM=VRDGAR&amp;ru=%2Fvideos%2Fsearch%3Fq%3D%25c4%258dri%25c4%258dki%26FORM%3DHDRSC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hyperlink" Target="http://www.presek.si/23/1278-Vencelj-termometri.pdf" TargetMode="Externa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fizikalnica2014.pbworks.com/w/page/116072701/Temperatura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0.png"/><Relationship Id="rId5" Type="http://schemas.openxmlformats.org/officeDocument/2006/relationships/image" Target="../media/image18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brRLLObw30Y&amp;list=PLoB23DFIpnD6nB02ss4CLg8ugGHF0ZwBx&amp;index=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3153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Temperatura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termometri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076" y="962657"/>
            <a:ext cx="6041660" cy="5895343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01" y="1127394"/>
            <a:ext cx="2190750" cy="219075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025" y="4416876"/>
            <a:ext cx="2190750" cy="21907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14750"/>
            <a:ext cx="3143250" cy="31432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1023252"/>
            <a:ext cx="314325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9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6483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Temperaturno raztezanje</a:t>
            </a:r>
          </a:p>
        </p:txBody>
      </p:sp>
    </p:spTree>
    <p:extLst>
      <p:ext uri="{BB962C8B-B14F-4D97-AF65-F5344CB8AC3E}">
        <p14:creationId xmlns:p14="http://schemas.microsoft.com/office/powerpoint/2010/main" val="20462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255" y="1115018"/>
            <a:ext cx="6507490" cy="4838018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2340430" y="4508646"/>
            <a:ext cx="1905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voda pri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 tališča</a:t>
            </a:r>
          </a:p>
        </p:txBody>
      </p:sp>
      <p:sp>
        <p:nvSpPr>
          <p:cNvPr id="5" name="Pravokotnik 2"/>
          <p:cNvSpPr/>
          <p:nvPr/>
        </p:nvSpPr>
        <p:spPr>
          <a:xfrm>
            <a:off x="4572000" y="1682901"/>
            <a:ext cx="1905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voda pri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 vrelišča</a:t>
            </a:r>
          </a:p>
        </p:txBody>
      </p:sp>
      <p:sp>
        <p:nvSpPr>
          <p:cNvPr id="6" name="Pravokotnik 2"/>
          <p:cNvSpPr/>
          <p:nvPr/>
        </p:nvSpPr>
        <p:spPr>
          <a:xfrm>
            <a:off x="5134" y="547231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Celzijeva temperaturna lestvica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108200" y="3568700"/>
            <a:ext cx="10985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280150" y="3155950"/>
            <a:ext cx="10985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280150" y="1568450"/>
            <a:ext cx="10985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219950" y="1568450"/>
            <a:ext cx="0" cy="1587500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avokotnik 2"/>
          <p:cNvSpPr/>
          <p:nvPr/>
        </p:nvSpPr>
        <p:spPr>
          <a:xfrm>
            <a:off x="7219950" y="1568449"/>
            <a:ext cx="1905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razdelimo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100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enakih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delov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11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Dolžinsko raztezanje kapljevine</a:t>
            </a:r>
          </a:p>
        </p:txBody>
      </p:sp>
    </p:spTree>
    <p:extLst>
      <p:ext uri="{BB962C8B-B14F-4D97-AF65-F5344CB8AC3E}">
        <p14:creationId xmlns:p14="http://schemas.microsoft.com/office/powerpoint/2010/main" val="377107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3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43149">
            <a:off x="6135145" y="640076"/>
            <a:ext cx="2580894" cy="16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pload.wikimedia.org/wikipedia/commons/d/d6/Dehnungsfuge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6307" y="1505116"/>
            <a:ext cx="2897174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oolkit.climate.gov/sites/default/files/styles/large/public/BuckledRail.jpg?itok=n8yTM6rZ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8" r="17227"/>
          <a:stretch/>
        </p:blipFill>
        <p:spPr bwMode="auto">
          <a:xfrm>
            <a:off x="4638394" y="2932352"/>
            <a:ext cx="3649572" cy="371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5"/>
          <p:cNvSpPr/>
          <p:nvPr/>
        </p:nvSpPr>
        <p:spPr>
          <a:xfrm>
            <a:off x="-291830" y="10595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Dolžinsko raztezanje</a:t>
            </a:r>
          </a:p>
        </p:txBody>
      </p:sp>
    </p:spTree>
    <p:extLst>
      <p:ext uri="{BB962C8B-B14F-4D97-AF65-F5344CB8AC3E}">
        <p14:creationId xmlns:p14="http://schemas.microsoft.com/office/powerpoint/2010/main" val="85770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9280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-291830" y="10595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Dolžinsko raztezanje</a:t>
            </a:r>
          </a:p>
        </p:txBody>
      </p:sp>
    </p:spTree>
    <p:extLst>
      <p:ext uri="{BB962C8B-B14F-4D97-AF65-F5344CB8AC3E}">
        <p14:creationId xmlns:p14="http://schemas.microsoft.com/office/powerpoint/2010/main" val="388343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256591"/>
              </p:ext>
            </p:extLst>
          </p:nvPr>
        </p:nvGraphicFramePr>
        <p:xfrm>
          <a:off x="1016000" y="984250"/>
          <a:ext cx="7112000" cy="5511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2" name="Image" r:id="rId3" imgW="5028480" imgH="3898080" progId="Photoshop.Image.13">
                  <p:embed/>
                </p:oleObj>
              </mc:Choice>
              <mc:Fallback>
                <p:oleObj name="Image" r:id="rId3" imgW="5028480" imgH="3898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6000" y="984250"/>
                        <a:ext cx="7112000" cy="5511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Prostorninsko raztezanje idealnega plina</a:t>
            </a:r>
          </a:p>
        </p:txBody>
      </p:sp>
      <p:sp>
        <p:nvSpPr>
          <p:cNvPr id="4" name="Pravokotnik 2"/>
          <p:cNvSpPr/>
          <p:nvPr/>
        </p:nvSpPr>
        <p:spPr>
          <a:xfrm>
            <a:off x="3594100" y="984250"/>
            <a:ext cx="6604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</a:p>
        </p:txBody>
      </p:sp>
      <p:sp>
        <p:nvSpPr>
          <p:cNvPr id="5" name="Pravokotnik 2"/>
          <p:cNvSpPr/>
          <p:nvPr/>
        </p:nvSpPr>
        <p:spPr>
          <a:xfrm>
            <a:off x="7505700" y="5873750"/>
            <a:ext cx="4699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270000" y="5613400"/>
            <a:ext cx="1993900" cy="882202"/>
          </a:xfrm>
          <a:prstGeom prst="ellipse">
            <a:avLst/>
          </a:prstGeom>
          <a:ln w="5715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00B050"/>
              </a:solidFill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165100" y="4428202"/>
            <a:ext cx="2489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Absolutna ničla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 K = -273 °C</a:t>
            </a:r>
          </a:p>
        </p:txBody>
      </p:sp>
      <p:sp>
        <p:nvSpPr>
          <p:cNvPr id="8" name="Pravokotnik 2"/>
          <p:cNvSpPr/>
          <p:nvPr/>
        </p:nvSpPr>
        <p:spPr>
          <a:xfrm>
            <a:off x="5134" y="547231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Kelvinova temperaturna lestvica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8"/>
              <p:cNvSpPr txBox="1"/>
              <p:nvPr/>
            </p:nvSpPr>
            <p:spPr>
              <a:xfrm>
                <a:off x="666345" y="1639111"/>
                <a:ext cx="3239156" cy="4878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l-SI" sz="2800" b="1" i="1" smtClean="0">
                        <a:latin typeface="Cambria Math" panose="02040503050406030204" pitchFamily="18" charset="0"/>
                      </a:rPr>
                      <m:t>𝑻</m:t>
                    </m:r>
                    <m:d>
                      <m:dPr>
                        <m:ctrlPr>
                          <a:rPr lang="sl-SI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l-SI" sz="28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d>
                    <m:r>
                      <a:rPr lang="sl-SI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l-SI" sz="2800" b="1" i="1" smtClean="0">
                        <a:latin typeface="Cambria Math" panose="02040503050406030204" pitchFamily="18" charset="0"/>
                      </a:rPr>
                      <m:t>𝑻</m:t>
                    </m:r>
                    <m:r>
                      <a:rPr lang="sl-SI" sz="2800" b="1" i="1" smtClean="0">
                        <a:latin typeface="Cambria Math" panose="02040503050406030204" pitchFamily="18" charset="0"/>
                      </a:rPr>
                      <m:t>(</m:t>
                    </m:r>
                    <m:sPre>
                      <m:sPrePr>
                        <m:ctrlPr>
                          <a:rPr lang="sl-SI" sz="2800" b="1" i="1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sl-SI" sz="2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  <m:e>
                        <m:r>
                          <a:rPr lang="sl-SI" sz="28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sl-SI" sz="2800" b="1" i="1" smtClean="0">
                            <a:latin typeface="Cambria Math" panose="02040503050406030204" pitchFamily="18" charset="0"/>
                          </a:rPr>
                          <m:t> )</m:t>
                        </m:r>
                      </m:e>
                    </m:sPre>
                  </m:oMath>
                </a14:m>
                <a:r>
                  <a:rPr lang="sl-SI" sz="2800" b="1" dirty="0" smtClean="0"/>
                  <a:t> + 273</a:t>
                </a:r>
                <a:endParaRPr lang="sl-SI" sz="2800" b="1" dirty="0"/>
              </a:p>
            </p:txBody>
          </p:sp>
        </mc:Choice>
        <mc:Fallback xmlns="">
          <p:sp>
            <p:nvSpPr>
              <p:cNvPr id="9" name="PoljeZBesedilom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45" y="1639111"/>
                <a:ext cx="3239156" cy="487890"/>
              </a:xfrm>
              <a:prstGeom prst="rect">
                <a:avLst/>
              </a:prstGeom>
              <a:blipFill>
                <a:blip r:embed="rId5"/>
                <a:stretch>
                  <a:fillRect t="-11250" r="-5263" b="-4250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9"/>
              <p:cNvSpPr txBox="1"/>
              <p:nvPr/>
            </p:nvSpPr>
            <p:spPr>
              <a:xfrm>
                <a:off x="566126" y="2237362"/>
                <a:ext cx="3027974" cy="4878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𝑻</m:t>
                      </m:r>
                      <m:d>
                        <m:dPr>
                          <m:ctrlP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𝑲</m:t>
                          </m:r>
                        </m:e>
                      </m:d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(</m:t>
                      </m:r>
                      <m:sPre>
                        <m:sPrePr>
                          <m:ctrlPr>
                            <a:rPr lang="sl-SI" sz="2800" b="1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l-SI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  <m:e>
                          <m:r>
                            <a:rPr lang="sl-SI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sl-SI" sz="2800" b="1" i="1">
                              <a:latin typeface="Cambria Math" panose="02040503050406030204" pitchFamily="18" charset="0"/>
                            </a:rPr>
                            <m:t> )</m:t>
                          </m:r>
                        </m:e>
                      </m:sPre>
                    </m:oMath>
                  </m:oMathPara>
                </a14:m>
                <a:endParaRPr lang="sl-SI" sz="2800" b="1" dirty="0"/>
              </a:p>
            </p:txBody>
          </p:sp>
        </mc:Choice>
        <mc:Fallback xmlns="">
          <p:sp>
            <p:nvSpPr>
              <p:cNvPr id="10" name="PoljeZBesedilom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26" y="2237362"/>
                <a:ext cx="3027974" cy="4878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69" name="Picture 321" descr="Prikaži izvorno sliko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62"/>
          <a:stretch/>
        </p:blipFill>
        <p:spPr bwMode="auto">
          <a:xfrm>
            <a:off x="6146429" y="2935832"/>
            <a:ext cx="2896241" cy="242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94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63" y="733425"/>
            <a:ext cx="2857500" cy="6124575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Prostorninsko raztezanje idealnega plina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729" y="2260818"/>
            <a:ext cx="2725271" cy="352903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796" y="2287825"/>
            <a:ext cx="2645894" cy="3475022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4143983" y="1546698"/>
            <a:ext cx="425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dirty="0" smtClean="0"/>
              <a:t>PLINSKI TERMOMETER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272205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1836"/>
            <a:ext cx="9144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446506" y="324413"/>
            <a:ext cx="425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dirty="0" smtClean="0"/>
              <a:t>PLINSKI TERMOMETER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52820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9522"/>
            <a:ext cx="9144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446506" y="324413"/>
            <a:ext cx="425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dirty="0" smtClean="0"/>
              <a:t>PLINSKI TERMOMETER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101930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1"/>
            <a:ext cx="9144000" cy="6327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Postavite se v vlogo inženirja, ki načrtuje polaganje tračnic, gradnjo mostov, vodnikov, centralnega ogrevanja ... 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kaj vse mora biti inženir pozoren pri načrtovanju?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Poleg zgornjega izziva odgovorite še na spodnja vprašanja (odgovore argumentirajte):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Zakaj ni pametno postaviti v zamrzovalnik zaprtega steklenega kozarca polnega vode?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 bi globalno segrevanje oceanov lahko vplivalo na njihovo višino gladine?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Zakaj misliš, da glasbeniki uglasijo svoje inštrumente vselej, ko pridejo v segreto koncertno dvorano?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l-SI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Zakaj se bimetalni trak pri spremembi temperature ukrivi? 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29948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500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024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thumb/7/72/Pyrometer_040824.jpg/250px-Pyrometer_0408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6" y="-29183"/>
            <a:ext cx="238125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078" y="3228975"/>
            <a:ext cx="3571875" cy="362902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25" y="0"/>
            <a:ext cx="3571875" cy="23812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586" y="4042827"/>
            <a:ext cx="2250281" cy="2844356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1347" y="-29183"/>
            <a:ext cx="1893094" cy="3134963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5821" y="3253740"/>
            <a:ext cx="2330341" cy="360426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4949" y="3253740"/>
            <a:ext cx="1524000" cy="360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4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4"/>
              <p:cNvSpPr txBox="1"/>
              <p:nvPr/>
            </p:nvSpPr>
            <p:spPr>
              <a:xfrm>
                <a:off x="825582" y="1543742"/>
                <a:ext cx="21644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𝐕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𝐕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𝛃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82" y="1543742"/>
                <a:ext cx="2164439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5816283" y="1533603"/>
                <a:ext cx="190956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𝐥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𝐥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𝛂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283" y="1533603"/>
                <a:ext cx="1909562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2"/>
          <p:cNvSpPr/>
          <p:nvPr/>
        </p:nvSpPr>
        <p:spPr>
          <a:xfrm>
            <a:off x="0" y="463172"/>
            <a:ext cx="450760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Prostorninsko raztezanje</a:t>
            </a:r>
          </a:p>
        </p:txBody>
      </p:sp>
      <p:sp>
        <p:nvSpPr>
          <p:cNvPr id="5" name="Pravokotnik 2"/>
          <p:cNvSpPr/>
          <p:nvPr/>
        </p:nvSpPr>
        <p:spPr>
          <a:xfrm>
            <a:off x="4636398" y="463172"/>
            <a:ext cx="450760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Dolžinsko raztezanje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323932" y="2036185"/>
            <a:ext cx="1583870" cy="1505509"/>
            <a:chOff x="323932" y="2036185"/>
            <a:chExt cx="1583870" cy="1505509"/>
          </a:xfrm>
        </p:grpSpPr>
        <p:sp>
          <p:nvSpPr>
            <p:cNvPr id="6" name="Pravokotnik 2"/>
            <p:cNvSpPr/>
            <p:nvPr/>
          </p:nvSpPr>
          <p:spPr>
            <a:xfrm>
              <a:off x="323932" y="2679920"/>
              <a:ext cx="143510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začetni</a:t>
              </a:r>
            </a:p>
            <a:p>
              <a:pPr algn="ctr"/>
              <a:r>
                <a:rPr lang="sl-SI" sz="2500" b="1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V</a:t>
              </a:r>
            </a:p>
          </p:txBody>
        </p:sp>
        <p:cxnSp>
          <p:nvCxnSpPr>
            <p:cNvPr id="9" name="Straight Arrow Connector 8"/>
            <p:cNvCxnSpPr>
              <a:stCxn id="6" idx="0"/>
              <a:endCxn id="2" idx="2"/>
            </p:cNvCxnSpPr>
            <p:nvPr/>
          </p:nvCxnSpPr>
          <p:spPr>
            <a:xfrm flipV="1">
              <a:off x="1041482" y="2036185"/>
              <a:ext cx="866320" cy="64373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2488517" y="2083274"/>
            <a:ext cx="1908193" cy="2081668"/>
            <a:chOff x="2488517" y="2083274"/>
            <a:chExt cx="1908193" cy="2081668"/>
          </a:xfrm>
        </p:grpSpPr>
        <p:sp>
          <p:nvSpPr>
            <p:cNvPr id="7" name="Pravokotnik 2"/>
            <p:cNvSpPr/>
            <p:nvPr/>
          </p:nvSpPr>
          <p:spPr>
            <a:xfrm>
              <a:off x="2592412" y="2533726"/>
              <a:ext cx="1804298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koeficient temp. raztezka</a:t>
              </a:r>
            </a:p>
            <a:p>
              <a:pPr algn="ctr"/>
              <a:r>
                <a:rPr lang="sl-SI" sz="25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β</a:t>
              </a:r>
              <a:endPara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10" name="Straight Arrow Connector 9"/>
            <p:cNvCxnSpPr>
              <a:stCxn id="7" idx="0"/>
            </p:cNvCxnSpPr>
            <p:nvPr/>
          </p:nvCxnSpPr>
          <p:spPr>
            <a:xfrm flipH="1" flipV="1">
              <a:off x="2488517" y="2083274"/>
              <a:ext cx="1006044" cy="45045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7061966" y="2026047"/>
            <a:ext cx="1804298" cy="2128756"/>
            <a:chOff x="7061966" y="2026047"/>
            <a:chExt cx="1804298" cy="2128756"/>
          </a:xfrm>
        </p:grpSpPr>
        <p:sp>
          <p:nvSpPr>
            <p:cNvPr id="12" name="Pravokotnik 2"/>
            <p:cNvSpPr/>
            <p:nvPr/>
          </p:nvSpPr>
          <p:spPr>
            <a:xfrm>
              <a:off x="7061966" y="2523587"/>
              <a:ext cx="1804298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koeficient temp. raztezka</a:t>
              </a:r>
            </a:p>
            <a:p>
              <a:pPr algn="ctr"/>
              <a:r>
                <a:rPr lang="sl-SI" sz="25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α</a:t>
              </a:r>
              <a:endPara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13" name="Straight Arrow Connector 12"/>
            <p:cNvCxnSpPr>
              <a:stCxn id="12" idx="0"/>
            </p:cNvCxnSpPr>
            <p:nvPr/>
          </p:nvCxnSpPr>
          <p:spPr>
            <a:xfrm flipH="1" flipV="1">
              <a:off x="7262105" y="2026047"/>
              <a:ext cx="702010" cy="49754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364220" y="2020749"/>
            <a:ext cx="1447686" cy="1376128"/>
            <a:chOff x="5364220" y="2020749"/>
            <a:chExt cx="1447686" cy="1376128"/>
          </a:xfrm>
        </p:grpSpPr>
        <p:sp>
          <p:nvSpPr>
            <p:cNvPr id="15" name="Pravokotnik 2"/>
            <p:cNvSpPr/>
            <p:nvPr/>
          </p:nvSpPr>
          <p:spPr>
            <a:xfrm>
              <a:off x="5364220" y="2535103"/>
              <a:ext cx="140488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začetni </a:t>
              </a:r>
            </a:p>
            <a:p>
              <a:pPr algn="ctr"/>
              <a:r>
                <a:rPr lang="sl-SI" sz="2500" b="1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l</a:t>
              </a:r>
            </a:p>
          </p:txBody>
        </p:sp>
        <p:cxnSp>
          <p:nvCxnSpPr>
            <p:cNvPr id="16" name="Straight Arrow Connector 15"/>
            <p:cNvCxnSpPr>
              <a:stCxn id="15" idx="0"/>
            </p:cNvCxnSpPr>
            <p:nvPr/>
          </p:nvCxnSpPr>
          <p:spPr>
            <a:xfrm flipV="1">
              <a:off x="6066660" y="2020749"/>
              <a:ext cx="745246" cy="514354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24"/>
              <p:cNvSpPr txBox="1"/>
              <p:nvPr/>
            </p:nvSpPr>
            <p:spPr>
              <a:xfrm>
                <a:off x="3946112" y="4732832"/>
                <a:ext cx="13805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𝛃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l-SI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𝛂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112" y="4732832"/>
                <a:ext cx="1380571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857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226"/>
            <a:ext cx="9144000" cy="3300497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4631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Bimetal</a:t>
            </a:r>
          </a:p>
        </p:txBody>
      </p:sp>
    </p:spTree>
    <p:extLst>
      <p:ext uri="{BB962C8B-B14F-4D97-AF65-F5344CB8AC3E}">
        <p14:creationId xmlns:p14="http://schemas.microsoft.com/office/powerpoint/2010/main" val="186774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9710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4631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Bimetal</a:t>
            </a:r>
          </a:p>
        </p:txBody>
      </p:sp>
    </p:spTree>
    <p:extLst>
      <p:ext uri="{BB962C8B-B14F-4D97-AF65-F5344CB8AC3E}">
        <p14:creationId xmlns:p14="http://schemas.microsoft.com/office/powerpoint/2010/main" val="401778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6" b="17130"/>
          <a:stretch/>
        </p:blipFill>
        <p:spPr bwMode="auto">
          <a:xfrm>
            <a:off x="0" y="466928"/>
            <a:ext cx="9173542" cy="266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oldschool.com.sg/modpub/54336496243c32351a29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68" y="3813851"/>
            <a:ext cx="6193221" cy="274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0" y="228401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Bimetal</a:t>
            </a:r>
          </a:p>
        </p:txBody>
      </p:sp>
    </p:spTree>
    <p:extLst>
      <p:ext uri="{BB962C8B-B14F-4D97-AF65-F5344CB8AC3E}">
        <p14:creationId xmlns:p14="http://schemas.microsoft.com/office/powerpoint/2010/main" val="418548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976" t="28120" r="55308" b="24361"/>
          <a:stretch/>
        </p:blipFill>
        <p:spPr>
          <a:xfrm>
            <a:off x="2046730" y="1211500"/>
            <a:ext cx="4622524" cy="4148138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4631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Bimetal</a:t>
            </a:r>
          </a:p>
        </p:txBody>
      </p:sp>
    </p:spTree>
    <p:extLst>
      <p:ext uri="{BB962C8B-B14F-4D97-AF65-F5344CB8AC3E}">
        <p14:creationId xmlns:p14="http://schemas.microsoft.com/office/powerpoint/2010/main" val="295004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0267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83772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Raztezanje plinov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Splošni plinski zakon-plinski zakoni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Plinska enačba</a:t>
            </a:r>
          </a:p>
        </p:txBody>
      </p:sp>
    </p:spTree>
    <p:extLst>
      <p:ext uri="{BB962C8B-B14F-4D97-AF65-F5344CB8AC3E}">
        <p14:creationId xmlns:p14="http://schemas.microsoft.com/office/powerpoint/2010/main" val="279315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93"/>
            <a:ext cx="9144793" cy="1426588"/>
          </a:xfrm>
          <a:prstGeom prst="rect">
            <a:avLst/>
          </a:prstGeom>
        </p:spPr>
      </p:pic>
      <p:pic>
        <p:nvPicPr>
          <p:cNvPr id="3" name="Slika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" y="153528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2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183772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Raztezanje plinov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Splošni plinski zakon-plinski zakoni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Plinska enačba</a:t>
            </a: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1117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2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183772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Raztezanje plinov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Splošni plinski zakon-plinski zakoni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Plinska enačba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702169" y="1738043"/>
                <a:ext cx="238558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600" b="1" i="1" smtClean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</a:rPr>
                        <m:t>𝒑𝑽</m:t>
                      </m:r>
                      <m:r>
                        <a:rPr lang="sl-SI" sz="3600" b="1" i="1" smtClean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</a:rPr>
                        <m:t>=</m:t>
                      </m:r>
                      <m:r>
                        <a:rPr lang="sl-SI" sz="3600" b="1" i="1" smtClean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</a:rPr>
                        <m:t>𝒏𝑹𝑻</m:t>
                      </m:r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69" y="1738043"/>
                <a:ext cx="238558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3"/>
              <p:cNvSpPr/>
              <p:nvPr/>
            </p:nvSpPr>
            <p:spPr>
              <a:xfrm>
                <a:off x="4707324" y="1430267"/>
                <a:ext cx="2518575" cy="1220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sl-SI" sz="3600" b="1" i="1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𝒑𝑽</m:t>
                          </m:r>
                        </m:num>
                        <m:den>
                          <m: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𝑻</m:t>
                          </m:r>
                        </m:den>
                      </m:f>
                      <m:r>
                        <a:rPr lang="sl-SI" sz="3600" b="1" i="1" smtClean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600" b="1" i="1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324" y="1430267"/>
                <a:ext cx="2518575" cy="12201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4"/>
              <p:cNvSpPr/>
              <p:nvPr/>
            </p:nvSpPr>
            <p:spPr>
              <a:xfrm>
                <a:off x="4707324" y="2933231"/>
                <a:ext cx="2505686" cy="1125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sl-SI" sz="3600" b="1" i="1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𝒑𝑽</m:t>
                          </m:r>
                        </m:num>
                        <m:den>
                          <m: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𝑻</m:t>
                          </m:r>
                        </m:den>
                      </m:f>
                      <m:r>
                        <a:rPr lang="sl-SI" sz="3600" b="1" i="1" smtClean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600" b="1" i="1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7324" y="2933231"/>
                <a:ext cx="2505686" cy="1125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5"/>
              <p:cNvSpPr/>
              <p:nvPr/>
            </p:nvSpPr>
            <p:spPr>
              <a:xfrm>
                <a:off x="4824343" y="4234934"/>
                <a:ext cx="2284536" cy="1220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sl-SI" sz="3600" b="1" i="1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𝒑𝑽</m:t>
                          </m:r>
                        </m:num>
                        <m:den>
                          <m: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𝑻</m:t>
                          </m:r>
                        </m:den>
                      </m:f>
                      <m:r>
                        <a:rPr lang="sl-SI" sz="3600" b="1" i="1" smtClean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600" b="1" i="1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𝒑</m:t>
                          </m:r>
                          <m:sSub>
                            <m:sSubPr>
                              <m:ctrlP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343" y="4234934"/>
                <a:ext cx="2284536" cy="12201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/>
              <p:cNvSpPr/>
              <p:nvPr/>
            </p:nvSpPr>
            <p:spPr>
              <a:xfrm>
                <a:off x="4817899" y="5455076"/>
                <a:ext cx="2284535" cy="12201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sl-SI" sz="3600" b="1" i="1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𝒑𝑽</m:t>
                          </m:r>
                        </m:num>
                        <m:den>
                          <m: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𝑻</m:t>
                          </m:r>
                        </m:den>
                      </m:f>
                      <m:r>
                        <a:rPr lang="sl-SI" sz="3600" b="1" i="1" smtClean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3600" b="1" i="1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sl-SI" sz="3600" b="1" i="1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𝑽</m:t>
                          </m:r>
                        </m:num>
                        <m:den>
                          <m:sSub>
                            <m:sSubPr>
                              <m:ctrlP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sl-SI" sz="3600" b="1" i="1" smtClean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7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899" y="5455076"/>
                <a:ext cx="2284535" cy="12201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8"/>
          <p:cNvSpPr/>
          <p:nvPr/>
        </p:nvSpPr>
        <p:spPr>
          <a:xfrm>
            <a:off x="0" y="3280827"/>
            <a:ext cx="437959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Izotermna </a:t>
            </a:r>
            <a:r>
              <a:rPr lang="sl-SI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sprememba </a:t>
            </a:r>
            <a:r>
              <a:rPr lang="sl-SI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plina</a:t>
            </a:r>
          </a:p>
          <a:p>
            <a:pPr algn="ctr"/>
            <a:r>
              <a:rPr lang="sl-SI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Boylov zakon </a:t>
            </a:r>
            <a:endParaRPr lang="sl-SI" sz="2800" dirty="0"/>
          </a:p>
        </p:txBody>
      </p:sp>
      <p:sp>
        <p:nvSpPr>
          <p:cNvPr id="10" name="Pravokotnik 9"/>
          <p:cNvSpPr/>
          <p:nvPr/>
        </p:nvSpPr>
        <p:spPr>
          <a:xfrm>
            <a:off x="-96202" y="443446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l-SI" sz="28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Izobarna</a:t>
            </a:r>
            <a:r>
              <a:rPr lang="sl-SI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sprememba </a:t>
            </a:r>
            <a:r>
              <a:rPr lang="sl-SI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plina</a:t>
            </a:r>
          </a:p>
          <a:p>
            <a:pPr algn="ctr"/>
            <a:r>
              <a:rPr lang="sl-SI" sz="28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Gay-Lussacov</a:t>
            </a:r>
            <a:r>
              <a:rPr lang="sl-SI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zakon </a:t>
            </a:r>
            <a:endParaRPr lang="sl-SI" sz="2800" dirty="0"/>
          </a:p>
        </p:txBody>
      </p:sp>
      <p:sp>
        <p:nvSpPr>
          <p:cNvPr id="11" name="Pravokotnik 10"/>
          <p:cNvSpPr/>
          <p:nvPr/>
        </p:nvSpPr>
        <p:spPr>
          <a:xfrm>
            <a:off x="0" y="558809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l-SI" sz="28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Izohorna</a:t>
            </a:r>
            <a:r>
              <a:rPr lang="sl-SI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sprememba </a:t>
            </a:r>
            <a:r>
              <a:rPr lang="sl-SI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plina</a:t>
            </a:r>
          </a:p>
          <a:p>
            <a:pPr algn="ctr"/>
            <a:r>
              <a:rPr lang="sl-SI" sz="28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Amontonsov</a:t>
            </a:r>
            <a:r>
              <a:rPr lang="sl-SI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zakon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89328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9184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Agregatna stanja in fazni prehodi snovi</a:t>
            </a:r>
          </a:p>
        </p:txBody>
      </p:sp>
    </p:spTree>
    <p:extLst>
      <p:ext uri="{BB962C8B-B14F-4D97-AF65-F5344CB8AC3E}">
        <p14:creationId xmlns:p14="http://schemas.microsoft.com/office/powerpoint/2010/main" val="228549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F8AE2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3500" y="1630363"/>
            <a:ext cx="6477000" cy="359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3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Agregatna stanja in fazni prehodi vode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0" y="1499265"/>
            <a:ext cx="7953829" cy="5267135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101599" y="1263697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 [°C]</a:t>
            </a:r>
          </a:p>
        </p:txBody>
      </p:sp>
      <p:sp>
        <p:nvSpPr>
          <p:cNvPr id="6" name="Pravokotnik 2"/>
          <p:cNvSpPr/>
          <p:nvPr/>
        </p:nvSpPr>
        <p:spPr>
          <a:xfrm>
            <a:off x="8037285" y="6397068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[s]</a:t>
            </a:r>
          </a:p>
        </p:txBody>
      </p:sp>
      <p:sp>
        <p:nvSpPr>
          <p:cNvPr id="7" name="Pravokotnik 2"/>
          <p:cNvSpPr/>
          <p:nvPr/>
        </p:nvSpPr>
        <p:spPr>
          <a:xfrm>
            <a:off x="493484" y="4649154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endParaRPr lang="sl-SI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390068" y="3113913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</a:t>
            </a:r>
          </a:p>
        </p:txBody>
      </p:sp>
      <p:sp>
        <p:nvSpPr>
          <p:cNvPr id="9" name="Pravokotnik 2"/>
          <p:cNvSpPr/>
          <p:nvPr/>
        </p:nvSpPr>
        <p:spPr>
          <a:xfrm>
            <a:off x="2523668" y="4432431"/>
            <a:ext cx="1012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taljenje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5332184" y="2790747"/>
            <a:ext cx="1471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izparevanje</a:t>
            </a:r>
          </a:p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vrenje</a:t>
            </a:r>
          </a:p>
        </p:txBody>
      </p:sp>
      <p:sp>
        <p:nvSpPr>
          <p:cNvPr id="14" name="Pravokotnik 2"/>
          <p:cNvSpPr/>
          <p:nvPr/>
        </p:nvSpPr>
        <p:spPr>
          <a:xfrm>
            <a:off x="1773751" y="5504314"/>
            <a:ext cx="650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led</a:t>
            </a:r>
          </a:p>
        </p:txBody>
      </p:sp>
      <p:sp>
        <p:nvSpPr>
          <p:cNvPr id="15" name="Pravokotnik 2"/>
          <p:cNvSpPr/>
          <p:nvPr/>
        </p:nvSpPr>
        <p:spPr>
          <a:xfrm>
            <a:off x="4439254" y="3991002"/>
            <a:ext cx="18350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tekoča voda</a:t>
            </a:r>
          </a:p>
        </p:txBody>
      </p:sp>
      <p:sp>
        <p:nvSpPr>
          <p:cNvPr id="16" name="Pravokotnik 2"/>
          <p:cNvSpPr/>
          <p:nvPr/>
        </p:nvSpPr>
        <p:spPr>
          <a:xfrm>
            <a:off x="7455573" y="2479393"/>
            <a:ext cx="11534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para</a:t>
            </a:r>
          </a:p>
        </p:txBody>
      </p:sp>
      <p:sp>
        <p:nvSpPr>
          <p:cNvPr id="13" name="Pravokotnik 2"/>
          <p:cNvSpPr/>
          <p:nvPr/>
        </p:nvSpPr>
        <p:spPr>
          <a:xfrm>
            <a:off x="2523667" y="4810277"/>
            <a:ext cx="1377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zmrzovanje</a:t>
            </a:r>
          </a:p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strjevanje</a:t>
            </a:r>
          </a:p>
        </p:txBody>
      </p:sp>
      <p:sp>
        <p:nvSpPr>
          <p:cNvPr id="17" name="Pravokotnik 2"/>
          <p:cNvSpPr/>
          <p:nvPr/>
        </p:nvSpPr>
        <p:spPr>
          <a:xfrm>
            <a:off x="5332184" y="3344281"/>
            <a:ext cx="1627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utekočinjanje</a:t>
            </a:r>
          </a:p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kondenzacija</a:t>
            </a:r>
          </a:p>
        </p:txBody>
      </p:sp>
    </p:spTree>
    <p:extLst>
      <p:ext uri="{BB962C8B-B14F-4D97-AF65-F5344CB8AC3E}">
        <p14:creationId xmlns:p14="http://schemas.microsoft.com/office/powerpoint/2010/main" val="81415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4" grpId="0"/>
      <p:bldP spid="15" grpId="0"/>
      <p:bldP spid="16" grpId="0"/>
      <p:bldP spid="13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8748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8579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Vlažnost zraka</a:t>
            </a:r>
          </a:p>
        </p:txBody>
      </p:sp>
    </p:spTree>
    <p:extLst>
      <p:ext uri="{BB962C8B-B14F-4D97-AF65-F5344CB8AC3E}">
        <p14:creationId xmlns:p14="http://schemas.microsoft.com/office/powerpoint/2010/main" val="293402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all4desktop.com/data_images/original/4248127-fo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3" y="0"/>
            <a:ext cx="9170642" cy="614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6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3.bp.blogspot.com/-4fWU5tq6XUc/Tt12CXI313I/AAAAAAAAMAM/4oFDHZoGTLQ/s1600/MoldyW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7050" y="2233654"/>
            <a:ext cx="6934200" cy="462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sites.middlebury.edu/lis/files/2015/02/6301668033_0962da2a77_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-8636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93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ygrometer to measure humidity in the ai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054"/>
            <a:ext cx="4253965" cy="638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catalogue.museogalileo.it/images/cat/oggetti_944/8528_3202_1711-008_9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313" y="477054"/>
            <a:ext cx="2989611" cy="551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0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Vlažnost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higrometrom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129908" y="6172657"/>
            <a:ext cx="399415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1400 Leonardo da Vinci</a:t>
            </a:r>
          </a:p>
        </p:txBody>
      </p:sp>
      <p:sp>
        <p:nvSpPr>
          <p:cNvPr id="5" name="Pravokotnik 2"/>
          <p:cNvSpPr/>
          <p:nvPr/>
        </p:nvSpPr>
        <p:spPr>
          <a:xfrm>
            <a:off x="4253965" y="5980297"/>
            <a:ext cx="489003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1783 Horace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Bénédict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de Saussure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(s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človeškim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lasom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126" name="Picture 6" descr="http://1.bp.blogspot.com/_9H_RaDVwLmU/TRyzc_huAZI/AAAAAAAAABI/f2V3r-jNdWQ/s1600/Hygrometer+Analo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920" y="477952"/>
            <a:ext cx="6548438" cy="638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37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4"/>
              <p:cNvSpPr txBox="1"/>
              <p:nvPr/>
            </p:nvSpPr>
            <p:spPr>
              <a:xfrm>
                <a:off x="3682909" y="1372549"/>
                <a:ext cx="1778179" cy="9187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ρRT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909" y="1372549"/>
                <a:ext cx="1778179" cy="91877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0" y="20362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Trenutno količino vlage v zraku izrazimo z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delnim tlakom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 ga ta vlaga povzroča.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259847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 je v zraku pri izbrani T maksimalna količina vlage,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smo dosegli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nasičen parni tlak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vode 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-2" y="3767405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Razmerje med delnim parnim tlakom 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nasičenim parnim tlakom 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vode,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imenujemo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relativna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vlažnost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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3921916" y="5321052"/>
                <a:ext cx="1300164" cy="926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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916" y="5321052"/>
                <a:ext cx="1300164" cy="9266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2"/>
          <p:cNvSpPr/>
          <p:nvPr/>
        </p:nvSpPr>
        <p:spPr>
          <a:xfrm>
            <a:off x="5932712" y="5545825"/>
            <a:ext cx="25690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eta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17590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6351740"/>
              </p:ext>
            </p:extLst>
          </p:nvPr>
        </p:nvGraphicFramePr>
        <p:xfrm>
          <a:off x="-1" y="1888215"/>
          <a:ext cx="9144000" cy="48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ravokotnik 2"/>
          <p:cNvSpPr/>
          <p:nvPr/>
        </p:nvSpPr>
        <p:spPr>
          <a:xfrm>
            <a:off x="0" y="8579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Vlažnost zraka</a:t>
            </a:r>
          </a:p>
        </p:txBody>
      </p:sp>
      <p:sp>
        <p:nvSpPr>
          <p:cNvPr id="3" name="Pravokotnik 2"/>
          <p:cNvSpPr/>
          <p:nvPr/>
        </p:nvSpPr>
        <p:spPr>
          <a:xfrm>
            <a:off x="-1" y="55196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zraku je vedno nekaj vlage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pare)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Višja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T,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vlage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zrak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sprejme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8410121" y="6247286"/>
            <a:ext cx="8273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 [°C]</a:t>
            </a:r>
          </a:p>
        </p:txBody>
      </p:sp>
      <p:sp>
        <p:nvSpPr>
          <p:cNvPr id="9" name="Pravokotnik 2"/>
          <p:cNvSpPr/>
          <p:nvPr/>
        </p:nvSpPr>
        <p:spPr>
          <a:xfrm>
            <a:off x="2166257" y="1658672"/>
            <a:ext cx="1306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 </a:t>
            </a:r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[g/m</a:t>
            </a:r>
            <a:r>
              <a:rPr lang="sl-SI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95490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4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6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8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2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4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6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8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2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4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6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8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2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4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6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8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Chart bld="category"/>
        </p:bldSub>
      </p:bldGraphic>
      <p:bldP spid="3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03623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se sicer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nenasičen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zrak ohladi do te mere,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da se iz njega izločajo vodne kapljice (postane nasičen),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smo dosegli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temperaturo rosišča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40" y="2703654"/>
            <a:ext cx="3572566" cy="267637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128" y="1789890"/>
            <a:ext cx="5071872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57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2942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3153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Temperatura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termometri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9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9135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3153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Temperatura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termometri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59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3153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Temperatura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črički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Slika 5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6251" t="14964" r="27002" b="37454"/>
          <a:stretch/>
        </p:blipFill>
        <p:spPr>
          <a:xfrm>
            <a:off x="672812" y="1848255"/>
            <a:ext cx="5385917" cy="3083669"/>
          </a:xfrm>
          <a:prstGeom prst="rect">
            <a:avLst/>
          </a:prstGeom>
        </p:spPr>
      </p:pic>
      <p:pic>
        <p:nvPicPr>
          <p:cNvPr id="7" name="Slika 6">
            <a:hlinkClick r:id="rId5"/>
          </p:cNvPr>
          <p:cNvPicPr>
            <a:picLocks noChangeAspect="1"/>
          </p:cNvPicPr>
          <p:nvPr/>
        </p:nvPicPr>
        <p:blipFill rotWithShape="1">
          <a:blip r:embed="rId6"/>
          <a:srcRect l="32464" t="18192" r="33395" b="5277"/>
          <a:stretch/>
        </p:blipFill>
        <p:spPr>
          <a:xfrm>
            <a:off x="6459166" y="1697476"/>
            <a:ext cx="2684834" cy="338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0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9764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3153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Kaj je t</a:t>
            </a:r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emperatura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4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53C442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7952" y="1882302"/>
            <a:ext cx="2590800" cy="228600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0" y="3153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Kaj je t</a:t>
            </a:r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emperatura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jeZBesedilom 1"/>
              <p:cNvSpPr txBox="1"/>
              <p:nvPr/>
            </p:nvSpPr>
            <p:spPr>
              <a:xfrm>
                <a:off x="5204297" y="3025302"/>
                <a:ext cx="2752927" cy="9219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l-SI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𝑘𝑇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2" name="PoljeZBesedilom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297" y="3025302"/>
                <a:ext cx="2752927" cy="9219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jeZBesedilom 4"/>
          <p:cNvSpPr txBox="1"/>
          <p:nvPr/>
        </p:nvSpPr>
        <p:spPr>
          <a:xfrm>
            <a:off x="3453318" y="2120437"/>
            <a:ext cx="5807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dirty="0" smtClean="0"/>
              <a:t>Kinetična energija molekul plina:</a:t>
            </a:r>
            <a:endParaRPr lang="sl-SI" sz="32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3677054" y="4267376"/>
            <a:ext cx="5807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dirty="0" smtClean="0"/>
              <a:t>Hitrost molekul plina:</a:t>
            </a:r>
            <a:endParaRPr lang="sl-SI" sz="3200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-100521" y="1050954"/>
            <a:ext cx="5807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Termično gibanje molekul plina:</a:t>
            </a:r>
            <a:endParaRPr lang="sl-SI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5218887" y="4977319"/>
                <a:ext cx="2752927" cy="14550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sl-SI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l-SI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l-SI" sz="3200" b="0" i="1" smtClean="0">
                                  <a:latin typeface="Cambria Math" panose="02040503050406030204" pitchFamily="18" charset="0"/>
                                </a:rPr>
                                <m:t>𝑅𝑇</m:t>
                              </m:r>
                            </m:num>
                            <m:den>
                              <m:r>
                                <a:rPr lang="sl-SI" sz="3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sl-SI" sz="32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l-SI" sz="3200" b="0" i="1" smtClean="0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sl-SI" sz="32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887" y="4977319"/>
                <a:ext cx="2752927" cy="14550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324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2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9441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3153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Brownovo gibanje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9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3266</TotalTime>
  <Words>637</Words>
  <Application>Microsoft Office PowerPoint</Application>
  <PresentationFormat>Diaprojekcija na zaslonu (4:3)</PresentationFormat>
  <Paragraphs>131</Paragraphs>
  <Slides>37</Slides>
  <Notes>7</Notes>
  <HiddenSlides>0</HiddenSlides>
  <MMClips>2</MMClips>
  <ScaleCrop>false</ScaleCrop>
  <HeadingPairs>
    <vt:vector size="8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37</vt:i4>
      </vt:variant>
    </vt:vector>
  </HeadingPairs>
  <TitlesOfParts>
    <vt:vector size="47" baseType="lpstr">
      <vt:lpstr>Arial</vt:lpstr>
      <vt:lpstr>Calibri</vt:lpstr>
      <vt:lpstr>Calibri Light</vt:lpstr>
      <vt:lpstr>Cambria</vt:lpstr>
      <vt:lpstr>Cambria Math</vt:lpstr>
      <vt:lpstr>Symbol</vt:lpstr>
      <vt:lpstr>Times New Roman</vt:lpstr>
      <vt:lpstr>Verdana</vt:lpstr>
      <vt:lpstr>Office Theme</vt:lpstr>
      <vt:lpstr>Image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 Petek</cp:lastModifiedBy>
  <cp:revision>587</cp:revision>
  <dcterms:created xsi:type="dcterms:W3CDTF">2015-11-23T20:51:38Z</dcterms:created>
  <dcterms:modified xsi:type="dcterms:W3CDTF">2021-03-16T08:39:03Z</dcterms:modified>
</cp:coreProperties>
</file>