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82" r:id="rId5"/>
    <p:sldId id="276" r:id="rId6"/>
    <p:sldId id="258" r:id="rId7"/>
    <p:sldId id="259" r:id="rId8"/>
    <p:sldId id="260" r:id="rId9"/>
    <p:sldId id="278" r:id="rId10"/>
    <p:sldId id="261" r:id="rId11"/>
    <p:sldId id="264" r:id="rId12"/>
    <p:sldId id="263" r:id="rId13"/>
    <p:sldId id="279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81" r:id="rId25"/>
    <p:sldId id="280" r:id="rId2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jz.si/sl/gripa-0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/index.php?title=Azijska_gripa&amp;action=edit&amp;redlink=1" TargetMode="External"/><Relationship Id="rId13" Type="http://schemas.openxmlformats.org/officeDocument/2006/relationships/hyperlink" Target="https://sl.wikipedia.org/wiki/1976" TargetMode="External"/><Relationship Id="rId18" Type="http://schemas.openxmlformats.org/officeDocument/2006/relationships/hyperlink" Target="https://sl.wikipedia.org/wiki/Imunski_sistem" TargetMode="External"/><Relationship Id="rId3" Type="http://schemas.openxmlformats.org/officeDocument/2006/relationships/hyperlink" Target="https://sl.wikipedia.org/wiki/%C5%A0panska_gripa" TargetMode="External"/><Relationship Id="rId7" Type="http://schemas.openxmlformats.org/officeDocument/2006/relationships/hyperlink" Target="https://sl.wikipedia.org/wiki/Pandemija" TargetMode="External"/><Relationship Id="rId12" Type="http://schemas.openxmlformats.org/officeDocument/2006/relationships/hyperlink" Target="https://sl.wikipedia.org/wiki/New_Jersey" TargetMode="External"/><Relationship Id="rId17" Type="http://schemas.openxmlformats.org/officeDocument/2006/relationships/hyperlink" Target="https://sl.wikipedia.org/wiki/1997" TargetMode="External"/><Relationship Id="rId2" Type="http://schemas.openxmlformats.org/officeDocument/2006/relationships/hyperlink" Target="https://sl.wikipedia.org/wiki/20._stoletje" TargetMode="External"/><Relationship Id="rId16" Type="http://schemas.openxmlformats.org/officeDocument/2006/relationships/hyperlink" Target="https://sl.wikipedia.org/wiki/Hong_Ko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ipedia.org/wiki/Prva_svetovna_vojna" TargetMode="External"/><Relationship Id="rId11" Type="http://schemas.openxmlformats.org/officeDocument/2006/relationships/hyperlink" Target="https://sl.wikipedia.org/wiki/1968" TargetMode="External"/><Relationship Id="rId5" Type="http://schemas.openxmlformats.org/officeDocument/2006/relationships/hyperlink" Target="https://sl.wikipedia.org/wiki/1919" TargetMode="External"/><Relationship Id="rId15" Type="http://schemas.openxmlformats.org/officeDocument/2006/relationships/hyperlink" Target="https://sl.wikipedia.org/wiki/Pti%C4%8Dja_gripa" TargetMode="External"/><Relationship Id="rId10" Type="http://schemas.openxmlformats.org/officeDocument/2006/relationships/hyperlink" Target="https://sl.wikipedia.org/w/index.php?title=Hongkon%C5%A1ka_gripa&amp;action=edit&amp;redlink=1" TargetMode="External"/><Relationship Id="rId19" Type="http://schemas.openxmlformats.org/officeDocument/2006/relationships/hyperlink" Target="https://sl.wikipedia.org/wiki/Cepivo" TargetMode="External"/><Relationship Id="rId4" Type="http://schemas.openxmlformats.org/officeDocument/2006/relationships/hyperlink" Target="https://sl.wikipedia.org/wiki/1918" TargetMode="External"/><Relationship Id="rId9" Type="http://schemas.openxmlformats.org/officeDocument/2006/relationships/hyperlink" Target="https://sl.wikipedia.org/wiki/1957" TargetMode="External"/><Relationship Id="rId14" Type="http://schemas.openxmlformats.org/officeDocument/2006/relationships/hyperlink" Target="https://sl.wikipedia.org/wiki/1977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/index.php?title=H1N1&amp;action=edit&amp;redlink=1" TargetMode="External"/><Relationship Id="rId13" Type="http://schemas.openxmlformats.org/officeDocument/2006/relationships/hyperlink" Target="https://sl.wikipedia.org/w/index.php?title=Pandemija_gripe_leta_2009&amp;action=edit&amp;redlink=1" TargetMode="External"/><Relationship Id="rId3" Type="http://schemas.openxmlformats.org/officeDocument/2006/relationships/hyperlink" Target="https://sl.wikipedia.org/w/index.php?title=Indeks_resnosti_pandemije&amp;action=edit&amp;redlink=1" TargetMode="External"/><Relationship Id="rId7" Type="http://schemas.openxmlformats.org/officeDocument/2006/relationships/hyperlink" Target="https://sl.wikipedia.org/wiki/%C5%A0panska_gripa" TargetMode="External"/><Relationship Id="rId12" Type="http://schemas.openxmlformats.org/officeDocument/2006/relationships/hyperlink" Target="https://sl.wikipedia.org/w/index.php?title=Ruska_gripa&amp;action=edit&amp;redlink=1" TargetMode="External"/><Relationship Id="rId2" Type="http://schemas.openxmlformats.org/officeDocument/2006/relationships/hyperlink" Target="https://sl.wikipedia.org/wiki/Smrtnos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l.wikipedia.org/w/index.php?title=H2N2&amp;action=edit&amp;redlink=1" TargetMode="External"/><Relationship Id="rId11" Type="http://schemas.openxmlformats.org/officeDocument/2006/relationships/hyperlink" Target="https://sl.wikipedia.org/w/index.php?title=H3N2&amp;action=edit&amp;redlink=1" TargetMode="External"/><Relationship Id="rId5" Type="http://schemas.openxmlformats.org/officeDocument/2006/relationships/hyperlink" Target="https://sl.wikipedia.org/w/index.php?title=H3N8&amp;action=edit&amp;redlink=1" TargetMode="External"/><Relationship Id="rId10" Type="http://schemas.openxmlformats.org/officeDocument/2006/relationships/hyperlink" Target="https://sl.wikipedia.org/w/index.php?title=Hongkon%C5%A1ka_gripa&amp;action=edit&amp;redlink=1" TargetMode="External"/><Relationship Id="rId4" Type="http://schemas.openxmlformats.org/officeDocument/2006/relationships/hyperlink" Target="https://sl.wikipedia.org/wiki/Gripa" TargetMode="External"/><Relationship Id="rId9" Type="http://schemas.openxmlformats.org/officeDocument/2006/relationships/hyperlink" Target="https://sl.wikipedia.org/w/index.php?title=Azijska_gripa&amp;action=edit&amp;redlink=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iki/Svet" TargetMode="External"/><Relationship Id="rId3" Type="http://schemas.openxmlformats.org/officeDocument/2006/relationships/hyperlink" Target="https://sl.wikipedia.org/wiki/Ptica" TargetMode="External"/><Relationship Id="rId7" Type="http://schemas.openxmlformats.org/officeDocument/2006/relationships/hyperlink" Target="https://sl.wikipedia.org/wiki/1900." TargetMode="External"/><Relationship Id="rId2" Type="http://schemas.openxmlformats.org/officeDocument/2006/relationships/hyperlink" Target="https://sl.wikipedia.org/w/index.php?title=Virusna_bolezen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ipedia.org/wiki/Italija" TargetMode="External"/><Relationship Id="rId5" Type="http://schemas.openxmlformats.org/officeDocument/2006/relationships/hyperlink" Target="https://sl.wikipedia.org/wiki/%C4%8Clovek" TargetMode="External"/><Relationship Id="rId10" Type="http://schemas.openxmlformats.org/officeDocument/2006/relationships/hyperlink" Target="https://sl.wikipedia.org/wiki/Inkubacijska_doba" TargetMode="External"/><Relationship Id="rId4" Type="http://schemas.openxmlformats.org/officeDocument/2006/relationships/hyperlink" Target="https://sl.wikipedia.org/wiki/Virus" TargetMode="External"/><Relationship Id="rId9" Type="http://schemas.openxmlformats.org/officeDocument/2006/relationships/hyperlink" Target="https://sl.wikipedia.org/w/index.php?title=Perutnina&amp;action=edit&amp;redlink=1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84175"/>
          </a:xfrm>
        </p:spPr>
        <p:txBody>
          <a:bodyPr>
            <a:normAutofit fontScale="90000"/>
          </a:bodyPr>
          <a:lstStyle/>
          <a:p>
            <a:r>
              <a:rPr lang="sl-SI" sz="7200" dirty="0" smtClean="0">
                <a:solidFill>
                  <a:srgbClr val="FF0000"/>
                </a:solidFill>
                <a:latin typeface="Comic Sans MS" pitchFamily="66" charset="0"/>
              </a:rPr>
              <a:t>GRIPA</a:t>
            </a:r>
            <a:br>
              <a:rPr lang="sl-SI" sz="72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l-SI" sz="3600" dirty="0" smtClean="0">
                <a:solidFill>
                  <a:srgbClr val="FF0000"/>
                </a:solidFill>
                <a:latin typeface="Comic Sans MS" pitchFamily="66" charset="0"/>
              </a:rPr>
              <a:t>(influenca)</a:t>
            </a:r>
            <a:endParaRPr lang="sl-SI" sz="7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/>
          <a:lstStyle/>
          <a:p>
            <a:pPr algn="l"/>
            <a:r>
              <a:rPr lang="sl-SI" dirty="0" smtClean="0"/>
              <a:t>  </a:t>
            </a:r>
            <a:endParaRPr lang="sl-SI" dirty="0"/>
          </a:p>
        </p:txBody>
      </p:sp>
      <p:pic>
        <p:nvPicPr>
          <p:cNvPr id="4" name="Slika 3" descr="http://hospitaldeyopal.gov.co/apc-aa-files/61326263323939653964636634393363/gripe-ni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492896"/>
            <a:ext cx="345638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CEPLJENJE PROTI GRIPI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pic>
        <p:nvPicPr>
          <p:cNvPr id="4" name="Ograda vsebine 3" descr="http://banjaluka.net/wp-content/uploads/2015/10/vakcina-protiv-rak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550" y="1791494"/>
            <a:ext cx="64389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7544" y="476672"/>
            <a:ext cx="806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>
                <a:latin typeface="Arial" pitchFamily="34" charset="0"/>
                <a:cs typeface="Arial" pitchFamily="34" charset="0"/>
              </a:rPr>
              <a:t>Cepljenje proti gripi je koristno, saj ščiti tako pred boleznijo kot tudi pred morebitnimi zapleti, ki gripo spremljajo.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Pri najbolj ogroženih skupinah cepljenje zmanjšuje tveganje za smrt zaradi bolezni same ali njenih zapletov.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Zato je cepljenje proti gripi še zlasti priporočljivo za kronične bolnike, starejše osebe, majhne otroke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in nosečnice ter za osebe, ki so pri svojem delu izpostavljene nevarnosti okužbe</a:t>
            </a:r>
          </a:p>
          <a:p>
            <a:r>
              <a:rPr lang="sl-SI" sz="2800" b="1" dirty="0" smtClean="0">
                <a:latin typeface="Arial" pitchFamily="34" charset="0"/>
                <a:cs typeface="Arial" pitchFamily="34" charset="0"/>
              </a:rPr>
              <a:t>Virusi </a:t>
            </a:r>
            <a:r>
              <a:rPr lang="sl-SI" sz="2800" b="1" u="sng" dirty="0" smtClean="0">
                <a:latin typeface="Arial" pitchFamily="34" charset="0"/>
                <a:cs typeface="Arial" pitchFamily="34" charset="0"/>
                <a:hlinkClick r:id="rId2"/>
              </a:rPr>
              <a:t>gripe</a:t>
            </a:r>
            <a:r>
              <a:rPr lang="sl-SI" sz="2800" b="1" dirty="0" smtClean="0">
                <a:latin typeface="Arial" pitchFamily="34" charset="0"/>
                <a:cs typeface="Arial" pitchFamily="34" charset="0"/>
              </a:rPr>
              <a:t> se stalno spreminjajo, zato se spreminja tudi cepivo, ki je vsako leto pripravljeno </a:t>
            </a:r>
            <a:endParaRPr lang="sl-SI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Autofit/>
          </a:bodyPr>
          <a:lstStyle/>
          <a:p>
            <a:pPr lvl="0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KAJ LAHKO STORIMO SAMI, KO ŽE ZBOLIMO?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sl-SI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 Simptomi, kot so slabo počutje, zmerno zvišana temperatura (do 38 ° C), nahod in kašelj, </a:t>
            </a:r>
            <a:r>
              <a:rPr lang="sl-SI" sz="2800" b="1" dirty="0" smtClean="0">
                <a:latin typeface="Arial" pitchFamily="34" charset="0"/>
                <a:cs typeface="Arial" pitchFamily="34" charset="0"/>
              </a:rPr>
              <a:t>niso razlogi za obisk zdravnika</a:t>
            </a:r>
            <a:r>
              <a:rPr lang="sl-SI" dirty="0" smtClean="0"/>
              <a:t>.</a:t>
            </a:r>
          </a:p>
          <a:p>
            <a:r>
              <a:rPr lang="sl-SI" dirty="0" smtClean="0">
                <a:solidFill>
                  <a:schemeClr val="tx2"/>
                </a:solidFill>
              </a:rPr>
              <a:t>Večinoma si lahko </a:t>
            </a:r>
            <a:r>
              <a:rPr lang="sl-SI" b="1" dirty="0" smtClean="0">
                <a:solidFill>
                  <a:schemeClr val="tx2"/>
                </a:solidFill>
              </a:rPr>
              <a:t>pomagamo z zdravili za samozdravljenje</a:t>
            </a:r>
            <a:r>
              <a:rPr lang="sl-SI" dirty="0" smtClean="0">
                <a:solidFill>
                  <a:schemeClr val="tx2"/>
                </a:solidFill>
              </a:rPr>
              <a:t>, ki jih poznamo oz. se o njih posvetujemo s farmacevtom. Če se pojavijo zapleti oz. so simptomi prisotni dlje časa, moramo obiskati zdravnika.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Med boleznijo se moramo izogibati naporom in počivati</a:t>
            </a:r>
            <a:r>
              <a:rPr lang="sl-SI" b="1" dirty="0" smtClean="0"/>
              <a:t>.</a:t>
            </a:r>
            <a:endParaRPr lang="sl-SI" dirty="0" smtClean="0"/>
          </a:p>
          <a:p>
            <a:endParaRPr lang="sl-SI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http://www.mojaleta.si/GetImage.jpg?id=46242&amp;openType=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708920"/>
            <a:ext cx="5400600" cy="3589323"/>
          </a:xfrm>
          <a:prstGeom prst="rect">
            <a:avLst/>
          </a:prstGeom>
          <a:noFill/>
        </p:spPr>
      </p:pic>
      <p:pic>
        <p:nvPicPr>
          <p:cNvPr id="35846" name="Picture 6" descr="http://www.lekarnar.com/spree/taxons/558399477/original/zdravila-bolecine.jpg?13732660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2656"/>
            <a:ext cx="3096344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KDAJ JE TREBA OBISKATI ZDRAVNIKA</a:t>
            </a:r>
            <a:r>
              <a:rPr lang="sl-SI" b="1" dirty="0" smtClean="0"/>
              <a:t> </a:t>
            </a:r>
            <a:r>
              <a:rPr lang="sl-SI" b="1" dirty="0" smtClean="0">
                <a:solidFill>
                  <a:srgbClr val="FF0000"/>
                </a:solidFill>
              </a:rPr>
              <a:t>?</a:t>
            </a:r>
            <a:r>
              <a:rPr lang="sl-SI" b="1" dirty="0" smtClean="0"/>
              <a:t/>
            </a:r>
            <a:br>
              <a:rPr lang="sl-SI" b="1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Kadar zbolijo </a:t>
            </a:r>
            <a:r>
              <a:rPr lang="sl-SI" b="1" dirty="0" smtClean="0"/>
              <a:t>otroci</a:t>
            </a:r>
            <a:r>
              <a:rPr lang="sl-SI" dirty="0" smtClean="0"/>
              <a:t>, takoj poiščimo zdravniško pomoč ali v primeru </a:t>
            </a:r>
            <a:r>
              <a:rPr lang="sl-SI" b="1" dirty="0" smtClean="0"/>
              <a:t>zdravstvenih zapletov</a:t>
            </a:r>
            <a:r>
              <a:rPr lang="sl-SI" dirty="0" smtClean="0"/>
              <a:t>, ki se pojavljajo predvsem pri starejših ljudeh.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RAZLIKA MED GRIPO IN PREHLADOM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b="1" dirty="0" smtClean="0">
                <a:latin typeface="Arial" pitchFamily="34" charset="0"/>
                <a:cs typeface="Arial" pitchFamily="34" charset="0"/>
              </a:rPr>
              <a:t>Prehlad 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je najpogostejše obolenje zgornjih dihalnih poti. Pojavlja se vse leto, vendar je pogostejši jeseni in pozimi. </a:t>
            </a:r>
          </a:p>
          <a:p>
            <a:r>
              <a:rPr lang="sl-SI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Gripa</a:t>
            </a:r>
            <a:r>
              <a:rPr lang="sl-SI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pa je hujše obolenje od prehlada. Je zelo nalezljiva in pogosta okužba dihalnih poti. Visoka vročina, bolečine…,  povzročajo slabo počutje in nas prisilijo, da nekaj dni ostanemo v postelji.</a:t>
            </a:r>
          </a:p>
          <a:p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dirty="0" smtClean="0">
              <a:ea typeface="Calibri"/>
              <a:cs typeface="Times New Roman"/>
            </a:endParaRP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22529" name="Slika 4" descr="http://www.lisa.si/media/cache/upload/Photo/2015/01/27/prehlad-gripa-simptomi_intex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898530"/>
            <a:ext cx="7314678" cy="33225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ZANIMIVOSTI</a:t>
            </a:r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sl-SI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7584" y="1124744"/>
            <a:ext cx="7344816" cy="4514056"/>
          </a:xfrm>
        </p:spPr>
        <p:txBody>
          <a:bodyPr>
            <a:normAutofit fontScale="25000" lnSpcReduction="20000"/>
          </a:bodyPr>
          <a:lstStyle/>
          <a:p>
            <a:pPr lvl="0" algn="l">
              <a:spcBef>
                <a:spcPts val="600"/>
              </a:spcBef>
            </a:pPr>
            <a:r>
              <a:rPr lang="sl-SI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 Sloveniji vsako leto za gripo zboli več kot 60.000 ljudi</a:t>
            </a:r>
            <a:r>
              <a:rPr lang="sl-SI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l">
              <a:spcBef>
                <a:spcPts val="600"/>
              </a:spcBef>
            </a:pPr>
            <a:r>
              <a:rPr lang="sl-SI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Epidemija gripe je zajela tudi že več kot 200.000 ljudi</a:t>
            </a:r>
            <a:r>
              <a:rPr lang="sl-SI" sz="1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sl-SI" sz="8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Gripa ni bolezen sodobnega sveta, ampak je bila aktualna že v preteklosti</a:t>
            </a:r>
            <a:r>
              <a:rPr lang="sl-SI" sz="59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endParaRPr lang="sl-SI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sl-SI" sz="8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Hipokrat je epidemijo gripe opisal že leta 412 pred našim štetjem</a:t>
            </a:r>
            <a:r>
              <a:rPr lang="sl-SI" sz="59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endParaRPr lang="sl-SI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sl-SI" sz="1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Virusi</a:t>
            </a:r>
            <a:r>
              <a:rPr lang="sl-SI" sz="1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ki povzročajo prehlad in gripo, </a:t>
            </a:r>
            <a:r>
              <a:rPr lang="sl-SI" sz="1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nenehno spreminjajo </a:t>
            </a:r>
            <a:r>
              <a:rPr lang="sl-SI" sz="1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svoje genetske značilnosti. Posledica so novi podtipi virusa, proti katerim nimamo protiteles, zato se lahko znova okužimo in zbolimo</a:t>
            </a:r>
            <a:r>
              <a:rPr lang="sl-SI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r>
              <a:rPr lang="sl-SI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ZGODOVINA GRIPE</a:t>
            </a:r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sl-SI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lvl="0"/>
            <a:r>
              <a:rPr lang="sl-SI" sz="3000" dirty="0" smtClean="0">
                <a:latin typeface="Arial" pitchFamily="34" charset="0"/>
                <a:cs typeface="Arial" pitchFamily="34" charset="0"/>
              </a:rPr>
              <a:t>V </a:t>
            </a:r>
            <a:r>
              <a:rPr lang="sl-SI" sz="3000" dirty="0" smtClean="0">
                <a:latin typeface="Arial" pitchFamily="34" charset="0"/>
                <a:cs typeface="Arial" pitchFamily="34" charset="0"/>
                <a:hlinkClick r:id="rId2" tooltip="20. stoletje"/>
              </a:rPr>
              <a:t>20. stoletju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 se je pojavilo več resnejših izbruhov bolezni. Med njimi je bila najbolj smrtonosna </a:t>
            </a:r>
            <a:r>
              <a:rPr lang="sl-SI" sz="3000" b="1" dirty="0" smtClean="0">
                <a:latin typeface="Arial" pitchFamily="34" charset="0"/>
                <a:cs typeface="Arial" pitchFamily="34" charset="0"/>
                <a:hlinkClick r:id="rId3" tooltip="Španska gripa"/>
              </a:rPr>
              <a:t>španska gripa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, ki je trajala od leta </a:t>
            </a:r>
            <a:r>
              <a:rPr lang="sl-SI" sz="3000" dirty="0" smtClean="0">
                <a:latin typeface="Arial" pitchFamily="34" charset="0"/>
                <a:cs typeface="Arial" pitchFamily="34" charset="0"/>
                <a:hlinkClick r:id="rId4" tooltip="1918"/>
              </a:rPr>
              <a:t>1918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 do </a:t>
            </a:r>
            <a:r>
              <a:rPr lang="sl-SI" sz="3000" dirty="0" smtClean="0">
                <a:latin typeface="Arial" pitchFamily="34" charset="0"/>
                <a:cs typeface="Arial" pitchFamily="34" charset="0"/>
                <a:hlinkClick r:id="rId5" tooltip="1919"/>
              </a:rPr>
              <a:t>1919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. Pobila naj bi več ljudi kot </a:t>
            </a:r>
            <a:r>
              <a:rPr lang="sl-SI" sz="3000" b="1" dirty="0" smtClean="0">
                <a:latin typeface="Arial" pitchFamily="34" charset="0"/>
                <a:cs typeface="Arial" pitchFamily="34" charset="0"/>
                <a:hlinkClick r:id="rId6" tooltip="Prva svetovna vojna"/>
              </a:rPr>
              <a:t>prva</a:t>
            </a:r>
            <a:r>
              <a:rPr lang="sl-SI" sz="3000" dirty="0" smtClean="0">
                <a:latin typeface="Arial" pitchFamily="34" charset="0"/>
                <a:cs typeface="Arial" pitchFamily="34" charset="0"/>
                <a:hlinkClick r:id="rId6" tooltip="Prva svetovna vojna"/>
              </a:rPr>
              <a:t> </a:t>
            </a:r>
            <a:r>
              <a:rPr lang="sl-SI" sz="3000" b="1" dirty="0" smtClean="0">
                <a:latin typeface="Arial" pitchFamily="34" charset="0"/>
                <a:cs typeface="Arial" pitchFamily="34" charset="0"/>
                <a:hlinkClick r:id="rId6" tooltip="Prva svetovna vojna"/>
              </a:rPr>
              <a:t>svetovna vojna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l-SI" sz="2600" dirty="0" smtClean="0"/>
              <a:t>Kasneje so se pojavile še manjše </a:t>
            </a:r>
            <a:r>
              <a:rPr lang="sl-SI" sz="2600" dirty="0" smtClean="0">
                <a:hlinkClick r:id="rId7" tooltip="Pandemija"/>
              </a:rPr>
              <a:t>pandemije</a:t>
            </a:r>
            <a:r>
              <a:rPr lang="sl-SI" sz="2600" dirty="0" smtClean="0"/>
              <a:t>: </a:t>
            </a:r>
            <a:r>
              <a:rPr lang="sl-SI" sz="2600" dirty="0" smtClean="0">
                <a:hlinkClick r:id="rId8" tooltip="Azijska gripa (stran ne obstaja)"/>
              </a:rPr>
              <a:t>azijska gripa</a:t>
            </a:r>
            <a:r>
              <a:rPr lang="sl-SI" sz="2600" dirty="0" smtClean="0"/>
              <a:t> v letu </a:t>
            </a:r>
            <a:r>
              <a:rPr lang="sl-SI" sz="2600" dirty="0" smtClean="0">
                <a:hlinkClick r:id="rId9" tooltip="1957"/>
              </a:rPr>
              <a:t>1957</a:t>
            </a:r>
            <a:r>
              <a:rPr lang="sl-SI" sz="2600" dirty="0" smtClean="0"/>
              <a:t> in </a:t>
            </a:r>
            <a:r>
              <a:rPr lang="sl-SI" sz="2600" dirty="0" smtClean="0">
                <a:hlinkClick r:id="rId10" tooltip="Hongkonška gripa (stran ne obstaja)"/>
              </a:rPr>
              <a:t>hongkonška gripa</a:t>
            </a:r>
            <a:r>
              <a:rPr lang="sl-SI" sz="2600" dirty="0" smtClean="0"/>
              <a:t> v letu </a:t>
            </a:r>
            <a:r>
              <a:rPr lang="sl-SI" sz="2600" dirty="0" smtClean="0">
                <a:hlinkClick r:id="rId11" tooltip="1968"/>
              </a:rPr>
              <a:t>1968</a:t>
            </a:r>
            <a:r>
              <a:rPr lang="sl-SI" dirty="0" smtClean="0"/>
              <a:t>.</a:t>
            </a:r>
            <a:r>
              <a:rPr lang="sl-SI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Zatem se kljub pojavljanju manjših izbruhov (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2" tooltip="New Jersey"/>
              </a:rPr>
              <a:t>New Jersey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3" tooltip="1976"/>
              </a:rPr>
              <a:t>1976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svetovni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4" tooltip="1977"/>
              </a:rPr>
              <a:t>1977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5" tooltip="Ptičja gripa"/>
              </a:rPr>
              <a:t>ptičja gripa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v </a:t>
            </a:r>
            <a:r>
              <a:rPr lang="sl-SI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6" tooltip="Hong Kong"/>
              </a:rPr>
              <a:t>Hong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6" tooltip="Hong Kong"/>
              </a:rPr>
              <a:t> Kongu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7" tooltip="1997"/>
              </a:rPr>
              <a:t>1997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zaradi izboljšane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8" tooltip="Imunski sistem"/>
              </a:rPr>
              <a:t>imunosti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in razvoja</a:t>
            </a:r>
            <a:r>
              <a:rPr lang="sl-SI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sl-SI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9" tooltip="Cepivo"/>
              </a:rPr>
              <a:t>cepiv</a:t>
            </a:r>
            <a:r>
              <a:rPr lang="sl-SI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proti gripi pandemije niso več pojavljale.</a:t>
            </a:r>
          </a:p>
          <a:p>
            <a:pPr lvl="0"/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827586" y="476672"/>
          <a:ext cx="7560836" cy="5328591"/>
        </p:xfrm>
        <a:graphic>
          <a:graphicData uri="http://schemas.openxmlformats.org/drawingml/2006/table">
            <a:tbl>
              <a:tblPr/>
              <a:tblGrid>
                <a:gridCol w="2913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5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5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95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7249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Znane pandemije gripe</a:t>
                      </a:r>
                      <a:endParaRPr lang="sl-SI" sz="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0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Ime pandemije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Datum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Št. smrti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0B008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 tooltip="Smrtnost"/>
                        </a:rPr>
                        <a:t>Smrtnost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Podtip virusa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 tooltip="Indeks resnosti pandemije (stran ne obstaja)"/>
                        </a:rPr>
                        <a:t>Indeks resnosti pandemije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Pandemija gripe 1889–1890</a:t>
                      </a:r>
                      <a:r>
                        <a:rPr lang="sl-SI" sz="1400" u="sng" baseline="30000" dirty="0">
                          <a:solidFill>
                            <a:srgbClr val="0B008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[23]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1889–1890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milijon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0,15 %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verjetno </a:t>
                      </a:r>
                      <a:r>
                        <a:rPr lang="sl-SI" sz="1400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 tooltip="H3N8 (stran ne obstaja)"/>
                        </a:rPr>
                        <a:t>H3N8</a:t>
                      </a: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ali </a:t>
                      </a:r>
                      <a:r>
                        <a:rPr lang="sl-SI" sz="1400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 tooltip="H2N2 (stran ne obstaja)"/>
                        </a:rPr>
                        <a:t>H2N2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0B008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 tooltip="Španska gripa"/>
                        </a:rPr>
                        <a:t>Španska gripa</a:t>
                      </a:r>
                      <a:r>
                        <a:rPr lang="sl-SI" sz="1400" u="sng" baseline="30000">
                          <a:solidFill>
                            <a:srgbClr val="0B008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[24]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1918–1920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20–100 milijonov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2 %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 tooltip="H1N1 (stran ne obstaja)"/>
                        </a:rPr>
                        <a:t>H1N1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9" tooltip="Azijska gripa (stran ne obstaja)"/>
                        </a:rPr>
                        <a:t>Azijska gripa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1957–1958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1–1,5 milijona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0,13 %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 tooltip="H2N2 (stran ne obstaja)"/>
                        </a:rPr>
                        <a:t>H2N2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10" tooltip="Hongkonška gripa (stran ne obstaja)"/>
                        </a:rPr>
                        <a:t>Hongkonška gripa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1968–1969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0,75–1 milijon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&lt; 0,1 %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u="sng" dirty="0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11" tooltip="H3N2 (stran ne obstaja)"/>
                        </a:rPr>
                        <a:t>H3N2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12" tooltip="Ruska gripa (stran ne obstaja)"/>
                        </a:rPr>
                        <a:t>Ruska gripa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1977–1978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?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u="sng" dirty="0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 tooltip="H1N1 (stran ne obstaja)"/>
                        </a:rPr>
                        <a:t>H1N1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b="1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13" tooltip="Pandemija gripe leta 2009 (stran ne obstaja)"/>
                        </a:rPr>
                        <a:t>Pandemija gripe leta 2009</a:t>
                      </a:r>
                      <a:r>
                        <a:rPr lang="sl-SI" sz="1400" u="sng" baseline="30000">
                          <a:solidFill>
                            <a:srgbClr val="0B008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[25]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2009–2010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18.000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0,03 %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u="sng">
                          <a:solidFill>
                            <a:srgbClr val="A55858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 tooltip="H1N1 (stran ne obstaja)"/>
                        </a:rPr>
                        <a:t>H1N1</a:t>
                      </a:r>
                      <a:endParaRPr lang="sl-SI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sl-SI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sl-SI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89" marR="16289" marT="8144" marB="8144" anchor="ctr">
                    <a:lnL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http://www.zzjz-ck.hr/articlefiles/168_352_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268760"/>
            <a:ext cx="338437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 descr="http://i.imgur.com/Eb3qjq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44824"/>
            <a:ext cx="4129487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PTIČJA GRIPA </a:t>
            </a:r>
            <a:r>
              <a:rPr lang="sl-SI" b="1" dirty="0" smtClean="0">
                <a:solidFill>
                  <a:srgbClr val="FF0000"/>
                </a:solidFill>
              </a:rPr>
              <a:t/>
            </a:r>
            <a:br>
              <a:rPr lang="sl-SI" b="1" dirty="0" smtClean="0">
                <a:solidFill>
                  <a:srgbClr val="FF0000"/>
                </a:solidFill>
              </a:rPr>
            </a:br>
            <a:r>
              <a:rPr lang="sl-SI" b="1" dirty="0" smtClean="0">
                <a:solidFill>
                  <a:srgbClr val="FF0000"/>
                </a:solidFill>
              </a:rPr>
              <a:t> </a:t>
            </a:r>
            <a:r>
              <a:rPr lang="sl-SI" sz="2200" b="1" dirty="0" smtClean="0">
                <a:solidFill>
                  <a:srgbClr val="FF0000"/>
                </a:solidFill>
                <a:latin typeface="Comic Sans MS" pitchFamily="66" charset="0"/>
              </a:rPr>
              <a:t>Večji pojav je bil v letih 2005 in 2006</a:t>
            </a:r>
            <a:r>
              <a:rPr lang="sl-SI" dirty="0" smtClean="0">
                <a:solidFill>
                  <a:srgbClr val="FF0000"/>
                </a:solidFill>
              </a:rPr>
              <a:t/>
            </a:r>
            <a:br>
              <a:rPr lang="sl-SI" dirty="0" smtClean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3000" b="1" dirty="0" smtClean="0"/>
              <a:t>Ptičja gripa</a:t>
            </a:r>
            <a:r>
              <a:rPr lang="sl-SI" sz="3000" dirty="0" smtClean="0"/>
              <a:t> (</a:t>
            </a:r>
            <a:r>
              <a:rPr lang="sl-SI" sz="3000" b="1" dirty="0" err="1" smtClean="0"/>
              <a:t>aviarna</a:t>
            </a:r>
            <a:r>
              <a:rPr lang="sl-SI" sz="3000" b="1" dirty="0" smtClean="0"/>
              <a:t> influenca</a:t>
            </a:r>
            <a:r>
              <a:rPr lang="sl-SI" sz="3000" dirty="0" smtClean="0"/>
              <a:t>) je zelo nalezljiva </a:t>
            </a:r>
            <a:r>
              <a:rPr lang="sl-SI" sz="3000" u="sng" dirty="0" smtClean="0">
                <a:hlinkClick r:id="rId2" tooltip="Virusna bolezen (stran ne obstaja)"/>
              </a:rPr>
              <a:t>virusna bolezen</a:t>
            </a:r>
            <a:r>
              <a:rPr lang="sl-SI" sz="3000" dirty="0" smtClean="0"/>
              <a:t>, ki lahko prizadene vse vrste </a:t>
            </a:r>
            <a:r>
              <a:rPr lang="sl-SI" sz="3000" u="sng" dirty="0" smtClean="0">
                <a:hlinkClick r:id="rId3" tooltip="Ptica"/>
              </a:rPr>
              <a:t>ptic</a:t>
            </a:r>
            <a:r>
              <a:rPr lang="sl-SI" sz="3000" dirty="0" smtClean="0"/>
              <a:t>, nekatere vrste </a:t>
            </a:r>
            <a:r>
              <a:rPr lang="sl-SI" sz="3000" u="sng" dirty="0" smtClean="0">
                <a:hlinkClick r:id="rId4" tooltip="Virus"/>
              </a:rPr>
              <a:t>virusa</a:t>
            </a:r>
            <a:r>
              <a:rPr lang="sl-SI" sz="3000" dirty="0" smtClean="0"/>
              <a:t> pa se lahko prenesejo tudi na druge živali in </a:t>
            </a:r>
            <a:r>
              <a:rPr lang="sl-SI" sz="3000" u="sng" dirty="0" smtClean="0">
                <a:hlinkClick r:id="rId5" tooltip="Človek"/>
              </a:rPr>
              <a:t>človeka</a:t>
            </a:r>
            <a:r>
              <a:rPr lang="sl-SI" sz="3000" dirty="0" smtClean="0"/>
              <a:t>. Prvič so jo zaznali v </a:t>
            </a:r>
            <a:r>
              <a:rPr lang="sl-SI" sz="3000" u="sng" dirty="0" smtClean="0">
                <a:hlinkClick r:id="rId6" tooltip="Italija"/>
              </a:rPr>
              <a:t>Italiji</a:t>
            </a:r>
            <a:r>
              <a:rPr lang="sl-SI" sz="3000" dirty="0" smtClean="0"/>
              <a:t> v </a:t>
            </a:r>
            <a:r>
              <a:rPr lang="sl-SI" sz="3000" u="sng" dirty="0" smtClean="0">
                <a:hlinkClick r:id="rId7" tooltip="1900."/>
              </a:rPr>
              <a:t>začetku dvajsetega stoletja</a:t>
            </a:r>
            <a:r>
              <a:rPr lang="sl-SI" sz="3000" dirty="0" smtClean="0"/>
              <a:t>, danes je poznana po celem </a:t>
            </a:r>
            <a:r>
              <a:rPr lang="sl-SI" sz="3000" u="sng" dirty="0" smtClean="0">
                <a:hlinkClick r:id="rId8" tooltip="Svet"/>
              </a:rPr>
              <a:t>svetu</a:t>
            </a:r>
            <a:r>
              <a:rPr lang="sl-SI" sz="3000" dirty="0" smtClean="0"/>
              <a:t>. Najpogosteje jo prenašajo divje živali, ki lahko okužijo domačo, gojeno </a:t>
            </a:r>
            <a:r>
              <a:rPr lang="sl-SI" sz="3000" u="sng" dirty="0" smtClean="0">
                <a:hlinkClick r:id="rId9" tooltip="Perutnina (stran ne obstaja)"/>
              </a:rPr>
              <a:t>perutnino</a:t>
            </a:r>
            <a:r>
              <a:rPr lang="sl-SI" sz="3000" dirty="0" smtClean="0"/>
              <a:t>. </a:t>
            </a:r>
          </a:p>
          <a:p>
            <a:r>
              <a:rPr lang="sl-SI" sz="3000" dirty="0" smtClean="0"/>
              <a:t>Virus se razširja po zraku, vodi ali z dotikom, ni pa nobenih dokazov, da virus preživi v dobro kuhanem/pečenem mesu. </a:t>
            </a:r>
            <a:r>
              <a:rPr lang="sl-SI" sz="3000" u="sng" dirty="0" smtClean="0">
                <a:hlinkClick r:id="rId10" tooltip="Inkubacijska doba"/>
              </a:rPr>
              <a:t>Inkubacijska doba</a:t>
            </a:r>
            <a:r>
              <a:rPr lang="sl-SI" sz="3000" dirty="0" smtClean="0"/>
              <a:t> je tri do pet dni, okužene živali poginejo v nekaj dneh.</a:t>
            </a:r>
          </a:p>
          <a:p>
            <a:endParaRPr lang="sl-SI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delo.si/assets/media/picture/iman/2006_02/670x420_pticja_gripa_labod_drama_tadej_regent1b.jpg?rev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764704"/>
            <a:ext cx="6372225" cy="4000501"/>
          </a:xfrm>
          <a:prstGeom prst="rect">
            <a:avLst/>
          </a:prstGeom>
          <a:noFill/>
        </p:spPr>
      </p:pic>
      <p:sp>
        <p:nvSpPr>
          <p:cNvPr id="2" name="PoljeZBesedilom 1"/>
          <p:cNvSpPr txBox="1"/>
          <p:nvPr/>
        </p:nvSpPr>
        <p:spPr>
          <a:xfrm>
            <a:off x="2051720" y="494116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Mrtev labod pri Mariborskih ribnikih</a:t>
            </a:r>
            <a:endParaRPr lang="sl-SI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PRAŠIČJA GRIPA </a:t>
            </a:r>
            <a:b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sl-SI" sz="2700" b="1" dirty="0" smtClean="0">
                <a:solidFill>
                  <a:srgbClr val="FF0000"/>
                </a:solidFill>
                <a:latin typeface="Comic Sans MS" pitchFamily="66" charset="0"/>
              </a:rPr>
              <a:t>je bila razširjena predvsem leta 2009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Prašičja gripa je nalezljiva akutna virusna okužba dihal prašičev. Prašičjo gripo povzroča virus tipa A, nova oblika pa pripada najbolj znani podvrsti virusov </a:t>
            </a:r>
            <a:r>
              <a:rPr lang="sl-SI" sz="2800" b="1" dirty="0" smtClean="0">
                <a:latin typeface="Arial" pitchFamily="34" charset="0"/>
                <a:cs typeface="Arial" pitchFamily="34" charset="0"/>
              </a:rPr>
              <a:t>H1N1.</a:t>
            </a:r>
          </a:p>
          <a:p>
            <a:r>
              <a:rPr lang="sl-SI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Strokovnjaki so zaskrbljeni predvsem zaradi virusov, ki se s prašičev prenašajo na človeka,. Nova oblika virusa pa je mešanica človeške, prašičje in ptičje gripe</a:t>
            </a:r>
            <a:r>
              <a:rPr lang="sl-SI" dirty="0" smtClean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115616" y="692696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>
                <a:solidFill>
                  <a:srgbClr val="FF0000"/>
                </a:solidFill>
              </a:rPr>
              <a:t>Kako se s prašičjo gripo lahko okužijo ljudje?</a:t>
            </a:r>
            <a:endParaRPr lang="sl-SI" sz="2800" dirty="0" smtClean="0">
              <a:solidFill>
                <a:srgbClr val="FF0000"/>
              </a:solidFill>
            </a:endParaRPr>
          </a:p>
          <a:p>
            <a:r>
              <a:rPr lang="sl-SI" sz="2800" dirty="0" smtClean="0">
                <a:solidFill>
                  <a:srgbClr val="0070C0"/>
                </a:solidFill>
              </a:rPr>
              <a:t>Virus prašičje gripe se na ljudi prenaša na dva načina. Ljudje se lahko okužijo prek stika z že okuženo živaljo ali človekom.</a:t>
            </a:r>
          </a:p>
          <a:p>
            <a:r>
              <a:rPr lang="sl-SI" sz="2800" dirty="0" smtClean="0"/>
              <a:t>Virus se na ljudi ne prenaša s hrano. </a:t>
            </a:r>
          </a:p>
          <a:p>
            <a:r>
              <a:rPr lang="sl-SI" sz="2800" dirty="0" smtClean="0"/>
              <a:t>Prašičja gripa se redko prenaša na ljudi, čeprav je bilo v preteklosti zabeleženih že nekaj primerov. V večini primerov so ljudje zboleli, vendar za gripo niso umrli.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zelimlje.si/sites/www.zelimlje.si/files/drugo/nasmeh/dihanje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4608512" cy="2304256"/>
          </a:xfrm>
          <a:prstGeom prst="rect">
            <a:avLst/>
          </a:prstGeom>
          <a:noFill/>
        </p:spPr>
      </p:pic>
      <p:pic>
        <p:nvPicPr>
          <p:cNvPr id="1028" name="Picture 4" descr="http://images.24ur.com/media/images/520xX/Apr2009/60282341.jpg?d41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284984"/>
            <a:ext cx="4016896" cy="2734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2.bp.blogspot.com/_6mPSkxL31fI/ShF2DS395zI/AAAAAAAAOIc/FuESt9N3z00/s400/tresporquinhos-7178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92154"/>
            <a:ext cx="6696743" cy="54936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KAJ JE GRIPA?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r>
              <a:rPr lang="sl-SI" sz="3300" b="1" dirty="0" smtClean="0"/>
              <a:t>Gripa (influenca) je akutno virusno obolenje dihal, ki ga povzroča virus gripe</a:t>
            </a:r>
            <a:r>
              <a:rPr lang="sl-SI" sz="3300" dirty="0" smtClean="0"/>
              <a:t>. Obstajajo trije tipi tega virusa.</a:t>
            </a:r>
          </a:p>
          <a:p>
            <a:r>
              <a:rPr lang="sl-SI" b="1" dirty="0" smtClean="0"/>
              <a:t>Pomembnejša sta tipa A in B, ki povzročata vsakoletne epidemije t. i. sezonske gripe. </a:t>
            </a:r>
            <a:r>
              <a:rPr lang="sl-SI" dirty="0" smtClean="0"/>
              <a:t>Tip C redkeje povzroča obolenje. </a:t>
            </a:r>
          </a:p>
          <a:p>
            <a:r>
              <a:rPr lang="sl-SI" dirty="0" smtClean="0"/>
              <a:t>Navadno se hitro širi. Kadar gripa (ali druga nalezljiva bolezen) izbruhne nenadno in se hitro širi na velikem zemljepisnem območju (po celini ali celo po vsem svetu), govorimo o </a:t>
            </a:r>
            <a:r>
              <a:rPr lang="sl-SI" b="1" dirty="0" smtClean="0"/>
              <a:t>pandemiji</a:t>
            </a:r>
            <a:r>
              <a:rPr lang="sl-SI" dirty="0" smtClean="0"/>
              <a:t>. </a:t>
            </a:r>
          </a:p>
          <a:p>
            <a:r>
              <a:rPr lang="sl-SI" dirty="0" smtClean="0"/>
              <a:t>Če širjenje gripe ni hitro in če poteka na omejenem zemljepisnem območju, pa govorimo o </a:t>
            </a:r>
            <a:r>
              <a:rPr lang="sl-SI" b="1" dirty="0" smtClean="0"/>
              <a:t>epidemiji</a:t>
            </a:r>
            <a:r>
              <a:rPr lang="sl-SI" dirty="0" smtClean="0"/>
              <a:t>. Sezonska gripa običajno poteka v obliki epidemije.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>KAKO SE BOLEZEN PRENAŠA?</a:t>
            </a:r>
            <a:endParaRPr lang="sl-SI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sl-SI" b="1" dirty="0" smtClean="0"/>
              <a:t>Gripa se prenaša s kužnimi kapljicami in prek </a:t>
            </a:r>
            <a:r>
              <a:rPr lang="sl-SI" sz="3000" b="1" dirty="0" smtClean="0"/>
              <a:t>površin</a:t>
            </a:r>
            <a:r>
              <a:rPr lang="sl-SI" b="1" dirty="0" smtClean="0"/>
              <a:t>, ki so onesnažene z izločki dihal zbolelega za gripo. </a:t>
            </a:r>
          </a:p>
          <a:p>
            <a:r>
              <a:rPr lang="sl-SI" b="1" dirty="0" smtClean="0">
                <a:solidFill>
                  <a:srgbClr val="002060"/>
                </a:solidFill>
              </a:rPr>
              <a:t>Kužne kapljice nastanejo ob kihanju, kašljanju in glasnem govorjenju. Prepotujejo razdaljo do največ enega metra, zato je za prenos virusa potreben tesnejši stik z zbolelim, običajno v zaprtem prostoru. </a:t>
            </a:r>
          </a:p>
          <a:p>
            <a:r>
              <a:rPr lang="sl-SI" b="1" dirty="0" smtClean="0"/>
              <a:t>Na površinah lahko virus gripe preživi več ur. Če se onesnaženih površin dotaknemo z rokami, lahko virus zanesemo na sluznice nosu, oči in ust.</a:t>
            </a:r>
            <a:endParaRPr lang="sl-SI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Afla cum se trateaza grip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76672"/>
            <a:ext cx="6768752" cy="532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ZNAČILNOSTI GRIPE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Gripa je zelo nalezljiva in pogosta okužba dihalnih poti. Povzročajo jo virusi, ki prizadenejo nos, grlo in pljuča.</a:t>
            </a:r>
          </a:p>
          <a:p>
            <a:r>
              <a:rPr lang="sl-SI" dirty="0" smtClean="0"/>
              <a:t>Pri gripi zamašen nos ali obilen izcedek iz nosu nista običajna, pogostejši </a:t>
            </a:r>
            <a:r>
              <a:rPr lang="sl-SI" b="1" dirty="0" smtClean="0"/>
              <a:t>simptomi pa so zvišana telesna temperatura, bolečine v mišicah in sklepih in izrazita utrujenost </a:t>
            </a:r>
            <a:r>
              <a:rPr lang="sl-SI" dirty="0" smtClean="0"/>
              <a:t>oz. izčrpanost, ki lahko traja tudi do 3 tedne. Pojavijo se lahko tudi mrazenje, suh kašelj in glavobol. 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KAKO GRIPO PREPREČITI?</a:t>
            </a:r>
            <a: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sl-SI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sl-SI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latin typeface="Arial" pitchFamily="34" charset="0"/>
                <a:cs typeface="Arial" pitchFamily="34" charset="0"/>
              </a:rPr>
              <a:t>Telo pred mikrobi ščitijo predvsem koža in sluznice, saj preprečujejo, da bi vdirali v telo.</a:t>
            </a:r>
            <a:r>
              <a:rPr lang="sl-SI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Zato je telo razvilo imunski sistem, ki z zapletenim delovanjem neprestano prepoznava najrazličnejše tujke in se bojuje proti njim. </a:t>
            </a: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Gripe se bomo uspešno ubranili le, če bomo ustrezno </a:t>
            </a:r>
            <a:r>
              <a:rPr lang="sl-SI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okrepili obrambne sposobnosti svojega telesa.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lvl="0"/>
            <a:r>
              <a:rPr lang="sl-SI" sz="2800" b="1" dirty="0" smtClean="0">
                <a:latin typeface="Arial" pitchFamily="34" charset="0"/>
                <a:cs typeface="Arial" pitchFamily="34" charset="0"/>
              </a:rPr>
              <a:t>Poskrbimo za uravnoteženo prehrano, bogato z vitamini in minerali, in jo razporedimo v 5 obrokov.</a:t>
            </a:r>
            <a:endParaRPr lang="sl-SI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sl-SI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 redno telesno vadbo in gibanjem na svežem zraku</a:t>
            </a:r>
            <a:r>
              <a:rPr lang="sl-SI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tudi pozimi utrjujemo svoje telo.</a:t>
            </a:r>
          </a:p>
          <a:p>
            <a:pPr lvl="0"/>
            <a:r>
              <a:rPr lang="sl-SI" sz="2800" b="1" dirty="0" smtClean="0">
                <a:latin typeface="Arial" pitchFamily="34" charset="0"/>
                <a:cs typeface="Arial" pitchFamily="34" charset="0"/>
              </a:rPr>
              <a:t>Izogibamo se javnih, zaprtih prostorov, kjer je hkrati veliko ljudi.                                              </a:t>
            </a:r>
          </a:p>
          <a:p>
            <a:pPr lvl="0"/>
            <a:endParaRPr lang="sl-SI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image.slidesharecdn.com/promocijazdravjanadelovnemmestu-zdravoivljenje-140901145130-phpapp02/95/promocija-zdravja-na-delovnem-mestu-zdravo-ivljenje-11-638.jpg?cb=14095831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332656"/>
            <a:ext cx="8712365" cy="6397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1036</Words>
  <Application>Microsoft Office PowerPoint</Application>
  <PresentationFormat>Diaprojekcija na zaslonu (4:3)</PresentationFormat>
  <Paragraphs>103</Paragraphs>
  <Slides>25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30" baseType="lpstr">
      <vt:lpstr>Arial</vt:lpstr>
      <vt:lpstr>Calibri</vt:lpstr>
      <vt:lpstr>Comic Sans MS</vt:lpstr>
      <vt:lpstr>Times New Roman</vt:lpstr>
      <vt:lpstr>Officeova tema</vt:lpstr>
      <vt:lpstr>GRIPA (influenca)</vt:lpstr>
      <vt:lpstr>PowerPointova predstavitev</vt:lpstr>
      <vt:lpstr>KAJ JE GRIPA? </vt:lpstr>
      <vt:lpstr>KAKO SE BOLEZEN PRENAŠA?</vt:lpstr>
      <vt:lpstr>PowerPointova predstavitev</vt:lpstr>
      <vt:lpstr>ZNAČILNOSTI GRIPE </vt:lpstr>
      <vt:lpstr>KAKO GRIPO PREPREČITI? </vt:lpstr>
      <vt:lpstr>PowerPointova predstavitev</vt:lpstr>
      <vt:lpstr>PowerPointova predstavitev</vt:lpstr>
      <vt:lpstr>CEPLJENJE PROTI GRIPI </vt:lpstr>
      <vt:lpstr>PowerPointova predstavitev</vt:lpstr>
      <vt:lpstr>KAJ LAHKO STORIMO SAMI, KO ŽE ZBOLIMO? </vt:lpstr>
      <vt:lpstr>PowerPointova predstavitev</vt:lpstr>
      <vt:lpstr>KDAJ JE TREBA OBISKATI ZDRAVNIKA ? </vt:lpstr>
      <vt:lpstr>RAZLIKA MED GRIPO IN PREHLADOM </vt:lpstr>
      <vt:lpstr>PowerPointova predstavitev</vt:lpstr>
      <vt:lpstr>ZANIMIVOSTI </vt:lpstr>
      <vt:lpstr>ZGODOVINA GRIPE </vt:lpstr>
      <vt:lpstr>PowerPointova predstavitev</vt:lpstr>
      <vt:lpstr>PTIČJA GRIPA   Večji pojav je bil v letih 2005 in 2006 </vt:lpstr>
      <vt:lpstr>PowerPointova predstavitev</vt:lpstr>
      <vt:lpstr>PRAŠIČJA GRIPA  je bila razširjena predvsem leta 2009 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GRIPA</dc:title>
  <dc:creator>Romana</dc:creator>
  <cp:lastModifiedBy>Walton Simons</cp:lastModifiedBy>
  <cp:revision>16</cp:revision>
  <dcterms:created xsi:type="dcterms:W3CDTF">2015-11-15T15:30:55Z</dcterms:created>
  <dcterms:modified xsi:type="dcterms:W3CDTF">2020-11-15T17:23:08Z</dcterms:modified>
</cp:coreProperties>
</file>