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ostope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ostope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4ABBC65-B86A-4FF9-B6A2-3DFC9B82EF3F}" type="datetimeFigureOut">
              <a:rPr lang="sl-SI" smtClean="0"/>
              <a:pPr/>
              <a:t>6. 04. 2021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3D8488C-9FDD-4F7D-856A-CC46E0F4527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com/imgres?imgurl=https://beta.finance.si//pics//cache_NI/NI_dvorec_visoko001.1088345078.jpg&amp;imgrefurl=https://gradbenistvo.finance.si/82433/Zgodovinski-objekti-Obcina-Gorenja-vas-Poljane-isce-najemnika-za-Tavcarjev-dvorec&amp;tbnid=xpjJf0UK3X6WkM&amp;vet=10CGYQMyhhahcKEwjYxOKhr9_vAhUAAAAAHQAAAAAQAw..i&amp;docid=WOySIQaf0Isd2M&amp;w=240&amp;h=171&amp;q=tav%C4%8Darjeva%20posest%20na%20visokem&amp;client=firefox-b-d&amp;ved=0CGYQMyhhahcKEwjYxOKhr9_vAhUAAAAAHQAAAAAQA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imgres?imgurl=http://zgodovina.si/wp-content/uploads/2017/08/zgo.si_5-450x225.png&amp;imgrefurl=http://zgodovina.si/tag/visoska-kronika/&amp;tbnid=Z3GYjSt0OaXsLM&amp;vet=10CCoQMyh6ahcKEwiw_fTzst_vAhUAAAAAHQAAAAAQAg..i&amp;docid=t3pKnmeKvMwnoM&amp;w=450&amp;h=225&amp;itg=1&amp;q=viso%C5%A1ka%20kronika&amp;client=firefox-b-d&amp;ved=0CCoQMyh6ahcKEwiw_fTzst_vAhUAAAAAHQAAAAAQA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www.google.com/imgres?imgurl=http://ostroznobrdo.2gostuj.com/wp-content/uploads/2014/12/kronika2_0011.jpg&amp;imgrefurl=https://ostroznobrdo.2gostuj.com/janezinova-hisna-kronika/&amp;tbnid=u19WKz1gnf1M6M&amp;vet=12ahUKEwipnu-mtN_vAhXz67sIHfxBDrAQMyhaegQIARBo..i&amp;docid=rJ83_RpQC-eL1M&amp;w=800&amp;h=2012&amp;q=stare%20kronike%20zapisi&amp;ved=2ahUKEwipnu-mtN_vAhXz67sIHfxBDrAQMyhaegQIARBo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s://www.google.com/url?sa=i&amp;url=https://www.vecer.com/navaden/201206305801340-5801340&amp;psig=AOvVaw27yVjPVdpl1otJdxaIa7D4&amp;ust=1617450200296000&amp;source=images&amp;cd=vfe&amp;ved=0CAIQjRxqFwoTCOiSmeO93-8CFQAAAAAdAAAAABA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url?sa=i&amp;url=http://www.risa.si/Domov/Knji%C5%BEnica/Romani/ArtMID/652/ArticleID/35/IVAN-TAV%C4%8CAR-VISO%C5%A0KA-KRONIKA&amp;psig=AOvVaw27yVjPVdpl1otJdxaIa7D4&amp;ust=1617450200296000&amp;source=images&amp;cd=vfe&amp;ved=0CAIQjRxqFwoTCOiSmeO93-8CFQAAAAAdAAAAABA1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s://www.google.com/imgres?imgurl=http://www.s-sers.mb.edus.si/gradiva/w3/slo8/004_tavcar/agata_prase.jpg&amp;imgrefurl=http://www.s-sers.mb.edus.si/gradiva/w3/slo8/004_tavcar/tavcar_nove_naloge_1.html&amp;tbnid=-kuTmutZHZKeGM&amp;vet=12ahUKEwjKk6jWvd_vAhUHEGMBHRGBDSEQMygVegUIARDQAQ..i&amp;docid=hRFGuJLfHjpOTM&amp;w=243&amp;h=320&amp;q=viso%C5%A1ka%20kronika&amp;client=firefox-b-d&amp;ved=2ahUKEwjKk6jWvd_vAhUHEGMBHRGBDSEQMygVegUIARDQAQ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7200" dirty="0" smtClean="0">
                <a:latin typeface="Algerian" pitchFamily="82" charset="0"/>
              </a:rPr>
              <a:t>Ivan Tavčar</a:t>
            </a:r>
            <a:endParaRPr lang="sl-SI" sz="7200" dirty="0">
              <a:latin typeface="Algerian" pitchFamily="82" charset="0"/>
            </a:endParaRP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25720" cy="457933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l-SI" sz="7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lgerian" pitchFamily="82" charset="0"/>
              </a:rPr>
              <a:t>Visoška kronika</a:t>
            </a:r>
            <a:endParaRPr lang="sl-SI" sz="7200" dirty="0">
              <a:solidFill>
                <a:schemeClr val="accent5">
                  <a:lumMod val="60000"/>
                  <a:lumOff val="40000"/>
                </a:schemeClr>
              </a:solidFill>
              <a:latin typeface="Algerian" pitchFamily="82" charset="0"/>
            </a:endParaRPr>
          </a:p>
        </p:txBody>
      </p:sp>
      <p:pic>
        <p:nvPicPr>
          <p:cNvPr id="6" name="Slika 5" descr="Zgodovinski objekti: Občina Gorenja vas - Poljane išče najemnika za  Tavčarjev dvorec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4000504"/>
            <a:ext cx="371477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719274" cy="1143000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b="1" dirty="0" smtClean="0">
                <a:latin typeface="Blackadder ITC" pitchFamily="82" charset="0"/>
              </a:rPr>
              <a:t>Nastanek  romana  in  zgodovinski  viri</a:t>
            </a:r>
            <a:endParaRPr lang="sl-SI" b="1" dirty="0">
              <a:latin typeface="Blackadder IT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14414" y="1447800"/>
            <a:ext cx="7719274" cy="512447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dirty="0" smtClean="0">
                <a:latin typeface="Book Antiqua" pitchFamily="18" charset="0"/>
              </a:rPr>
              <a:t>Roman Visoška kronika je Tavčar posvetil svoji ženi Franji Tavčar. Idejo zanj je dobil, ko je kot lastnik posestva na Visokem odkril stare listine v hišnem arhivu. Gradiva je bilo dovolj in Tavčar je imel namen napisati roman v treh delih (trilogija), a ga je prehitela smrt, tako da je napisal samo prvi del Visoške kronike, ki govori o usodi družine </a:t>
            </a:r>
            <a:r>
              <a:rPr lang="sl-SI" dirty="0" err="1" smtClean="0">
                <a:latin typeface="Book Antiqua" pitchFamily="18" charset="0"/>
              </a:rPr>
              <a:t>Khallan</a:t>
            </a:r>
            <a:r>
              <a:rPr lang="sl-SI" dirty="0" smtClean="0">
                <a:latin typeface="Book Antiqua" pitchFamily="18" charset="0"/>
              </a:rPr>
              <a:t>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719274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sl-SI" b="1" dirty="0" smtClean="0">
                <a:latin typeface="Blackadder ITC" pitchFamily="82" charset="0"/>
              </a:rPr>
              <a:t>Nastanek  romana  in  zgodovinski  viri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14414" y="1428736"/>
            <a:ext cx="7719274" cy="521497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sl-SI" dirty="0" smtClean="0">
                <a:latin typeface="Book Antiqua" pitchFamily="18" charset="0"/>
              </a:rPr>
              <a:t>Arhiv posestva na Visokem</a:t>
            </a:r>
          </a:p>
          <a:p>
            <a:r>
              <a:rPr lang="sl-SI" dirty="0" smtClean="0">
                <a:latin typeface="Book Antiqua" pitchFamily="18" charset="0"/>
              </a:rPr>
              <a:t>Stare listine</a:t>
            </a:r>
          </a:p>
          <a:p>
            <a:r>
              <a:rPr lang="sl-SI" dirty="0" smtClean="0">
                <a:latin typeface="Book Antiqua" pitchFamily="18" charset="0"/>
              </a:rPr>
              <a:t>Ustno izročilo</a:t>
            </a:r>
          </a:p>
          <a:p>
            <a:r>
              <a:rPr lang="sl-SI" dirty="0" smtClean="0">
                <a:latin typeface="Book Antiqua" pitchFamily="18" charset="0"/>
              </a:rPr>
              <a:t>Visoški arhivi</a:t>
            </a:r>
          </a:p>
          <a:p>
            <a:r>
              <a:rPr lang="sl-SI" dirty="0" smtClean="0">
                <a:latin typeface="Book Antiqua" pitchFamily="18" charset="0"/>
              </a:rPr>
              <a:t>Valvasor: Slava Vojvodine Kranjske</a:t>
            </a:r>
            <a:endParaRPr lang="sl-SI" dirty="0">
              <a:latin typeface="Book Antiqua" pitchFamily="18" charset="0"/>
            </a:endParaRPr>
          </a:p>
        </p:txBody>
      </p:sp>
      <p:pic>
        <p:nvPicPr>
          <p:cNvPr id="4" name="Slika 3" descr="visoška kronika – Zgodovinski portal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4357694"/>
            <a:ext cx="450059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lika 4" descr="Janezinova hišna kronika | Ostrožno Br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1428736"/>
            <a:ext cx="157163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isometricOffAxis2Top"/>
            <a:lightRig rig="threePt" dir="t"/>
          </a:scene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719274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l-SI" sz="6600" dirty="0" smtClean="0">
                <a:latin typeface="Blackadder ITC" pitchFamily="82" charset="0"/>
              </a:rPr>
              <a:t>Zgradba romana</a:t>
            </a:r>
            <a:endParaRPr lang="sl-SI" sz="6600" dirty="0">
              <a:latin typeface="Blackadder IT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14414" y="1428736"/>
            <a:ext cx="7719274" cy="542926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653796" indent="-571500">
              <a:buNone/>
            </a:pPr>
            <a:r>
              <a:rPr lang="sl-SI" dirty="0" smtClean="0">
                <a:latin typeface="Algerian" pitchFamily="82" charset="0"/>
              </a:rPr>
              <a:t>I. Zunanja zgradba</a:t>
            </a:r>
          </a:p>
          <a:p>
            <a:pPr marL="653796" indent="-571500">
              <a:buNone/>
            </a:pPr>
            <a:r>
              <a:rPr lang="sl-SI" dirty="0" smtClean="0">
                <a:latin typeface="Book Antiqua" pitchFamily="18" charset="0"/>
              </a:rPr>
              <a:t>Roman obsega 14 poglavij in pripis (epilog).</a:t>
            </a:r>
          </a:p>
          <a:p>
            <a:pPr marL="653796" indent="-571500">
              <a:buNone/>
            </a:pPr>
            <a:r>
              <a:rPr lang="sl-SI" dirty="0" smtClean="0">
                <a:latin typeface="Algerian" pitchFamily="82" charset="0"/>
              </a:rPr>
              <a:t>II</a:t>
            </a:r>
            <a:r>
              <a:rPr lang="sl-SI" dirty="0" smtClean="0">
                <a:latin typeface="Book Antiqua" pitchFamily="18" charset="0"/>
              </a:rPr>
              <a:t>. </a:t>
            </a:r>
            <a:r>
              <a:rPr lang="sl-SI" dirty="0" smtClean="0">
                <a:latin typeface="Algerian" pitchFamily="82" charset="0"/>
              </a:rPr>
              <a:t>Notranja zgradba </a:t>
            </a:r>
          </a:p>
          <a:p>
            <a:pPr marL="653796" indent="-571500">
              <a:buNone/>
            </a:pPr>
            <a:r>
              <a:rPr lang="sl-SI" sz="2800" dirty="0" smtClean="0">
                <a:latin typeface="Book Antiqua" pitchFamily="18" charset="0"/>
              </a:rPr>
              <a:t>Prvih 7 poglavij: opisuje zgodbo Polikarpa </a:t>
            </a:r>
            <a:r>
              <a:rPr lang="sl-SI" sz="2800" dirty="0" err="1" smtClean="0">
                <a:latin typeface="Book Antiqua" pitchFamily="18" charset="0"/>
              </a:rPr>
              <a:t>Khallana</a:t>
            </a:r>
            <a:r>
              <a:rPr lang="sl-SI" sz="2800" dirty="0" smtClean="0">
                <a:latin typeface="Book Antiqua" pitchFamily="18" charset="0"/>
              </a:rPr>
              <a:t>, vrh  predstavlja Polikarpova izpoved (vzrok za trenutno stanje);</a:t>
            </a:r>
          </a:p>
          <a:p>
            <a:pPr marL="653796" indent="-571500">
              <a:buNone/>
            </a:pPr>
            <a:r>
              <a:rPr lang="sl-SI" sz="2800" dirty="0" smtClean="0">
                <a:latin typeface="Book Antiqua" pitchFamily="18" charset="0"/>
              </a:rPr>
              <a:t>Naslednjih 7 poglavij opisuje zgodbo Izidorja </a:t>
            </a:r>
            <a:r>
              <a:rPr lang="sl-SI" sz="2800" dirty="0" err="1" smtClean="0">
                <a:latin typeface="Book Antiqua" pitchFamily="18" charset="0"/>
              </a:rPr>
              <a:t>Kahllana</a:t>
            </a:r>
            <a:r>
              <a:rPr lang="sl-SI" sz="2800" dirty="0" smtClean="0">
                <a:latin typeface="Book Antiqua" pitchFamily="18" charset="0"/>
              </a:rPr>
              <a:t>, vrh predstavlja čarovniški proces (od vzroka k posledici). </a:t>
            </a:r>
            <a:endParaRPr lang="sl-SI" sz="2800" dirty="0" smtClean="0">
              <a:latin typeface="Book Antiqua" pitchFamily="18" charset="0"/>
            </a:endParaRPr>
          </a:p>
          <a:p>
            <a:pPr marL="653796" indent="-571500">
              <a:buNone/>
            </a:pPr>
            <a:r>
              <a:rPr lang="sl-SI" sz="2800" dirty="0" smtClean="0">
                <a:latin typeface="Algerian" pitchFamily="82" charset="0"/>
              </a:rPr>
              <a:t>Epilog -</a:t>
            </a:r>
            <a:r>
              <a:rPr lang="sl-SI" sz="2800" dirty="0" smtClean="0">
                <a:latin typeface="Book Antiqua" pitchFamily="18" charset="0"/>
              </a:rPr>
              <a:t> Izidorjev sin piše o dogodkih po očetovi smrti na posestvu Visoko.</a:t>
            </a:r>
            <a:endParaRPr lang="sl-SI" sz="28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719274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l-SI" sz="6600" dirty="0" smtClean="0">
                <a:latin typeface="Blackadder ITC" pitchFamily="82" charset="0"/>
              </a:rPr>
              <a:t>Snov, teme, motivi</a:t>
            </a:r>
            <a:endParaRPr lang="sl-SI" sz="6600" dirty="0">
              <a:latin typeface="Blackadder IT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14414" y="1447800"/>
            <a:ext cx="7719274" cy="519591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sl-SI" b="1" dirty="0" smtClean="0">
                <a:solidFill>
                  <a:srgbClr val="C00000"/>
                </a:solidFill>
                <a:latin typeface="Book Antiqua" pitchFamily="18" charset="0"/>
              </a:rPr>
              <a:t>Snov</a:t>
            </a:r>
            <a:r>
              <a:rPr lang="sl-SI" dirty="0" smtClean="0">
                <a:latin typeface="Book Antiqua" pitchFamily="18" charset="0"/>
              </a:rPr>
              <a:t> je </a:t>
            </a:r>
            <a:r>
              <a:rPr lang="sl-SI" u="sng" dirty="0" smtClean="0">
                <a:latin typeface="Book Antiqua" pitchFamily="18" charset="0"/>
              </a:rPr>
              <a:t>zgodovinska</a:t>
            </a:r>
            <a:r>
              <a:rPr lang="sl-SI" dirty="0" smtClean="0">
                <a:latin typeface="Book Antiqua" pitchFamily="18" charset="0"/>
              </a:rPr>
              <a:t>,  zgodba je postavljena v viharni čas 17. stoletja, ki so ga zaznamovali 30-letna vojna in preganjanje protestantov ter čarovniški procesi (</a:t>
            </a:r>
            <a:r>
              <a:rPr lang="sl-SI" dirty="0" smtClean="0">
                <a:solidFill>
                  <a:srgbClr val="C00000"/>
                </a:solidFill>
                <a:latin typeface="Book Antiqua" pitchFamily="18" charset="0"/>
              </a:rPr>
              <a:t>osrednje teme</a:t>
            </a:r>
            <a:r>
              <a:rPr lang="sl-SI" dirty="0" smtClean="0">
                <a:latin typeface="Book Antiqua" pitchFamily="18" charset="0"/>
              </a:rPr>
              <a:t>).</a:t>
            </a:r>
          </a:p>
          <a:p>
            <a:r>
              <a:rPr lang="sl-SI" b="1" dirty="0" smtClean="0">
                <a:solidFill>
                  <a:srgbClr val="C00000"/>
                </a:solidFill>
                <a:latin typeface="Book Antiqua" pitchFamily="18" charset="0"/>
              </a:rPr>
              <a:t>Teme</a:t>
            </a:r>
            <a:r>
              <a:rPr lang="sl-SI" dirty="0" smtClean="0">
                <a:latin typeface="Book Antiqua" pitchFamily="18" charset="0"/>
              </a:rPr>
              <a:t>, ki so </a:t>
            </a:r>
            <a:r>
              <a:rPr lang="sl-SI" dirty="0" smtClean="0">
                <a:latin typeface="Book Antiqua" pitchFamily="18" charset="0"/>
              </a:rPr>
              <a:t>poleg osrednjih</a:t>
            </a:r>
            <a:r>
              <a:rPr lang="sl-SI" dirty="0" smtClean="0">
                <a:latin typeface="Book Antiqua" pitchFamily="18" charset="0"/>
              </a:rPr>
              <a:t> </a:t>
            </a:r>
            <a:r>
              <a:rPr lang="sl-SI" dirty="0" smtClean="0">
                <a:latin typeface="Book Antiqua" pitchFamily="18" charset="0"/>
              </a:rPr>
              <a:t>močno izražene v romanu:</a:t>
            </a:r>
          </a:p>
          <a:p>
            <a:pPr>
              <a:buNone/>
            </a:pPr>
            <a:r>
              <a:rPr lang="sl-SI" dirty="0" smtClean="0">
                <a:latin typeface="Book Antiqua" pitchFamily="18" charset="0"/>
              </a:rPr>
              <a:t>- družinski odnosi        </a:t>
            </a:r>
          </a:p>
          <a:p>
            <a:pPr>
              <a:buNone/>
            </a:pPr>
            <a:r>
              <a:rPr lang="sl-SI" dirty="0" smtClean="0">
                <a:latin typeface="Book Antiqua" pitchFamily="18" charset="0"/>
              </a:rPr>
              <a:t>- vera</a:t>
            </a:r>
          </a:p>
          <a:p>
            <a:pPr>
              <a:buNone/>
            </a:pPr>
            <a:r>
              <a:rPr lang="sl-SI" dirty="0" smtClean="0">
                <a:latin typeface="Book Antiqua" pitchFamily="18" charset="0"/>
              </a:rPr>
              <a:t>- ljubezen                    </a:t>
            </a:r>
          </a:p>
          <a:p>
            <a:pPr>
              <a:buNone/>
            </a:pPr>
            <a:r>
              <a:rPr lang="sl-SI" dirty="0" smtClean="0">
                <a:latin typeface="Book Antiqua" pitchFamily="18" charset="0"/>
              </a:rPr>
              <a:t>- domovinska zavest (ljubezen do domače zemlje)</a:t>
            </a:r>
          </a:p>
          <a:p>
            <a:pPr>
              <a:buNone/>
            </a:pPr>
            <a:r>
              <a:rPr lang="sl-SI" dirty="0" smtClean="0">
                <a:latin typeface="Book Antiqua" pitchFamily="18" charset="0"/>
              </a:rPr>
              <a:t>- vojna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l-SI" sz="6600" dirty="0" smtClean="0">
                <a:latin typeface="Blackadder ITC" pitchFamily="82" charset="0"/>
              </a:rPr>
              <a:t>Snov, teme, motivi</a:t>
            </a:r>
            <a:endParaRPr lang="sl-SI" sz="6600" dirty="0">
              <a:latin typeface="Blackadder IT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sl-SI" b="1" dirty="0" smtClean="0">
                <a:solidFill>
                  <a:srgbClr val="C00000"/>
                </a:solidFill>
                <a:latin typeface="Book Antiqua" pitchFamily="18" charset="0"/>
              </a:rPr>
              <a:t>Motivi</a:t>
            </a:r>
            <a:r>
              <a:rPr lang="sl-SI" dirty="0" smtClean="0">
                <a:latin typeface="Book Antiqua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sl-SI" dirty="0" smtClean="0">
                <a:latin typeface="Book Antiqua" pitchFamily="18" charset="0"/>
              </a:rPr>
              <a:t>goljufija</a:t>
            </a:r>
          </a:p>
          <a:p>
            <a:pPr>
              <a:buFontTx/>
              <a:buChar char="-"/>
            </a:pPr>
            <a:r>
              <a:rPr lang="sl-SI" dirty="0" smtClean="0">
                <a:latin typeface="Book Antiqua" pitchFamily="18" charset="0"/>
              </a:rPr>
              <a:t>zločin, umor</a:t>
            </a:r>
          </a:p>
          <a:p>
            <a:pPr>
              <a:buFontTx/>
              <a:buChar char="-"/>
            </a:pPr>
            <a:r>
              <a:rPr lang="sl-SI" dirty="0" smtClean="0">
                <a:latin typeface="Book Antiqua" pitchFamily="18" charset="0"/>
              </a:rPr>
              <a:t>ljubezen</a:t>
            </a:r>
          </a:p>
          <a:p>
            <a:pPr>
              <a:buFontTx/>
              <a:buChar char="-"/>
            </a:pPr>
            <a:r>
              <a:rPr lang="sl-SI" dirty="0" smtClean="0">
                <a:latin typeface="Book Antiqua" pitchFamily="18" charset="0"/>
              </a:rPr>
              <a:t>maščevanje</a:t>
            </a:r>
          </a:p>
          <a:p>
            <a:pPr>
              <a:buFontTx/>
              <a:buChar char="-"/>
            </a:pPr>
            <a:r>
              <a:rPr lang="sl-SI" dirty="0" smtClean="0">
                <a:latin typeface="Book Antiqua" pitchFamily="18" charset="0"/>
              </a:rPr>
              <a:t>pogum</a:t>
            </a:r>
          </a:p>
          <a:p>
            <a:pPr>
              <a:buFontTx/>
              <a:buChar char="-"/>
            </a:pPr>
            <a:r>
              <a:rPr lang="sl-SI" dirty="0" smtClean="0">
                <a:latin typeface="Book Antiqua" pitchFamily="18" charset="0"/>
              </a:rPr>
              <a:t>telesno kaznovanje</a:t>
            </a:r>
          </a:p>
          <a:p>
            <a:pPr>
              <a:buNone/>
            </a:pPr>
            <a:r>
              <a:rPr lang="sl-SI" dirty="0" smtClean="0">
                <a:latin typeface="Book Antiqua" pitchFamily="18" charset="0"/>
              </a:rPr>
              <a:t>- občutek krivde</a:t>
            </a:r>
          </a:p>
          <a:p>
            <a:pPr>
              <a:buFontTx/>
              <a:buChar char="-"/>
            </a:pPr>
            <a:r>
              <a:rPr lang="sl-SI" dirty="0" smtClean="0">
                <a:latin typeface="Book Antiqua" pitchFamily="18" charset="0"/>
              </a:rPr>
              <a:t>kesanje  (greh in krivda)</a:t>
            </a:r>
            <a:endParaRPr lang="sl-SI" dirty="0">
              <a:latin typeface="Book Antiqua" pitchFamily="18" charset="0"/>
            </a:endParaRPr>
          </a:p>
        </p:txBody>
      </p:sp>
      <p:pic>
        <p:nvPicPr>
          <p:cNvPr id="4" name="Slika 3" descr="Ivan Tavčar: Visoška kronika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1571612"/>
            <a:ext cx="185738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lika 4" descr="Visoška kronika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4071942"/>
            <a:ext cx="15049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lika 5" descr="IVAN TAVČAR: VISOŠKA KRONIKA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00562" y="1500174"/>
            <a:ext cx="200026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l-SI" sz="6600" dirty="0" smtClean="0">
                <a:latin typeface="Blackadder ITC" pitchFamily="82" charset="0"/>
              </a:rPr>
              <a:t>Jezik in slog</a:t>
            </a:r>
            <a:endParaRPr lang="sl-SI" sz="6600" dirty="0">
              <a:latin typeface="Blackadder IT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l-SI" dirty="0" smtClean="0">
                <a:latin typeface="Book Antiqua" pitchFamily="18" charset="0"/>
              </a:rPr>
              <a:t>V naslovu romana se pojavi beseda </a:t>
            </a:r>
            <a:r>
              <a:rPr lang="sl-SI" b="1" dirty="0" smtClean="0">
                <a:solidFill>
                  <a:srgbClr val="C00000"/>
                </a:solidFill>
                <a:latin typeface="Book Antiqua" pitchFamily="18" charset="0"/>
              </a:rPr>
              <a:t>kronika</a:t>
            </a:r>
            <a:r>
              <a:rPr lang="sl-SI" dirty="0" smtClean="0">
                <a:latin typeface="Book Antiqua" pitchFamily="18" charset="0"/>
              </a:rPr>
              <a:t>. Za kroniko je značilen </a:t>
            </a:r>
            <a:r>
              <a:rPr lang="sl-SI" dirty="0" err="1" smtClean="0">
                <a:latin typeface="Book Antiqua" pitchFamily="18" charset="0"/>
              </a:rPr>
              <a:t>kronikalni</a:t>
            </a:r>
            <a:r>
              <a:rPr lang="sl-SI" dirty="0" smtClean="0">
                <a:latin typeface="Book Antiqua" pitchFamily="18" charset="0"/>
              </a:rPr>
              <a:t> pripovedni slog, ki ga pisatelj doseže s pomočjo jezika.</a:t>
            </a:r>
          </a:p>
          <a:p>
            <a:pPr>
              <a:buNone/>
            </a:pPr>
            <a:r>
              <a:rPr lang="sl-SI" dirty="0" smtClean="0">
                <a:latin typeface="Book Antiqua" pitchFamily="18" charset="0"/>
              </a:rPr>
              <a:t>Čeprav jezik v romanu zveni </a:t>
            </a:r>
            <a:r>
              <a:rPr lang="sl-SI" dirty="0" smtClean="0">
                <a:latin typeface="Book Antiqua" pitchFamily="18" charset="0"/>
              </a:rPr>
              <a:t>arhaično </a:t>
            </a:r>
            <a:r>
              <a:rPr lang="sl-SI" dirty="0" smtClean="0">
                <a:latin typeface="Book Antiqua" pitchFamily="18" charset="0"/>
              </a:rPr>
              <a:t>(starinsko), je </a:t>
            </a:r>
            <a:r>
              <a:rPr lang="sl-SI" dirty="0" smtClean="0">
                <a:latin typeface="Book Antiqua" pitchFamily="18" charset="0"/>
              </a:rPr>
              <a:t>arhaičnih </a:t>
            </a:r>
            <a:r>
              <a:rPr lang="sl-SI" dirty="0" smtClean="0">
                <a:latin typeface="Book Antiqua" pitchFamily="18" charset="0"/>
              </a:rPr>
              <a:t>besed malo. Bolj izstopajo:</a:t>
            </a:r>
          </a:p>
          <a:p>
            <a:r>
              <a:rPr lang="sl-SI" dirty="0" smtClean="0">
                <a:latin typeface="Book Antiqua" pitchFamily="18" charset="0"/>
              </a:rPr>
              <a:t>tujke (vezane na vojaško življenje in sodstvo: </a:t>
            </a:r>
            <a:r>
              <a:rPr lang="sl-SI" dirty="0" err="1" smtClean="0">
                <a:latin typeface="Book Antiqua" pitchFamily="18" charset="0"/>
              </a:rPr>
              <a:t>kamerad</a:t>
            </a:r>
            <a:r>
              <a:rPr lang="sl-SI" dirty="0" smtClean="0">
                <a:latin typeface="Book Antiqua" pitchFamily="18" charset="0"/>
              </a:rPr>
              <a:t>, </a:t>
            </a:r>
            <a:r>
              <a:rPr lang="sl-SI" dirty="0" err="1" smtClean="0">
                <a:latin typeface="Book Antiqua" pitchFamily="18" charset="0"/>
              </a:rPr>
              <a:t>asesor</a:t>
            </a:r>
            <a:r>
              <a:rPr lang="sl-SI" dirty="0" smtClean="0">
                <a:latin typeface="Book Antiqua" pitchFamily="18" charset="0"/>
              </a:rPr>
              <a:t>);</a:t>
            </a:r>
          </a:p>
          <a:p>
            <a:r>
              <a:rPr lang="sl-SI" dirty="0" smtClean="0">
                <a:latin typeface="Book Antiqua" pitchFamily="18" charset="0"/>
              </a:rPr>
              <a:t>datumi, ki so navedeni s svetniškimi godovi;</a:t>
            </a:r>
          </a:p>
          <a:p>
            <a:r>
              <a:rPr lang="sl-SI" dirty="0" smtClean="0">
                <a:latin typeface="Book Antiqua" pitchFamily="18" charset="0"/>
              </a:rPr>
              <a:t>imena so latinizirana (</a:t>
            </a:r>
            <a:r>
              <a:rPr lang="sl-SI" dirty="0" err="1" smtClean="0">
                <a:latin typeface="Book Antiqua" pitchFamily="18" charset="0"/>
              </a:rPr>
              <a:t>Gorgius</a:t>
            </a:r>
            <a:r>
              <a:rPr lang="sl-SI" dirty="0" smtClean="0">
                <a:latin typeface="Book Antiqua" pitchFamily="18" charset="0"/>
              </a:rPr>
              <a:t>, </a:t>
            </a:r>
            <a:r>
              <a:rPr lang="sl-SI" dirty="0" err="1" smtClean="0">
                <a:latin typeface="Book Antiqua" pitchFamily="18" charset="0"/>
              </a:rPr>
              <a:t>Joanes</a:t>
            </a:r>
            <a:r>
              <a:rPr lang="sl-SI" dirty="0" smtClean="0">
                <a:latin typeface="Book Antiqua" pitchFamily="18" charset="0"/>
              </a:rPr>
              <a:t> …);</a:t>
            </a:r>
            <a:endParaRPr lang="sl-SI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647836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l-SI" sz="6600" dirty="0" smtClean="0">
                <a:latin typeface="Blackadder ITC" pitchFamily="82" charset="0"/>
              </a:rPr>
              <a:t>Jezik in slog</a:t>
            </a:r>
            <a:endParaRPr lang="sl-SI" sz="6600" dirty="0">
              <a:latin typeface="Blackadder IT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85852" y="1447800"/>
            <a:ext cx="7647836" cy="498159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sl-SI" dirty="0" smtClean="0">
                <a:latin typeface="Book Antiqua" pitchFamily="18" charset="0"/>
              </a:rPr>
              <a:t>Povedi so dolge, pridevniki baročno nakopičeni, avtor primere jemlje iz biblijske snovi ter kmečkega življenja.</a:t>
            </a:r>
          </a:p>
          <a:p>
            <a:r>
              <a:rPr lang="sl-SI" dirty="0" smtClean="0">
                <a:latin typeface="Book Antiqua" pitchFamily="18" charset="0"/>
              </a:rPr>
              <a:t>Izstopajo vrstni red besed in številna ponavljanja.</a:t>
            </a:r>
          </a:p>
          <a:p>
            <a:r>
              <a:rPr lang="sl-SI" dirty="0" err="1" smtClean="0">
                <a:latin typeface="Book Antiqua" pitchFamily="18" charset="0"/>
              </a:rPr>
              <a:t>Titularni</a:t>
            </a:r>
            <a:r>
              <a:rPr lang="sl-SI" dirty="0" smtClean="0">
                <a:latin typeface="Book Antiqua" pitchFamily="18" charset="0"/>
              </a:rPr>
              <a:t> fevdalni slog</a:t>
            </a:r>
            <a:r>
              <a:rPr lang="sl-SI" dirty="0" smtClean="0"/>
              <a:t>: </a:t>
            </a:r>
            <a:r>
              <a:rPr lang="sl-SI" i="1" dirty="0" smtClean="0">
                <a:latin typeface="Blackadder ITC" pitchFamily="82" charset="0"/>
              </a:rPr>
              <a:t>Jaz, </a:t>
            </a:r>
            <a:r>
              <a:rPr lang="sl-SI" i="1" dirty="0" err="1" smtClean="0">
                <a:latin typeface="Blackadder ITC" pitchFamily="82" charset="0"/>
              </a:rPr>
              <a:t>Georgius</a:t>
            </a:r>
            <a:r>
              <a:rPr lang="sl-SI" i="1" dirty="0" smtClean="0">
                <a:latin typeface="Blackadder ITC" pitchFamily="82" charset="0"/>
              </a:rPr>
              <a:t> </a:t>
            </a:r>
            <a:r>
              <a:rPr lang="sl-SI" i="1" dirty="0" err="1" smtClean="0">
                <a:latin typeface="Blackadder ITC" pitchFamily="82" charset="0"/>
              </a:rPr>
              <a:t>Postumus</a:t>
            </a:r>
            <a:r>
              <a:rPr lang="sl-SI" i="1" dirty="0" smtClean="0">
                <a:latin typeface="Blackadder ITC" pitchFamily="82" charset="0"/>
              </a:rPr>
              <a:t>, sin očeta Izidorja, rojen</a:t>
            </a:r>
            <a:r>
              <a:rPr lang="sl-SI" dirty="0" smtClean="0">
                <a:latin typeface="Blackadder ITC" pitchFamily="82" charset="0"/>
              </a:rPr>
              <a:t> ...</a:t>
            </a:r>
          </a:p>
          <a:p>
            <a:pPr>
              <a:buNone/>
            </a:pPr>
            <a:r>
              <a:rPr lang="sl-SI" dirty="0" smtClean="0">
                <a:latin typeface="Blackadder ITC" pitchFamily="82" charset="0"/>
              </a:rPr>
              <a:t>*</a:t>
            </a:r>
            <a:r>
              <a:rPr lang="sl-SI" sz="1200" dirty="0" err="1" smtClean="0">
                <a:latin typeface="Book Antiqua" pitchFamily="18" charset="0"/>
              </a:rPr>
              <a:t>Postumus</a:t>
            </a:r>
            <a:r>
              <a:rPr lang="sl-SI" sz="1200" dirty="0" smtClean="0">
                <a:latin typeface="Book Antiqua" pitchFamily="18" charset="0"/>
              </a:rPr>
              <a:t> (rojen po očetovi smrti)</a:t>
            </a:r>
            <a:endParaRPr lang="sl-SI" sz="12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369</TotalTime>
  <Words>384</Words>
  <Application>Microsoft Office PowerPoint</Application>
  <PresentationFormat>Diaprojekcija na zaslonu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Solsticij</vt:lpstr>
      <vt:lpstr>Ivan Tavčar</vt:lpstr>
      <vt:lpstr>Nastanek  romana  in  zgodovinski  viri</vt:lpstr>
      <vt:lpstr>Nastanek  romana  in  zgodovinski  viri</vt:lpstr>
      <vt:lpstr>Zgradba romana</vt:lpstr>
      <vt:lpstr>Snov, teme, motivi</vt:lpstr>
      <vt:lpstr>Snov, teme, motivi</vt:lpstr>
      <vt:lpstr>Jezik in slog</vt:lpstr>
      <vt:lpstr>Jezik in slog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Ivan Tavčar</dc:title>
  <dc:creator>HP 8200</dc:creator>
  <cp:lastModifiedBy>HP 8200</cp:lastModifiedBy>
  <cp:revision>37</cp:revision>
  <dcterms:created xsi:type="dcterms:W3CDTF">2021-04-02T10:34:09Z</dcterms:created>
  <dcterms:modified xsi:type="dcterms:W3CDTF">2021-04-06T15:24:25Z</dcterms:modified>
</cp:coreProperties>
</file>