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13" r:id="rId3"/>
    <p:sldId id="414" r:id="rId4"/>
    <p:sldId id="415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A352ED2-9A13-4938-AD40-0D4A75235E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7E290EB-C5B8-4E55-B696-021618A829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90A00FE-419C-4800-8D55-030262803F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901E6251-F72C-43C0-86E2-80F544519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CD052D3-920E-4CE1-B167-A1436DFC58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234905CE-AE28-49D1-9B0A-36327358E4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6939437B-2496-4786-91C0-5DC263F5AE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EC105426-8A12-46CE-8DB4-A3265AA477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974C7EAE-8F45-4688-87AC-DC5656BA9E4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3478F1B4-E36A-40A3-A135-A09C8F01D4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C1B300D-251D-4D68-AEF0-0B974346924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64BBD70-E2CB-4ED7-B89E-D16F3965FD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6F84D02E-29A4-4F49-9488-DD92E61A79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334B2A1E-81A1-4DE0-8CF1-95483E5CFA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15B7C62B-C15B-4C42-AF2A-FCA01AC10C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05362-50B7-4EA3-8386-0DB7B38A1CEB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36A1D0B6-5EC1-4C32-B8B3-486EC956A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BAF377AC-42B7-4805-93CD-C6B3D1EAD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F3C6B-0C8F-4121-B768-ECD755BB2CE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31498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DCA22B-DB18-4FA4-815D-BFA4BBC54C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78C742-87AD-44D0-B4DA-837A908153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606AC-C7F8-4DE0-8A95-D86D199C113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A482860-6503-42E5-BBC0-1B1A611A54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78E0-1447-4C25-8A17-6550C27E38F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2771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6A9389-1350-439F-8E74-4F55A8B81F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609BF2-3D85-4472-82C9-4201801FE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246B12-44E7-4B3A-B6AD-B960398A46A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6E44D4D-3515-4AC4-BDE6-668505E82D4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72A1-D789-4509-87DA-C98CCD1656A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9998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884E62-FBA5-4AAD-B419-BFC1539DEE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4DD0DFB-44C8-4BFC-9EA6-5FC1FC9769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F55F3-5EEB-4A40-AE0D-230B42A0DBC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692F598-EB50-491B-8836-1747E12B31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95591-F317-40B1-BD03-3B3CAC19014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471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9C913C0-1FFD-4018-8719-D88E258D34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FB4BD4-C280-42AE-B1CA-3A7DEBEFB8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84F33-E8A1-4EC5-94E8-605EB4714D2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15BE449-4A19-4EE2-A50F-D9ECD20E69A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0FCA1-A6CF-41C3-B130-A9D174DDE63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9979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81069A-ADF2-4F17-ADA8-970C3A86BB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4C2834-80DD-4546-AAC6-A215773DD5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32E8D-5CE8-4AF0-B81A-F4696BF82E6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829E1AD-AA59-449A-BD9E-46A7380D849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25EF-9B6E-4D3A-9A29-93EAE1757A3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9735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7683496-5E13-4C58-B631-B15446003C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9F1C75B-E844-4037-8E86-258BCF51A4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FD602-E1AD-4172-ABAB-91627429C7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8A97964-15D6-4ECB-AA7D-ABBB33F0615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B847E-7E41-45FF-A68C-654334500C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869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924728-13F5-4237-B3B6-A3761CB4BB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454406-F734-49C0-B131-20A86EC694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2CC0F6-CF46-4759-B531-54BC89A9F40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3A69744-4C30-44BA-B51B-BDFDDD43624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CD0E-FDDE-4D3B-A69E-F9AABCF547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845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9FF2047-E909-45BD-91EE-BD8FAA1CD8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099D16-12AD-409F-8AB8-DA7231174E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2FDC6-B4CD-44C0-A915-E8FF3243C09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75A2DC5-2C3D-4127-9E5C-4E53B25589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2F3AB-6D69-4B0D-9927-AA73FE18AA0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480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03CE4D-5901-43E8-A305-0D8F4A293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D4727F6-A543-442A-A49B-0E6598266C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88EC5C-8A70-4E4C-9B20-29351430694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048F129-5753-4643-A3F5-7322C6F2CF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B15AF-2A2D-4BDA-9C9E-AE1677033F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4105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F28520-838E-4977-95C5-62A2A11405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646B09-5729-4F7D-88D2-1439E4AF1E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3CEE4-E7F6-48FB-8A8C-60DD6C46D16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AEBD8C2-50B8-4F47-AFB5-6A188CED122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C116E-3CF9-4A88-9011-7FCB6D607CA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228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9B1E65F-467B-4C9A-9AEF-F7975CAB58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A8CF99-55DE-44C4-9521-E479B70471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91B00-81DC-475B-9982-3EA3F20D7A0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C36762A-0CE0-4291-AAA5-48BA5E8DA97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4090-7123-4E74-8BF1-056D3100E56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90062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EDDDC2-A461-4E2A-94E5-6209C8F9E9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51C5619-B042-448C-9BA1-99A3B4D189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FA63D-76AB-4217-86CD-42235EC4564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F245E2C-2734-4E2D-AFC4-AB10901F55D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AD0E-C4BF-432E-A044-DBA2AF2F76E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64926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31D736-8AE6-46DB-B601-5D2A2BB432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46862F6-9BCC-4B1A-ABCE-DDD5B8D72A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AA65B-C775-4228-8D56-77CB343E265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EE4AE189-2882-4A71-B82E-D96F802CC8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440FA-C0E5-4C16-96E2-31C73FF2438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65244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3A938B-9C76-453A-A85E-E505487549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58E34-BEA8-4C20-A61A-E1556CE1B6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0630-E00A-4074-8F1C-498316C44BC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18E74D3-BCB8-42CF-9A99-FC309C6ECFF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BACCC-263C-43D6-AA14-34EC69B8E0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9119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6A053F2-2CDE-4513-BF3B-CFE9DFF8C0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52A0A1A-B6FA-432F-ADDA-768644ADCD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9206EAC6-4F66-48A1-AD80-0E9C771306D0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A64E074-C011-49CA-8C3D-19E3367FE8F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E9782BC2-9EDC-4C07-A186-05C4EA737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77A7C7F5-5F79-44C9-B500-0FB529F18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B8021ED0-06C1-490D-985B-A6CBD0C4C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E01EDEC-A379-453A-B4EF-A95499E3B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5AED98E-B76E-45D7-9B9C-114DBC515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B7B4D80-9559-4050-AF0F-4A8948E1B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8477E0E-EDD9-4F92-862E-DB0E415F6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41B23507-026E-44F4-886E-EC748EF2C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6414B7A-2B41-43B8-AF3D-72F011E0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F15F2DA-7307-4A54-94B3-1A7F0AD2F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D0724EBD-F5A4-45D6-ACA8-A0BB8C957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2620FC7-BA61-4B1F-BA74-9E739AAD30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97A77B-BE7F-4562-8004-9E85665F00B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467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>
            <a:extLst>
              <a:ext uri="{FF2B5EF4-FFF2-40B4-BE49-F238E27FC236}">
                <a16:creationId xmlns:a16="http://schemas.microsoft.com/office/drawing/2014/main" id="{15896DCC-450F-474D-9BEF-407AB34DA9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187B997-B40A-42BE-9423-34A042643C0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7939" name="Ograda številke diapozitiva 2">
            <a:extLst>
              <a:ext uri="{FF2B5EF4-FFF2-40B4-BE49-F238E27FC236}">
                <a16:creationId xmlns:a16="http://schemas.microsoft.com/office/drawing/2014/main" id="{CEC6E7AD-46BD-4C28-A318-D108E892607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91C1AD-9ED1-48B2-9642-B8DA9D5B079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7940" name="Rectangle 4">
            <a:extLst>
              <a:ext uri="{FF2B5EF4-FFF2-40B4-BE49-F238E27FC236}">
                <a16:creationId xmlns:a16="http://schemas.microsoft.com/office/drawing/2014/main" id="{8AB1F0EC-1E4A-4ADD-A90F-34C8E687C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58102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IZOTERMNA PREOBRAZBA  T konstantno</a:t>
            </a:r>
          </a:p>
        </p:txBody>
      </p:sp>
      <p:pic>
        <p:nvPicPr>
          <p:cNvPr id="167941" name="Picture 5">
            <a:extLst>
              <a:ext uri="{FF2B5EF4-FFF2-40B4-BE49-F238E27FC236}">
                <a16:creationId xmlns:a16="http://schemas.microsoft.com/office/drawing/2014/main" id="{4758ADAD-79AD-4935-BA15-107E54ABC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196975"/>
            <a:ext cx="15113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2" name="Line 6">
            <a:extLst>
              <a:ext uri="{FF2B5EF4-FFF2-40B4-BE49-F238E27FC236}">
                <a16:creationId xmlns:a16="http://schemas.microsoft.com/office/drawing/2014/main" id="{65E261CE-DA73-4BAD-9C85-67CD77AE2B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1" y="256540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943" name="Line 7">
            <a:extLst>
              <a:ext uri="{FF2B5EF4-FFF2-40B4-BE49-F238E27FC236}">
                <a16:creationId xmlns:a16="http://schemas.microsoft.com/office/drawing/2014/main" id="{5C4EDB31-9089-44F7-A46A-6C1661824A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79650" y="981076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3266" name="Group 34">
            <a:extLst>
              <a:ext uri="{FF2B5EF4-FFF2-40B4-BE49-F238E27FC236}">
                <a16:creationId xmlns:a16="http://schemas.microsoft.com/office/drawing/2014/main" id="{AF58C5AE-C323-485C-9A3B-D71A5BBA3825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692150"/>
          <a:ext cx="658812" cy="692150"/>
        </p:xfrm>
        <a:graphic>
          <a:graphicData uri="http://schemas.openxmlformats.org/drawingml/2006/table">
            <a:tbl>
              <a:tblPr/>
              <a:tblGrid>
                <a:gridCol w="658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46" name="Rectangle 21">
            <a:extLst>
              <a:ext uri="{FF2B5EF4-FFF2-40B4-BE49-F238E27FC236}">
                <a16:creationId xmlns:a16="http://schemas.microsoft.com/office/drawing/2014/main" id="{EC95BE5C-6A9F-416F-8C19-416BC633B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908050"/>
            <a:ext cx="3317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23263" name="Group 31">
            <a:extLst>
              <a:ext uri="{FF2B5EF4-FFF2-40B4-BE49-F238E27FC236}">
                <a16:creationId xmlns:a16="http://schemas.microsoft.com/office/drawing/2014/main" id="{B8A63EBD-900D-4E7C-9412-796675857F0D}"/>
              </a:ext>
            </a:extLst>
          </p:cNvPr>
          <p:cNvGraphicFramePr>
            <a:graphicFrameLocks noGrp="1"/>
          </p:cNvGraphicFramePr>
          <p:nvPr/>
        </p:nvGraphicFramePr>
        <p:xfrm>
          <a:off x="2855914" y="1125538"/>
          <a:ext cx="1004887" cy="228600"/>
        </p:xfrm>
        <a:graphic>
          <a:graphicData uri="http://schemas.openxmlformats.org/drawingml/2006/table">
            <a:tbl>
              <a:tblPr/>
              <a:tblGrid>
                <a:gridCol w="1004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49" name="Rectangle 32">
            <a:extLst>
              <a:ext uri="{FF2B5EF4-FFF2-40B4-BE49-F238E27FC236}">
                <a16:creationId xmlns:a16="http://schemas.microsoft.com/office/drawing/2014/main" id="{8E9D4F93-A2E8-4708-BA07-4C7D969BA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50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50" name="Rectangle 33">
            <a:extLst>
              <a:ext uri="{FF2B5EF4-FFF2-40B4-BE49-F238E27FC236}">
                <a16:creationId xmlns:a16="http://schemas.microsoft.com/office/drawing/2014/main" id="{BB8D3225-AD59-4AD5-9D6C-5BA2919A2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879600"/>
            <a:ext cx="381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p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7951" name="Rectangle 35">
            <a:extLst>
              <a:ext uri="{FF2B5EF4-FFF2-40B4-BE49-F238E27FC236}">
                <a16:creationId xmlns:a16="http://schemas.microsoft.com/office/drawing/2014/main" id="{5347209C-C510-4E63-9333-E45273256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73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23277" name="Group 45">
            <a:extLst>
              <a:ext uri="{FF2B5EF4-FFF2-40B4-BE49-F238E27FC236}">
                <a16:creationId xmlns:a16="http://schemas.microsoft.com/office/drawing/2014/main" id="{F349E617-236B-4A86-A7BA-67D9851B6671}"/>
              </a:ext>
            </a:extLst>
          </p:cNvPr>
          <p:cNvGraphicFramePr>
            <a:graphicFrameLocks noGrp="1"/>
          </p:cNvGraphicFramePr>
          <p:nvPr/>
        </p:nvGraphicFramePr>
        <p:xfrm>
          <a:off x="2208213" y="2565400"/>
          <a:ext cx="292100" cy="287338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54" name="Rectangle 46">
            <a:extLst>
              <a:ext uri="{FF2B5EF4-FFF2-40B4-BE49-F238E27FC236}">
                <a16:creationId xmlns:a16="http://schemas.microsoft.com/office/drawing/2014/main" id="{3982BD78-282C-4969-ACAF-D7AC0C74E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1" y="2565400"/>
            <a:ext cx="33496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  <a:cs typeface="Times New Roman" panose="02020603050405020304" pitchFamily="18" charset="0"/>
              </a:rPr>
              <a:t>V</a:t>
            </a:r>
            <a:r>
              <a:rPr lang="sl-SI" altLang="sl-SI" sz="9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9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55" name="Rectangle 47">
            <a:extLst>
              <a:ext uri="{FF2B5EF4-FFF2-40B4-BE49-F238E27FC236}">
                <a16:creationId xmlns:a16="http://schemas.microsoft.com/office/drawing/2014/main" id="{300127F7-C9BB-4C9E-8A46-04EF1F43D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2420939"/>
            <a:ext cx="5857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 [m</a:t>
            </a:r>
            <a:r>
              <a:rPr lang="sl-SI" altLang="sl-SI" sz="1000" baseline="30000">
                <a:solidFill>
                  <a:srgbClr val="000000"/>
                </a:solidFill>
              </a:rPr>
              <a:t>3</a:t>
            </a:r>
            <a:r>
              <a:rPr lang="en-US" altLang="sl-SI" sz="1000">
                <a:solidFill>
                  <a:srgbClr val="000000"/>
                </a:solidFill>
                <a:latin typeface="Verdana" panose="020B0604030504040204" pitchFamily="34" charset="0"/>
              </a:rPr>
              <a:t>]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167956" name="Picture 48">
            <a:extLst>
              <a:ext uri="{FF2B5EF4-FFF2-40B4-BE49-F238E27FC236}">
                <a16:creationId xmlns:a16="http://schemas.microsoft.com/office/drawing/2014/main" id="{50A0B97F-5975-47DF-8E22-533B339BD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3644901"/>
            <a:ext cx="15144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57" name="Rectangle 49">
            <a:extLst>
              <a:ext uri="{FF2B5EF4-FFF2-40B4-BE49-F238E27FC236}">
                <a16:creationId xmlns:a16="http://schemas.microsoft.com/office/drawing/2014/main" id="{DE94A377-012E-4BA7-B548-9C8A2D763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781301"/>
            <a:ext cx="2554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izotermne preobrazbe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7958" name="Rectangle 50">
            <a:extLst>
              <a:ext uri="{FF2B5EF4-FFF2-40B4-BE49-F238E27FC236}">
                <a16:creationId xmlns:a16="http://schemas.microsoft.com/office/drawing/2014/main" id="{814DA6B4-0207-4552-B2F6-AE944456C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661026"/>
            <a:ext cx="25638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izotermne preobrazbe</a:t>
            </a:r>
          </a:p>
        </p:txBody>
      </p:sp>
      <p:graphicFrame>
        <p:nvGraphicFramePr>
          <p:cNvPr id="223292" name="Group 60">
            <a:extLst>
              <a:ext uri="{FF2B5EF4-FFF2-40B4-BE49-F238E27FC236}">
                <a16:creationId xmlns:a16="http://schemas.microsoft.com/office/drawing/2014/main" id="{315F3361-E5F1-45FC-AF6A-16DA7A58A3F8}"/>
              </a:ext>
            </a:extLst>
          </p:cNvPr>
          <p:cNvGraphicFramePr>
            <a:graphicFrameLocks noGrp="1"/>
          </p:cNvGraphicFramePr>
          <p:nvPr/>
        </p:nvGraphicFramePr>
        <p:xfrm>
          <a:off x="2351088" y="5373688"/>
          <a:ext cx="279400" cy="228600"/>
        </p:xfrm>
        <a:graphic>
          <a:graphicData uri="http://schemas.openxmlformats.org/drawingml/2006/table">
            <a:tbl>
              <a:tblPr/>
              <a:tblGrid>
                <a:gridCol w="27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61" name="Rectangle 61">
            <a:extLst>
              <a:ext uri="{FF2B5EF4-FFF2-40B4-BE49-F238E27FC236}">
                <a16:creationId xmlns:a16="http://schemas.microsoft.com/office/drawing/2014/main" id="{DBE00CF0-45A0-4093-AA85-72D33FE70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5373688"/>
            <a:ext cx="1079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l-SI" altLang="sl-SI" sz="9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9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sl-SI" altLang="sl-SI" sz="9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sl-SI" altLang="sl-SI" sz="9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[J/K]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62" name="Rectangle 62">
            <a:extLst>
              <a:ext uri="{FF2B5EF4-FFF2-40B4-BE49-F238E27FC236}">
                <a16:creationId xmlns:a16="http://schemas.microsoft.com/office/drawing/2014/main" id="{8F200A2F-26E9-4DFB-A53A-B1A16AF05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429001"/>
            <a:ext cx="450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</a:p>
        </p:txBody>
      </p:sp>
      <p:graphicFrame>
        <p:nvGraphicFramePr>
          <p:cNvPr id="223304" name="Group 72">
            <a:extLst>
              <a:ext uri="{FF2B5EF4-FFF2-40B4-BE49-F238E27FC236}">
                <a16:creationId xmlns:a16="http://schemas.microsoft.com/office/drawing/2014/main" id="{E01CCFDE-6E20-48E2-97A4-7F250E7A2D5E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4365625"/>
          <a:ext cx="509588" cy="228600"/>
        </p:xfrm>
        <a:graphic>
          <a:graphicData uri="http://schemas.openxmlformats.org/drawingml/2006/table">
            <a:tbl>
              <a:tblPr/>
              <a:tblGrid>
                <a:gridCol w="509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9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7965" name="Rectangle 73">
            <a:extLst>
              <a:ext uri="{FF2B5EF4-FFF2-40B4-BE49-F238E27FC236}">
                <a16:creationId xmlns:a16="http://schemas.microsoft.com/office/drawing/2014/main" id="{F3B1EF72-074B-4C40-8504-5CCA2A35A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7966" name="Rectangle 75">
            <a:extLst>
              <a:ext uri="{FF2B5EF4-FFF2-40B4-BE49-F238E27FC236}">
                <a16:creationId xmlns:a16="http://schemas.microsoft.com/office/drawing/2014/main" id="{446F5444-D288-4E79-8663-07CF4322A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67" name="Object 74">
            <a:extLst>
              <a:ext uri="{FF2B5EF4-FFF2-40B4-BE49-F238E27FC236}">
                <a16:creationId xmlns:a16="http://schemas.microsoft.com/office/drawing/2014/main" id="{7FE20698-F012-45BC-A134-87620D9EE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9" y="908050"/>
          <a:ext cx="15843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načba" r:id="rId5" imgW="837836" imgH="215806" progId="Equation.3">
                  <p:embed/>
                </p:oleObj>
              </mc:Choice>
              <mc:Fallback>
                <p:oleObj name="Enačba" r:id="rId5" imgW="837836" imgH="215806" progId="Equation.3">
                  <p:embed/>
                  <p:pic>
                    <p:nvPicPr>
                      <p:cNvPr id="167967" name="Object 74">
                        <a:extLst>
                          <a:ext uri="{FF2B5EF4-FFF2-40B4-BE49-F238E27FC236}">
                            <a16:creationId xmlns:a16="http://schemas.microsoft.com/office/drawing/2014/main" id="{7FE20698-F012-45BC-A134-87620D9EE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9" y="908050"/>
                        <a:ext cx="1584325" cy="4333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68" name="Rectangle 76">
            <a:extLst>
              <a:ext uri="{FF2B5EF4-FFF2-40B4-BE49-F238E27FC236}">
                <a16:creationId xmlns:a16="http://schemas.microsoft.com/office/drawing/2014/main" id="{856D2788-2F8D-415C-96F6-03562DA4F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908050"/>
            <a:ext cx="29511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Boyle-Mariottov zakon</a:t>
            </a:r>
          </a:p>
        </p:txBody>
      </p:sp>
      <p:sp>
        <p:nvSpPr>
          <p:cNvPr id="167969" name="Rectangle 77">
            <a:extLst>
              <a:ext uri="{FF2B5EF4-FFF2-40B4-BE49-F238E27FC236}">
                <a16:creationId xmlns:a16="http://schemas.microsoft.com/office/drawing/2014/main" id="{65905CE5-BD65-41F4-A1FB-6595D9F22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9" y="1482389"/>
            <a:ext cx="213071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Absolutno delo:</a:t>
            </a:r>
          </a:p>
        </p:txBody>
      </p:sp>
      <p:sp>
        <p:nvSpPr>
          <p:cNvPr id="167970" name="Rectangle 79">
            <a:extLst>
              <a:ext uri="{FF2B5EF4-FFF2-40B4-BE49-F238E27FC236}">
                <a16:creationId xmlns:a16="http://schemas.microsoft.com/office/drawing/2014/main" id="{4232E248-7017-428A-8767-BC3AAD3B3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71" name="Object 78">
            <a:extLst>
              <a:ext uri="{FF2B5EF4-FFF2-40B4-BE49-F238E27FC236}">
                <a16:creationId xmlns:a16="http://schemas.microsoft.com/office/drawing/2014/main" id="{2AF2647F-3F1C-4D86-A728-368A5DE97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6" y="1916114"/>
          <a:ext cx="5616575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načba" r:id="rId7" imgW="2921000" imgH="889000" progId="Equation.3">
                  <p:embed/>
                </p:oleObj>
              </mc:Choice>
              <mc:Fallback>
                <p:oleObj name="Enačba" r:id="rId7" imgW="2921000" imgH="889000" progId="Equation.3">
                  <p:embed/>
                  <p:pic>
                    <p:nvPicPr>
                      <p:cNvPr id="167971" name="Object 78">
                        <a:extLst>
                          <a:ext uri="{FF2B5EF4-FFF2-40B4-BE49-F238E27FC236}">
                            <a16:creationId xmlns:a16="http://schemas.microsoft.com/office/drawing/2014/main" id="{2AF2647F-3F1C-4D86-A728-368A5DE97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6" y="1916114"/>
                        <a:ext cx="5616575" cy="15128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72" name="Rectangle 80">
            <a:extLst>
              <a:ext uri="{FF2B5EF4-FFF2-40B4-BE49-F238E27FC236}">
                <a16:creationId xmlns:a16="http://schemas.microsoft.com/office/drawing/2014/main" id="{C8A939BC-FA48-483C-8D3E-9E42EDB81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3573464"/>
            <a:ext cx="23923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Notranja energija:</a:t>
            </a:r>
          </a:p>
        </p:txBody>
      </p:sp>
      <p:sp>
        <p:nvSpPr>
          <p:cNvPr id="167973" name="Rectangle 81">
            <a:extLst>
              <a:ext uri="{FF2B5EF4-FFF2-40B4-BE49-F238E27FC236}">
                <a16:creationId xmlns:a16="http://schemas.microsoft.com/office/drawing/2014/main" id="{1EBD06BF-3957-4D86-8E66-F58FC05E6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4017933"/>
            <a:ext cx="3198311" cy="40011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U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- U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0 = </a:t>
            </a: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2000" i="1" baseline="-25000">
                <a:solidFill>
                  <a:srgbClr val="000000"/>
                </a:solidFill>
              </a:rPr>
              <a:t>12</a:t>
            </a:r>
            <a:r>
              <a:rPr lang="sl-SI" altLang="sl-SI" sz="2000" i="1">
                <a:solidFill>
                  <a:srgbClr val="000000"/>
                </a:solidFill>
              </a:rPr>
              <a:t>- W</a:t>
            </a:r>
            <a:r>
              <a:rPr lang="sl-SI" altLang="sl-SI" sz="2000" baseline="-25000">
                <a:solidFill>
                  <a:srgbClr val="000000"/>
                </a:solidFill>
              </a:rPr>
              <a:t>12 </a:t>
            </a:r>
            <a:r>
              <a:rPr lang="sl-SI" altLang="sl-SI" sz="2000">
                <a:solidFill>
                  <a:srgbClr val="000000"/>
                </a:solidFill>
              </a:rPr>
              <a:t>   [J]</a:t>
            </a:r>
          </a:p>
        </p:txBody>
      </p:sp>
      <p:sp>
        <p:nvSpPr>
          <p:cNvPr id="167974" name="Rectangle 82">
            <a:extLst>
              <a:ext uri="{FF2B5EF4-FFF2-40B4-BE49-F238E27FC236}">
                <a16:creationId xmlns:a16="http://schemas.microsoft.com/office/drawing/2014/main" id="{035CADFE-9279-4684-8C45-01780A4F1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4" y="4005264"/>
            <a:ext cx="17541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tega sledi:</a:t>
            </a:r>
          </a:p>
        </p:txBody>
      </p:sp>
      <p:sp>
        <p:nvSpPr>
          <p:cNvPr id="167975" name="Rectangle 84">
            <a:extLst>
              <a:ext uri="{FF2B5EF4-FFF2-40B4-BE49-F238E27FC236}">
                <a16:creationId xmlns:a16="http://schemas.microsoft.com/office/drawing/2014/main" id="{8FC59F55-872B-4FA1-BB18-BE6734F71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67976" name="Rectangle 86">
            <a:extLst>
              <a:ext uri="{FF2B5EF4-FFF2-40B4-BE49-F238E27FC236}">
                <a16:creationId xmlns:a16="http://schemas.microsoft.com/office/drawing/2014/main" id="{30554188-A492-478B-BD15-97956575E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7977" name="Object 85">
            <a:extLst>
              <a:ext uri="{FF2B5EF4-FFF2-40B4-BE49-F238E27FC236}">
                <a16:creationId xmlns:a16="http://schemas.microsoft.com/office/drawing/2014/main" id="{5973922D-66EC-4E10-8736-03C6091611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4437063"/>
          <a:ext cx="31686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načba" r:id="rId9" imgW="1651000" imgH="444500" progId="Equation.3">
                  <p:embed/>
                </p:oleObj>
              </mc:Choice>
              <mc:Fallback>
                <p:oleObj name="Enačba" r:id="rId9" imgW="1651000" imgH="444500" progId="Equation.3">
                  <p:embed/>
                  <p:pic>
                    <p:nvPicPr>
                      <p:cNvPr id="167977" name="Object 85">
                        <a:extLst>
                          <a:ext uri="{FF2B5EF4-FFF2-40B4-BE49-F238E27FC236}">
                            <a16:creationId xmlns:a16="http://schemas.microsoft.com/office/drawing/2014/main" id="{5973922D-66EC-4E10-8736-03C6091611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437063"/>
                        <a:ext cx="3168650" cy="7921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78" name="Rectangle 87">
            <a:extLst>
              <a:ext uri="{FF2B5EF4-FFF2-40B4-BE49-F238E27FC236}">
                <a16:creationId xmlns:a16="http://schemas.microsoft.com/office/drawing/2014/main" id="{EA25F4F7-AE82-4612-8D91-EC9272C4B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5295146"/>
            <a:ext cx="59055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smo jo izmenjali pri izotermni preobrazbi, je za idealne pline enaka absolutnemu delu.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>
            <a:extLst>
              <a:ext uri="{FF2B5EF4-FFF2-40B4-BE49-F238E27FC236}">
                <a16:creationId xmlns:a16="http://schemas.microsoft.com/office/drawing/2014/main" id="{FC778343-79A1-4226-A5CB-F06EF0C0FB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DC3E8FA-1EF8-4479-BB14-A3282CBCD60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8963" name="Ograda številke diapozitiva 2">
            <a:extLst>
              <a:ext uri="{FF2B5EF4-FFF2-40B4-BE49-F238E27FC236}">
                <a16:creationId xmlns:a16="http://schemas.microsoft.com/office/drawing/2014/main" id="{38798331-76EA-4BB9-A386-D15AA506128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3EBAF3B-A219-4AD7-B2CB-447B26015AF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596FBA9D-97F9-4C1B-A740-0B0261D68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2019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8965" name="Rectangle 6">
            <a:extLst>
              <a:ext uri="{FF2B5EF4-FFF2-40B4-BE49-F238E27FC236}">
                <a16:creationId xmlns:a16="http://schemas.microsoft.com/office/drawing/2014/main" id="{2EFEE49E-D8C7-4B33-8645-10EFE7FF7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66" name="Object 5">
            <a:extLst>
              <a:ext uri="{FF2B5EF4-FFF2-40B4-BE49-F238E27FC236}">
                <a16:creationId xmlns:a16="http://schemas.microsoft.com/office/drawing/2014/main" id="{02F1335E-83F2-4C2A-8642-B79B10DC3B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4339" y="404814"/>
          <a:ext cx="32400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načba" r:id="rId3" imgW="1764534" imgH="444307" progId="Equation.3">
                  <p:embed/>
                </p:oleObj>
              </mc:Choice>
              <mc:Fallback>
                <p:oleObj name="Enačba" r:id="rId3" imgW="1764534" imgH="444307" progId="Equation.3">
                  <p:embed/>
                  <p:pic>
                    <p:nvPicPr>
                      <p:cNvPr id="168966" name="Object 5">
                        <a:extLst>
                          <a:ext uri="{FF2B5EF4-FFF2-40B4-BE49-F238E27FC236}">
                            <a16:creationId xmlns:a16="http://schemas.microsoft.com/office/drawing/2014/main" id="{02F1335E-83F2-4C2A-8642-B79B10DC3B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404814"/>
                        <a:ext cx="3240087" cy="7207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7" name="Rectangle 7">
            <a:extLst>
              <a:ext uri="{FF2B5EF4-FFF2-40B4-BE49-F238E27FC236}">
                <a16:creationId xmlns:a16="http://schemas.microsoft.com/office/drawing/2014/main" id="{FD5C0D0E-500B-4041-A2EF-804A1E28F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268414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8968" name="Rectangle 9">
            <a:extLst>
              <a:ext uri="{FF2B5EF4-FFF2-40B4-BE49-F238E27FC236}">
                <a16:creationId xmlns:a16="http://schemas.microsoft.com/office/drawing/2014/main" id="{80BEE7D1-3F68-4CE4-82C9-BA29B3618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69" name="Object 8">
            <a:extLst>
              <a:ext uri="{FF2B5EF4-FFF2-40B4-BE49-F238E27FC236}">
                <a16:creationId xmlns:a16="http://schemas.microsoft.com/office/drawing/2014/main" id="{F3444D15-68DE-4B4B-8D02-7F799416B9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6" y="1204914"/>
          <a:ext cx="16224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načba" r:id="rId5" imgW="837836" imgH="393529" progId="Equation.3">
                  <p:embed/>
                </p:oleObj>
              </mc:Choice>
              <mc:Fallback>
                <p:oleObj name="Enačba" r:id="rId5" imgW="837836" imgH="393529" progId="Equation.3">
                  <p:embed/>
                  <p:pic>
                    <p:nvPicPr>
                      <p:cNvPr id="168969" name="Object 8">
                        <a:extLst>
                          <a:ext uri="{FF2B5EF4-FFF2-40B4-BE49-F238E27FC236}">
                            <a16:creationId xmlns:a16="http://schemas.microsoft.com/office/drawing/2014/main" id="{F3444D15-68DE-4B4B-8D02-7F799416B9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6" y="1204914"/>
                        <a:ext cx="16224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0" name="Rectangle 11">
            <a:extLst>
              <a:ext uri="{FF2B5EF4-FFF2-40B4-BE49-F238E27FC236}">
                <a16:creationId xmlns:a16="http://schemas.microsoft.com/office/drawing/2014/main" id="{79119264-DA3C-4C71-B7B3-68FBD041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68971" name="Rectangle 13">
            <a:extLst>
              <a:ext uri="{FF2B5EF4-FFF2-40B4-BE49-F238E27FC236}">
                <a16:creationId xmlns:a16="http://schemas.microsoft.com/office/drawing/2014/main" id="{EA89C69A-C731-49FC-811A-6C1AC4A75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72" name="Object 12">
            <a:extLst>
              <a:ext uri="{FF2B5EF4-FFF2-40B4-BE49-F238E27FC236}">
                <a16:creationId xmlns:a16="http://schemas.microsoft.com/office/drawing/2014/main" id="{030B7BF7-3CB9-4CE2-8AFB-D64F353DBD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16725" y="1268413"/>
          <a:ext cx="30241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načba" r:id="rId7" imgW="1726451" imgH="215806" progId="Equation.3">
                  <p:embed/>
                </p:oleObj>
              </mc:Choice>
              <mc:Fallback>
                <p:oleObj name="Enačba" r:id="rId7" imgW="1726451" imgH="215806" progId="Equation.3">
                  <p:embed/>
                  <p:pic>
                    <p:nvPicPr>
                      <p:cNvPr id="168972" name="Object 12">
                        <a:extLst>
                          <a:ext uri="{FF2B5EF4-FFF2-40B4-BE49-F238E27FC236}">
                            <a16:creationId xmlns:a16="http://schemas.microsoft.com/office/drawing/2014/main" id="{030B7BF7-3CB9-4CE2-8AFB-D64F353DBD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1268413"/>
                        <a:ext cx="3024188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3" name="Rectangle 14">
            <a:extLst>
              <a:ext uri="{FF2B5EF4-FFF2-40B4-BE49-F238E27FC236}">
                <a16:creationId xmlns:a16="http://schemas.microsoft.com/office/drawing/2014/main" id="{70E0FA03-4DDF-4756-9665-D36FE965A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916114"/>
            <a:ext cx="77930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znanem volumnu in tlaku je sprememba entropije enaka:</a:t>
            </a:r>
          </a:p>
        </p:txBody>
      </p:sp>
      <p:sp>
        <p:nvSpPr>
          <p:cNvPr id="168974" name="Rectangle 16">
            <a:extLst>
              <a:ext uri="{FF2B5EF4-FFF2-40B4-BE49-F238E27FC236}">
                <a16:creationId xmlns:a16="http://schemas.microsoft.com/office/drawing/2014/main" id="{4C8FAE32-A2AB-49AA-BDBA-AE3AECB38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8975" name="Object 15">
            <a:extLst>
              <a:ext uri="{FF2B5EF4-FFF2-40B4-BE49-F238E27FC236}">
                <a16:creationId xmlns:a16="http://schemas.microsoft.com/office/drawing/2014/main" id="{C968906E-0E89-4F77-B2E3-F55E720FD6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3300" y="2300288"/>
          <a:ext cx="40449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načba" r:id="rId9" imgW="1955800" imgH="431800" progId="Equation.3">
                  <p:embed/>
                </p:oleObj>
              </mc:Choice>
              <mc:Fallback>
                <p:oleObj name="Enačba" r:id="rId9" imgW="1955800" imgH="431800" progId="Equation.3">
                  <p:embed/>
                  <p:pic>
                    <p:nvPicPr>
                      <p:cNvPr id="168975" name="Object 15">
                        <a:extLst>
                          <a:ext uri="{FF2B5EF4-FFF2-40B4-BE49-F238E27FC236}">
                            <a16:creationId xmlns:a16="http://schemas.microsoft.com/office/drawing/2014/main" id="{C968906E-0E89-4F77-B2E3-F55E720FD6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2300288"/>
                        <a:ext cx="4044950" cy="8175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76" name="Rectangle 17">
            <a:extLst>
              <a:ext uri="{FF2B5EF4-FFF2-40B4-BE49-F238E27FC236}">
                <a16:creationId xmlns:a16="http://schemas.microsoft.com/office/drawing/2014/main" id="{23B9A913-6F7B-42EF-B4C8-D7C880138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273634"/>
            <a:ext cx="849788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10-litrskem dobro hlajenem valju je zrak pri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 in stalni temperaturi. Najprej ga z batom stisnemo na volumen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liter, nato pa še na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3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0,1 litra. Določi volumsko delo za vsako stiskanje posebej, koliko toplote se je izmenjalo, kolikšen je končni tlak.</a:t>
            </a:r>
          </a:p>
        </p:txBody>
      </p:sp>
      <p:graphicFrame>
        <p:nvGraphicFramePr>
          <p:cNvPr id="224300" name="Group 44">
            <a:extLst>
              <a:ext uri="{FF2B5EF4-FFF2-40B4-BE49-F238E27FC236}">
                <a16:creationId xmlns:a16="http://schemas.microsoft.com/office/drawing/2014/main" id="{C1AA2B87-1611-4A3E-9152-F1FBBDA00810}"/>
              </a:ext>
            </a:extLst>
          </p:cNvPr>
          <p:cNvGraphicFramePr>
            <a:graphicFrameLocks noGrp="1"/>
          </p:cNvGraphicFramePr>
          <p:nvPr/>
        </p:nvGraphicFramePr>
        <p:xfrm>
          <a:off x="2640014" y="5157789"/>
          <a:ext cx="3527425" cy="1233487"/>
        </p:xfrm>
        <a:graphic>
          <a:graphicData uri="http://schemas.openxmlformats.org/drawingml/2006/table">
            <a:tbl>
              <a:tblPr/>
              <a:tblGrid>
                <a:gridCol w="352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l         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l</a:t>
                      </a:r>
                      <a:endParaRPr kumimoji="0" lang="sl-SI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0" u="sng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kumimoji="0" lang="sl-SI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 l         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000" b="0" i="1" u="sng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1bar</a:t>
                      </a:r>
                      <a:endParaRPr kumimoji="0" lang="sl-SI" sz="20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44" marB="4574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5575" algn="l"/>
                        </a:tabLst>
                      </a:pP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W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Q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Q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sl-SI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</a:t>
                      </a:r>
                      <a:r>
                        <a:rPr kumimoji="0" lang="sl-SI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?</a:t>
                      </a:r>
                    </a:p>
                  </a:txBody>
                  <a:tcPr marT="45744" marB="4574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>
            <a:extLst>
              <a:ext uri="{FF2B5EF4-FFF2-40B4-BE49-F238E27FC236}">
                <a16:creationId xmlns:a16="http://schemas.microsoft.com/office/drawing/2014/main" id="{371C2CF6-BC8A-45EE-8C22-8F22889FC0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AD3F3F-28EA-4126-9656-35AFB31094D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9987" name="Ograda številke diapozitiva 2">
            <a:extLst>
              <a:ext uri="{FF2B5EF4-FFF2-40B4-BE49-F238E27FC236}">
                <a16:creationId xmlns:a16="http://schemas.microsoft.com/office/drawing/2014/main" id="{77C5244F-7F2A-433B-9FB6-D1420BE656B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D336A8-D9B2-4701-9150-0972CFA333C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1C6DEB9E-281A-4C36-9E08-8AEA657F6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20955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Volumsko delo:</a:t>
            </a:r>
          </a:p>
        </p:txBody>
      </p:sp>
      <p:sp>
        <p:nvSpPr>
          <p:cNvPr id="169989" name="Rectangle 6">
            <a:extLst>
              <a:ext uri="{FF2B5EF4-FFF2-40B4-BE49-F238E27FC236}">
                <a16:creationId xmlns:a16="http://schemas.microsoft.com/office/drawing/2014/main" id="{ABC8FC83-FB2D-4019-861A-2B9BEF61C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0" name="Object 5">
            <a:extLst>
              <a:ext uri="{FF2B5EF4-FFF2-40B4-BE49-F238E27FC236}">
                <a16:creationId xmlns:a16="http://schemas.microsoft.com/office/drawing/2014/main" id="{A8FB2575-5DFA-4F30-83C6-4010E8E451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836614"/>
          <a:ext cx="69119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načba" r:id="rId3" imgW="3937000" imgH="457200" progId="Equation.3">
                  <p:embed/>
                </p:oleObj>
              </mc:Choice>
              <mc:Fallback>
                <p:oleObj name="Enačba" r:id="rId3" imgW="3937000" imgH="457200" progId="Equation.3">
                  <p:embed/>
                  <p:pic>
                    <p:nvPicPr>
                      <p:cNvPr id="169990" name="Object 5">
                        <a:extLst>
                          <a:ext uri="{FF2B5EF4-FFF2-40B4-BE49-F238E27FC236}">
                            <a16:creationId xmlns:a16="http://schemas.microsoft.com/office/drawing/2014/main" id="{A8FB2575-5DFA-4F30-83C6-4010E8E451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836614"/>
                        <a:ext cx="69119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1" name="Rectangle 7">
            <a:extLst>
              <a:ext uri="{FF2B5EF4-FFF2-40B4-BE49-F238E27FC236}">
                <a16:creationId xmlns:a16="http://schemas.microsoft.com/office/drawing/2014/main" id="{E08F433C-C1C0-4F83-A5D7-F1A2AD81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84314"/>
            <a:ext cx="54244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je negativno, ker ga moramo dovesti.</a:t>
            </a:r>
          </a:p>
        </p:txBody>
      </p:sp>
      <p:sp>
        <p:nvSpPr>
          <p:cNvPr id="169992" name="Rectangle 8">
            <a:extLst>
              <a:ext uri="{FF2B5EF4-FFF2-40B4-BE49-F238E27FC236}">
                <a16:creationId xmlns:a16="http://schemas.microsoft.com/office/drawing/2014/main" id="{CC25FCE7-C80F-48F6-8EB8-7A91D0EC1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060575"/>
            <a:ext cx="10858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Tlak je:</a:t>
            </a:r>
          </a:p>
        </p:txBody>
      </p:sp>
      <p:sp>
        <p:nvSpPr>
          <p:cNvPr id="169993" name="Rectangle 10">
            <a:extLst>
              <a:ext uri="{FF2B5EF4-FFF2-40B4-BE49-F238E27FC236}">
                <a16:creationId xmlns:a16="http://schemas.microsoft.com/office/drawing/2014/main" id="{B2D6F3A7-3363-4047-89FA-8CB4248A5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4" name="Object 9">
            <a:extLst>
              <a:ext uri="{FF2B5EF4-FFF2-40B4-BE49-F238E27FC236}">
                <a16:creationId xmlns:a16="http://schemas.microsoft.com/office/drawing/2014/main" id="{F503CCC3-66E9-49FB-86EC-523C5CC35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7714" y="1916113"/>
          <a:ext cx="684053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načba" r:id="rId5" imgW="3670300" imgH="457200" progId="Equation.3">
                  <p:embed/>
                </p:oleObj>
              </mc:Choice>
              <mc:Fallback>
                <p:oleObj name="Enačba" r:id="rId5" imgW="3670300" imgH="457200" progId="Equation.3">
                  <p:embed/>
                  <p:pic>
                    <p:nvPicPr>
                      <p:cNvPr id="169994" name="Object 9">
                        <a:extLst>
                          <a:ext uri="{FF2B5EF4-FFF2-40B4-BE49-F238E27FC236}">
                            <a16:creationId xmlns:a16="http://schemas.microsoft.com/office/drawing/2014/main" id="{F503CCC3-66E9-49FB-86EC-523C5CC355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4" y="1916113"/>
                        <a:ext cx="6840537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5" name="Rectangle 11">
            <a:extLst>
              <a:ext uri="{FF2B5EF4-FFF2-40B4-BE49-F238E27FC236}">
                <a16:creationId xmlns:a16="http://schemas.microsoft.com/office/drawing/2014/main" id="{071B4008-DCBE-495B-81DA-D9052A7AA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636839"/>
            <a:ext cx="52530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Razmerje volumna je enako prejšnjemu: </a:t>
            </a:r>
          </a:p>
        </p:txBody>
      </p:sp>
      <p:sp>
        <p:nvSpPr>
          <p:cNvPr id="169996" name="Rectangle 13">
            <a:extLst>
              <a:ext uri="{FF2B5EF4-FFF2-40B4-BE49-F238E27FC236}">
                <a16:creationId xmlns:a16="http://schemas.microsoft.com/office/drawing/2014/main" id="{8B13389C-9F0C-44CE-BDA6-79F3EFFE6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9997" name="Object 12">
            <a:extLst>
              <a:ext uri="{FF2B5EF4-FFF2-40B4-BE49-F238E27FC236}">
                <a16:creationId xmlns:a16="http://schemas.microsoft.com/office/drawing/2014/main" id="{7A20B789-1C41-4D9B-86B2-55D820BC6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3068639"/>
          <a:ext cx="39592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načba" r:id="rId7" imgW="1917700" imgH="431800" progId="Equation.3">
                  <p:embed/>
                </p:oleObj>
              </mc:Choice>
              <mc:Fallback>
                <p:oleObj name="Enačba" r:id="rId7" imgW="1917700" imgH="431800" progId="Equation.3">
                  <p:embed/>
                  <p:pic>
                    <p:nvPicPr>
                      <p:cNvPr id="169997" name="Object 12">
                        <a:extLst>
                          <a:ext uri="{FF2B5EF4-FFF2-40B4-BE49-F238E27FC236}">
                            <a16:creationId xmlns:a16="http://schemas.microsoft.com/office/drawing/2014/main" id="{7A20B789-1C41-4D9B-86B2-55D820BC6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068639"/>
                        <a:ext cx="39592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Rectangle 14">
            <a:extLst>
              <a:ext uri="{FF2B5EF4-FFF2-40B4-BE49-F238E27FC236}">
                <a16:creationId xmlns:a16="http://schemas.microsoft.com/office/drawing/2014/main" id="{7EBA99FE-8AB2-4096-8126-ABA63F887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860800"/>
            <a:ext cx="8366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Delo:</a:t>
            </a:r>
          </a:p>
        </p:txBody>
      </p:sp>
      <p:sp>
        <p:nvSpPr>
          <p:cNvPr id="169999" name="Rectangle 16">
            <a:extLst>
              <a:ext uri="{FF2B5EF4-FFF2-40B4-BE49-F238E27FC236}">
                <a16:creationId xmlns:a16="http://schemas.microsoft.com/office/drawing/2014/main" id="{06EF7EE9-1CAD-4BDA-8D7C-3C77D1D34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0" name="Object 15">
            <a:extLst>
              <a:ext uri="{FF2B5EF4-FFF2-40B4-BE49-F238E27FC236}">
                <a16:creationId xmlns:a16="http://schemas.microsoft.com/office/drawing/2014/main" id="{B553A3BB-F7AC-419A-BE96-0799D9A7C7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1" y="3716338"/>
          <a:ext cx="777716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načba" r:id="rId9" imgW="4318000" imgH="457200" progId="Equation.3">
                  <p:embed/>
                </p:oleObj>
              </mc:Choice>
              <mc:Fallback>
                <p:oleObj name="Enačba" r:id="rId9" imgW="4318000" imgH="457200" progId="Equation.3">
                  <p:embed/>
                  <p:pic>
                    <p:nvPicPr>
                      <p:cNvPr id="170000" name="Object 15">
                        <a:extLst>
                          <a:ext uri="{FF2B5EF4-FFF2-40B4-BE49-F238E27FC236}">
                            <a16:creationId xmlns:a16="http://schemas.microsoft.com/office/drawing/2014/main" id="{B553A3BB-F7AC-419A-BE96-0799D9A7C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3716338"/>
                        <a:ext cx="777716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1" name="Rectangle 17">
            <a:extLst>
              <a:ext uri="{FF2B5EF4-FFF2-40B4-BE49-F238E27FC236}">
                <a16:creationId xmlns:a16="http://schemas.microsoft.com/office/drawing/2014/main" id="{6F13EE5E-19AD-46BD-AF0C-77F295281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652964"/>
            <a:ext cx="11953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Toplota:</a:t>
            </a:r>
          </a:p>
        </p:txBody>
      </p:sp>
      <p:sp>
        <p:nvSpPr>
          <p:cNvPr id="170002" name="Rectangle 19">
            <a:extLst>
              <a:ext uri="{FF2B5EF4-FFF2-40B4-BE49-F238E27FC236}">
                <a16:creationId xmlns:a16="http://schemas.microsoft.com/office/drawing/2014/main" id="{F52C3398-F5E4-41DC-9068-2A2A04E05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3" name="Object 18">
            <a:extLst>
              <a:ext uri="{FF2B5EF4-FFF2-40B4-BE49-F238E27FC236}">
                <a16:creationId xmlns:a16="http://schemas.microsoft.com/office/drawing/2014/main" id="{CD065DEA-A075-437C-AB14-FDA6BBAE75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0" y="4437064"/>
          <a:ext cx="532923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načba" r:id="rId11" imgW="2616200" imgH="457200" progId="Equation.3">
                  <p:embed/>
                </p:oleObj>
              </mc:Choice>
              <mc:Fallback>
                <p:oleObj name="Enačba" r:id="rId11" imgW="2616200" imgH="457200" progId="Equation.3">
                  <p:embed/>
                  <p:pic>
                    <p:nvPicPr>
                      <p:cNvPr id="170003" name="Object 18">
                        <a:extLst>
                          <a:ext uri="{FF2B5EF4-FFF2-40B4-BE49-F238E27FC236}">
                            <a16:creationId xmlns:a16="http://schemas.microsoft.com/office/drawing/2014/main" id="{CD065DEA-A075-437C-AB14-FDA6BBAE75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437064"/>
                        <a:ext cx="532923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4" name="Rectangle 20">
            <a:extLst>
              <a:ext uri="{FF2B5EF4-FFF2-40B4-BE49-F238E27FC236}">
                <a16:creationId xmlns:a16="http://schemas.microsoft.com/office/drawing/2014/main" id="{9E6870A2-4E15-4E2C-AB5F-C32F7709D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5227302"/>
            <a:ext cx="309091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Tlak pri preobrazbi 1-3:</a:t>
            </a:r>
          </a:p>
        </p:txBody>
      </p:sp>
      <p:sp>
        <p:nvSpPr>
          <p:cNvPr id="170005" name="Rectangle 22">
            <a:extLst>
              <a:ext uri="{FF2B5EF4-FFF2-40B4-BE49-F238E27FC236}">
                <a16:creationId xmlns:a16="http://schemas.microsoft.com/office/drawing/2014/main" id="{C244B40D-1D8D-4445-9A0C-3300D546C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70006" name="Object 21">
            <a:extLst>
              <a:ext uri="{FF2B5EF4-FFF2-40B4-BE49-F238E27FC236}">
                <a16:creationId xmlns:a16="http://schemas.microsoft.com/office/drawing/2014/main" id="{D8D5D7BE-89D6-45E8-AB9E-36F82DE44C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7714" y="5589588"/>
          <a:ext cx="74628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načba" r:id="rId13" imgW="3860800" imgH="457200" progId="Equation.3">
                  <p:embed/>
                </p:oleObj>
              </mc:Choice>
              <mc:Fallback>
                <p:oleObj name="Enačba" r:id="rId13" imgW="3860800" imgH="457200" progId="Equation.3">
                  <p:embed/>
                  <p:pic>
                    <p:nvPicPr>
                      <p:cNvPr id="170006" name="Object 21">
                        <a:extLst>
                          <a:ext uri="{FF2B5EF4-FFF2-40B4-BE49-F238E27FC236}">
                            <a16:creationId xmlns:a16="http://schemas.microsoft.com/office/drawing/2014/main" id="{D8D5D7BE-89D6-45E8-AB9E-36F82DE44C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4" y="5589588"/>
                        <a:ext cx="74628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230</Words>
  <Application>Microsoft Office PowerPoint</Application>
  <PresentationFormat>Širokozaslonsko</PresentationFormat>
  <Paragraphs>45</Paragraphs>
  <Slides>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18</cp:revision>
  <dcterms:created xsi:type="dcterms:W3CDTF">2021-09-26T19:56:46Z</dcterms:created>
  <dcterms:modified xsi:type="dcterms:W3CDTF">2022-01-24T19:31:23Z</dcterms:modified>
</cp:coreProperties>
</file>