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2" r:id="rId8"/>
    <p:sldId id="261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889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669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551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03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29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581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300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922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140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062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53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34018-8C30-4D4D-B5FA-7804A4B96E78}" type="datetimeFigureOut">
              <a:rPr lang="sl-SI" smtClean="0"/>
              <a:t>22. 11. 2020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573E2-AE68-469F-A645-3AC66E1DC7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476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18" Type="http://schemas.openxmlformats.org/officeDocument/2006/relationships/slide" Target="slide8.xml"/><Relationship Id="rId26" Type="http://schemas.openxmlformats.org/officeDocument/2006/relationships/image" Target="../media/image41.png"/><Relationship Id="rId3" Type="http://schemas.openxmlformats.org/officeDocument/2006/relationships/image" Target="../media/image21.png"/><Relationship Id="rId21" Type="http://schemas.openxmlformats.org/officeDocument/2006/relationships/image" Target="../media/image37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4.png"/><Relationship Id="rId25" Type="http://schemas.openxmlformats.org/officeDocument/2006/relationships/image" Target="../media/image40.png"/><Relationship Id="rId2" Type="http://schemas.openxmlformats.org/officeDocument/2006/relationships/image" Target="../media/image20.png"/><Relationship Id="rId16" Type="http://schemas.openxmlformats.org/officeDocument/2006/relationships/hyperlink" Target="https://www.modrijan-izobrazevanje.si/media/uploads/Resitve/RESITVE_Moja%20prva%20fizika%202_DZ.pdf" TargetMode="External"/><Relationship Id="rId20" Type="http://schemas.openxmlformats.org/officeDocument/2006/relationships/image" Target="../media/image36.png"/><Relationship Id="rId29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24" Type="http://schemas.openxmlformats.org/officeDocument/2006/relationships/image" Target="../media/image3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23" Type="http://schemas.openxmlformats.org/officeDocument/2006/relationships/hyperlink" Target="https://eucbeniki.sio.si/fizika9/178/index2.html" TargetMode="External"/><Relationship Id="rId28" Type="http://schemas.openxmlformats.org/officeDocument/2006/relationships/image" Target="../media/image43.png"/><Relationship Id="rId10" Type="http://schemas.openxmlformats.org/officeDocument/2006/relationships/image" Target="../media/image28.png"/><Relationship Id="rId19" Type="http://schemas.openxmlformats.org/officeDocument/2006/relationships/image" Target="../media/image35.png"/><Relationship Id="rId4" Type="http://schemas.openxmlformats.org/officeDocument/2006/relationships/image" Target="../media/image22.jpg"/><Relationship Id="rId9" Type="http://schemas.openxmlformats.org/officeDocument/2006/relationships/image" Target="../media/image27.png"/><Relationship Id="rId14" Type="http://schemas.openxmlformats.org/officeDocument/2006/relationships/image" Target="../media/image32.png"/><Relationship Id="rId22" Type="http://schemas.openxmlformats.org/officeDocument/2006/relationships/image" Target="../media/image38.png"/><Relationship Id="rId27" Type="http://schemas.openxmlformats.org/officeDocument/2006/relationships/image" Target="../media/image42.png"/><Relationship Id="rId30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47.png"/><Relationship Id="rId18" Type="http://schemas.openxmlformats.org/officeDocument/2006/relationships/image" Target="../media/image52.png"/><Relationship Id="rId26" Type="http://schemas.openxmlformats.org/officeDocument/2006/relationships/image" Target="../media/image59.png"/><Relationship Id="rId3" Type="http://schemas.openxmlformats.org/officeDocument/2006/relationships/image" Target="../media/image22.jpg"/><Relationship Id="rId21" Type="http://schemas.openxmlformats.org/officeDocument/2006/relationships/image" Target="../media/image54.png"/><Relationship Id="rId7" Type="http://schemas.openxmlformats.org/officeDocument/2006/relationships/image" Target="../media/image26.png"/><Relationship Id="rId12" Type="http://schemas.openxmlformats.org/officeDocument/2006/relationships/image" Target="../media/image46.png"/><Relationship Id="rId17" Type="http://schemas.openxmlformats.org/officeDocument/2006/relationships/image" Target="../media/image51.png"/><Relationship Id="rId25" Type="http://schemas.openxmlformats.org/officeDocument/2006/relationships/image" Target="../media/image58.png"/><Relationship Id="rId2" Type="http://schemas.openxmlformats.org/officeDocument/2006/relationships/image" Target="../media/image21.png"/><Relationship Id="rId16" Type="http://schemas.openxmlformats.org/officeDocument/2006/relationships/image" Target="../media/image50.png"/><Relationship Id="rId20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3.png"/><Relationship Id="rId24" Type="http://schemas.openxmlformats.org/officeDocument/2006/relationships/image" Target="../media/image57.png"/><Relationship Id="rId5" Type="http://schemas.openxmlformats.org/officeDocument/2006/relationships/image" Target="../media/image24.png"/><Relationship Id="rId15" Type="http://schemas.openxmlformats.org/officeDocument/2006/relationships/image" Target="../media/image49.png"/><Relationship Id="rId23" Type="http://schemas.openxmlformats.org/officeDocument/2006/relationships/image" Target="../media/image56.png"/><Relationship Id="rId28" Type="http://schemas.openxmlformats.org/officeDocument/2006/relationships/image" Target="../media/image61.png"/><Relationship Id="rId10" Type="http://schemas.openxmlformats.org/officeDocument/2006/relationships/image" Target="../media/image32.png"/><Relationship Id="rId19" Type="http://schemas.openxmlformats.org/officeDocument/2006/relationships/image" Target="../media/image53.png"/><Relationship Id="rId4" Type="http://schemas.openxmlformats.org/officeDocument/2006/relationships/image" Target="../media/image23.png"/><Relationship Id="rId9" Type="http://schemas.openxmlformats.org/officeDocument/2006/relationships/image" Target="../media/image29.png"/><Relationship Id="rId14" Type="http://schemas.openxmlformats.org/officeDocument/2006/relationships/image" Target="../media/image48.png"/><Relationship Id="rId22" Type="http://schemas.openxmlformats.org/officeDocument/2006/relationships/image" Target="../media/image55.png"/><Relationship Id="rId27" Type="http://schemas.openxmlformats.org/officeDocument/2006/relationships/image" Target="../media/image6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47.png"/><Relationship Id="rId18" Type="http://schemas.openxmlformats.org/officeDocument/2006/relationships/image" Target="../media/image60.png"/><Relationship Id="rId3" Type="http://schemas.openxmlformats.org/officeDocument/2006/relationships/image" Target="../media/image22.jpg"/><Relationship Id="rId7" Type="http://schemas.openxmlformats.org/officeDocument/2006/relationships/image" Target="../media/image26.png"/><Relationship Id="rId12" Type="http://schemas.openxmlformats.org/officeDocument/2006/relationships/image" Target="../media/image46.png"/><Relationship Id="rId17" Type="http://schemas.openxmlformats.org/officeDocument/2006/relationships/image" Target="../media/image59.png"/><Relationship Id="rId2" Type="http://schemas.openxmlformats.org/officeDocument/2006/relationships/image" Target="../media/image21.png"/><Relationship Id="rId16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3.png"/><Relationship Id="rId5" Type="http://schemas.openxmlformats.org/officeDocument/2006/relationships/image" Target="../media/image24.png"/><Relationship Id="rId15" Type="http://schemas.openxmlformats.org/officeDocument/2006/relationships/image" Target="../media/image49.png"/><Relationship Id="rId10" Type="http://schemas.openxmlformats.org/officeDocument/2006/relationships/image" Target="../media/image32.png"/><Relationship Id="rId4" Type="http://schemas.openxmlformats.org/officeDocument/2006/relationships/image" Target="../media/image23.png"/><Relationship Id="rId9" Type="http://schemas.openxmlformats.org/officeDocument/2006/relationships/image" Target="../media/image29.png"/><Relationship Id="rId14" Type="http://schemas.openxmlformats.org/officeDocument/2006/relationships/image" Target="../media/image4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image" Target="../media/image64.png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43" y="395112"/>
            <a:ext cx="11746826" cy="448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7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/>
          <a:srcRect t="12594" b="64987"/>
          <a:stretch/>
        </p:blipFill>
        <p:spPr>
          <a:xfrm>
            <a:off x="132242" y="327378"/>
            <a:ext cx="11746826" cy="1004711"/>
          </a:xfrm>
          <a:prstGeom prst="rect">
            <a:avLst/>
          </a:prstGeom>
        </p:spPr>
      </p:pic>
      <p:sp>
        <p:nvSpPr>
          <p:cNvPr id="3" name="Elipsa 2"/>
          <p:cNvSpPr/>
          <p:nvPr/>
        </p:nvSpPr>
        <p:spPr>
          <a:xfrm>
            <a:off x="1320800" y="1998133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" name="Raven povezovalnik 4"/>
          <p:cNvCxnSpPr>
            <a:stCxn id="3" idx="2"/>
          </p:cNvCxnSpPr>
          <p:nvPr/>
        </p:nvCxnSpPr>
        <p:spPr>
          <a:xfrm>
            <a:off x="1320800" y="2545644"/>
            <a:ext cx="0" cy="5475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ovezovalnik 6"/>
          <p:cNvCxnSpPr>
            <a:stCxn id="3" idx="6"/>
          </p:cNvCxnSpPr>
          <p:nvPr/>
        </p:nvCxnSpPr>
        <p:spPr>
          <a:xfrm>
            <a:off x="2415822" y="2545644"/>
            <a:ext cx="0" cy="34374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/>
          <p:cNvSpPr/>
          <p:nvPr/>
        </p:nvSpPr>
        <p:spPr>
          <a:xfrm>
            <a:off x="1083732" y="3093155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/>
          <p:cNvSpPr/>
          <p:nvPr/>
        </p:nvSpPr>
        <p:spPr>
          <a:xfrm>
            <a:off x="2235200" y="5983111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Elipsa 9"/>
          <p:cNvSpPr/>
          <p:nvPr/>
        </p:nvSpPr>
        <p:spPr>
          <a:xfrm>
            <a:off x="1845452" y="2499925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Elipsa 10"/>
          <p:cNvSpPr/>
          <p:nvPr/>
        </p:nvSpPr>
        <p:spPr>
          <a:xfrm>
            <a:off x="5085645" y="1998133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2" name="Raven povezovalnik 11"/>
          <p:cNvCxnSpPr>
            <a:stCxn id="11" idx="6"/>
            <a:endCxn id="15" idx="0"/>
          </p:cNvCxnSpPr>
          <p:nvPr/>
        </p:nvCxnSpPr>
        <p:spPr>
          <a:xfrm>
            <a:off x="6180667" y="2545644"/>
            <a:ext cx="0" cy="7902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/>
          <p:cNvCxnSpPr>
            <a:endCxn id="14" idx="0"/>
          </p:cNvCxnSpPr>
          <p:nvPr/>
        </p:nvCxnSpPr>
        <p:spPr>
          <a:xfrm flipH="1">
            <a:off x="5068712" y="2545644"/>
            <a:ext cx="16933" cy="31693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otnik 13"/>
          <p:cNvSpPr/>
          <p:nvPr/>
        </p:nvSpPr>
        <p:spPr>
          <a:xfrm>
            <a:off x="4831645" y="5714999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ravokotnik 14"/>
          <p:cNvSpPr/>
          <p:nvPr/>
        </p:nvSpPr>
        <p:spPr>
          <a:xfrm>
            <a:off x="6000045" y="3335866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Elipsa 15"/>
          <p:cNvSpPr/>
          <p:nvPr/>
        </p:nvSpPr>
        <p:spPr>
          <a:xfrm>
            <a:off x="5610297" y="2499925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8" name="Raven povezovalnik 17"/>
          <p:cNvCxnSpPr/>
          <p:nvPr/>
        </p:nvCxnSpPr>
        <p:spPr>
          <a:xfrm>
            <a:off x="302118" y="6344355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ovezovalnik 18"/>
          <p:cNvCxnSpPr/>
          <p:nvPr/>
        </p:nvCxnSpPr>
        <p:spPr>
          <a:xfrm>
            <a:off x="302118" y="3697110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povezovalnik 20"/>
          <p:cNvCxnSpPr/>
          <p:nvPr/>
        </p:nvCxnSpPr>
        <p:spPr>
          <a:xfrm>
            <a:off x="7467599" y="3705577"/>
            <a:ext cx="16932" cy="26303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avokotnik 28"/>
          <p:cNvSpPr/>
          <p:nvPr/>
        </p:nvSpPr>
        <p:spPr>
          <a:xfrm>
            <a:off x="7531157" y="4654229"/>
            <a:ext cx="53893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m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2" name="Skupina 41"/>
          <p:cNvGrpSpPr/>
          <p:nvPr/>
        </p:nvGrpSpPr>
        <p:grpSpPr>
          <a:xfrm>
            <a:off x="986467" y="3621570"/>
            <a:ext cx="5400221" cy="3143953"/>
            <a:chOff x="1042912" y="3200402"/>
            <a:chExt cx="5400221" cy="3143953"/>
          </a:xfrm>
        </p:grpSpPr>
        <p:sp>
          <p:nvSpPr>
            <p:cNvPr id="26" name="Pravokotnik 25"/>
            <p:cNvSpPr/>
            <p:nvPr/>
          </p:nvSpPr>
          <p:spPr>
            <a:xfrm>
              <a:off x="4772377" y="5848412"/>
              <a:ext cx="503664" cy="3886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7 N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Pravokotnik 26"/>
            <p:cNvSpPr/>
            <p:nvPr/>
          </p:nvSpPr>
          <p:spPr>
            <a:xfrm>
              <a:off x="2163990" y="5955659"/>
              <a:ext cx="503664" cy="3886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sl-SI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Pravokotnik 27"/>
            <p:cNvSpPr/>
            <p:nvPr/>
          </p:nvSpPr>
          <p:spPr>
            <a:xfrm>
              <a:off x="5939469" y="3320089"/>
              <a:ext cx="503664" cy="3886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sl-SI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Pravokotnik 29"/>
            <p:cNvSpPr/>
            <p:nvPr/>
          </p:nvSpPr>
          <p:spPr>
            <a:xfrm>
              <a:off x="1042912" y="3200402"/>
              <a:ext cx="503664" cy="3886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7 N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PoljeZBesedilom 30"/>
          <p:cNvSpPr txBox="1"/>
          <p:nvPr/>
        </p:nvSpPr>
        <p:spPr>
          <a:xfrm>
            <a:off x="8274756" y="1998133"/>
            <a:ext cx="29012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SKICA </a:t>
            </a:r>
          </a:p>
          <a:p>
            <a:r>
              <a:rPr lang="sl-SI" dirty="0" smtClean="0"/>
              <a:t>Izraža osnovno razumevanje  besedila naloge. NI ZA 5.</a:t>
            </a:r>
            <a:endParaRPr lang="sl-SI" dirty="0"/>
          </a:p>
        </p:txBody>
      </p:sp>
      <p:sp>
        <p:nvSpPr>
          <p:cNvPr id="32" name="PoljeZBesedilom 31"/>
          <p:cNvSpPr txBox="1"/>
          <p:nvPr/>
        </p:nvSpPr>
        <p:spPr>
          <a:xfrm>
            <a:off x="1730292" y="1632845"/>
            <a:ext cx="38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3" name="PoljeZBesedilom 32"/>
          <p:cNvSpPr txBox="1"/>
          <p:nvPr/>
        </p:nvSpPr>
        <p:spPr>
          <a:xfrm>
            <a:off x="5495137" y="1649215"/>
            <a:ext cx="4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ko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4" name="PoljeZBesedilom 33"/>
          <p:cNvSpPr txBox="1"/>
          <p:nvPr/>
        </p:nvSpPr>
        <p:spPr>
          <a:xfrm>
            <a:off x="8274755" y="2921463"/>
            <a:ext cx="2558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 </a:t>
            </a:r>
            <a:r>
              <a:rPr lang="sl-SI" dirty="0" smtClean="0"/>
              <a:t>pomeni začetno stanje</a:t>
            </a:r>
            <a:endParaRPr lang="sl-SI" dirty="0"/>
          </a:p>
        </p:txBody>
      </p:sp>
      <p:sp>
        <p:nvSpPr>
          <p:cNvPr id="36" name="PoljeZBesedilom 35"/>
          <p:cNvSpPr txBox="1"/>
          <p:nvPr/>
        </p:nvSpPr>
        <p:spPr>
          <a:xfrm>
            <a:off x="8274755" y="3268135"/>
            <a:ext cx="2534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ko </a:t>
            </a:r>
            <a:r>
              <a:rPr lang="sl-SI" dirty="0" smtClean="0"/>
              <a:t>pomeni končno stanje</a:t>
            </a:r>
            <a:endParaRPr lang="sl-SI" dirty="0"/>
          </a:p>
        </p:txBody>
      </p:sp>
      <p:grpSp>
        <p:nvGrpSpPr>
          <p:cNvPr id="41" name="Skupina 40"/>
          <p:cNvGrpSpPr/>
          <p:nvPr/>
        </p:nvGrpSpPr>
        <p:grpSpPr>
          <a:xfrm>
            <a:off x="1179961" y="3160776"/>
            <a:ext cx="5181328" cy="3156245"/>
            <a:chOff x="1063484" y="2120484"/>
            <a:chExt cx="5181328" cy="3156245"/>
          </a:xfrm>
        </p:grpSpPr>
        <p:sp>
          <p:nvSpPr>
            <p:cNvPr id="37" name="Pravokotnik 36"/>
            <p:cNvSpPr/>
            <p:nvPr/>
          </p:nvSpPr>
          <p:spPr>
            <a:xfrm>
              <a:off x="1063484" y="2120484"/>
              <a:ext cx="301686" cy="3755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Pravokotnik 37"/>
            <p:cNvSpPr/>
            <p:nvPr/>
          </p:nvSpPr>
          <p:spPr>
            <a:xfrm>
              <a:off x="4831170" y="4805180"/>
              <a:ext cx="301686" cy="3755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Pravokotnik 38"/>
            <p:cNvSpPr/>
            <p:nvPr/>
          </p:nvSpPr>
          <p:spPr>
            <a:xfrm>
              <a:off x="2170493" y="4901177"/>
              <a:ext cx="301686" cy="3755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Pravokotnik 39"/>
            <p:cNvSpPr/>
            <p:nvPr/>
          </p:nvSpPr>
          <p:spPr>
            <a:xfrm>
              <a:off x="5943126" y="2264641"/>
              <a:ext cx="301686" cy="3755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l-SI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902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a 2"/>
          <p:cNvSpPr/>
          <p:nvPr/>
        </p:nvSpPr>
        <p:spPr>
          <a:xfrm>
            <a:off x="1185334" y="1344826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" name="Raven povezovalnik 4"/>
          <p:cNvCxnSpPr>
            <a:stCxn id="3" idx="2"/>
          </p:cNvCxnSpPr>
          <p:nvPr/>
        </p:nvCxnSpPr>
        <p:spPr>
          <a:xfrm>
            <a:off x="1185334" y="1892337"/>
            <a:ext cx="0" cy="5475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ovezovalnik 6"/>
          <p:cNvCxnSpPr>
            <a:stCxn id="3" idx="6"/>
          </p:cNvCxnSpPr>
          <p:nvPr/>
        </p:nvCxnSpPr>
        <p:spPr>
          <a:xfrm>
            <a:off x="2280356" y="1892337"/>
            <a:ext cx="0" cy="34374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/>
          <p:cNvSpPr/>
          <p:nvPr/>
        </p:nvSpPr>
        <p:spPr>
          <a:xfrm>
            <a:off x="948266" y="2439848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/>
          <p:cNvSpPr/>
          <p:nvPr/>
        </p:nvSpPr>
        <p:spPr>
          <a:xfrm>
            <a:off x="2099734" y="5329804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Elipsa 9"/>
          <p:cNvSpPr/>
          <p:nvPr/>
        </p:nvSpPr>
        <p:spPr>
          <a:xfrm>
            <a:off x="1709986" y="1846618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Elipsa 10"/>
          <p:cNvSpPr/>
          <p:nvPr/>
        </p:nvSpPr>
        <p:spPr>
          <a:xfrm>
            <a:off x="4950179" y="1344826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2" name="Raven povezovalnik 11"/>
          <p:cNvCxnSpPr>
            <a:stCxn id="11" idx="6"/>
            <a:endCxn id="15" idx="0"/>
          </p:cNvCxnSpPr>
          <p:nvPr/>
        </p:nvCxnSpPr>
        <p:spPr>
          <a:xfrm>
            <a:off x="6045201" y="1892337"/>
            <a:ext cx="0" cy="7902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/>
          <p:cNvCxnSpPr>
            <a:endCxn id="14" idx="0"/>
          </p:cNvCxnSpPr>
          <p:nvPr/>
        </p:nvCxnSpPr>
        <p:spPr>
          <a:xfrm flipH="1">
            <a:off x="4933246" y="1892337"/>
            <a:ext cx="16933" cy="31693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otnik 13"/>
          <p:cNvSpPr/>
          <p:nvPr/>
        </p:nvSpPr>
        <p:spPr>
          <a:xfrm>
            <a:off x="4696179" y="5061692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ravokotnik 14"/>
          <p:cNvSpPr/>
          <p:nvPr/>
        </p:nvSpPr>
        <p:spPr>
          <a:xfrm>
            <a:off x="5864579" y="2682559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Elipsa 15"/>
          <p:cNvSpPr/>
          <p:nvPr/>
        </p:nvSpPr>
        <p:spPr>
          <a:xfrm>
            <a:off x="5474831" y="1846618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8" name="Raven povezovalnik 17"/>
          <p:cNvCxnSpPr/>
          <p:nvPr/>
        </p:nvCxnSpPr>
        <p:spPr>
          <a:xfrm>
            <a:off x="166652" y="5691048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ovezovalnik 18"/>
          <p:cNvCxnSpPr/>
          <p:nvPr/>
        </p:nvCxnSpPr>
        <p:spPr>
          <a:xfrm>
            <a:off x="166652" y="3043803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povezovalnik 20"/>
          <p:cNvCxnSpPr/>
          <p:nvPr/>
        </p:nvCxnSpPr>
        <p:spPr>
          <a:xfrm>
            <a:off x="7332133" y="3052270"/>
            <a:ext cx="16932" cy="26303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Pravokotnik 25"/>
              <p:cNvSpPr/>
              <p:nvPr/>
            </p:nvSpPr>
            <p:spPr>
              <a:xfrm>
                <a:off x="4169548" y="5244135"/>
                <a:ext cx="985526" cy="4553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i="1" smtClean="0">
                            <a:solidFill>
                              <a:srgbClr val="FF0000"/>
                            </a:solidFill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𝐹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𝑔</m:t>
                            </m:r>
                          </m:sub>
                        </m:sSub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</a:rPr>
                          <m:t>1</m:t>
                        </m:r>
                      </m:sub>
                    </m:sSub>
                  </m:oMath>
                </a14:m>
                <a:r>
                  <a:rPr lang="sl-SI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 </a:t>
                </a:r>
                <a:r>
                  <a:rPr lang="sl-SI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endPara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6" name="Pravokotnik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548" y="5244135"/>
                <a:ext cx="985526" cy="455381"/>
              </a:xfrm>
              <a:prstGeom prst="rect">
                <a:avLst/>
              </a:prstGeom>
              <a:blipFill>
                <a:blip r:embed="rId2"/>
                <a:stretch>
                  <a:fillRect t="-1333" r="-4321" b="-6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Pravokotnik 26"/>
              <p:cNvSpPr/>
              <p:nvPr/>
            </p:nvSpPr>
            <p:spPr>
              <a:xfrm>
                <a:off x="1548832" y="5329804"/>
                <a:ext cx="985526" cy="4553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i="1" smtClean="0">
                            <a:solidFill>
                              <a:srgbClr val="FF0000"/>
                            </a:solidFill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𝐹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𝑔</m:t>
                            </m:r>
                          </m:sub>
                        </m:sSub>
                      </m:e>
                      <m:sub>
                        <m:r>
                          <a:rPr lang="sl-SI" i="1" smtClean="0">
                            <a:solidFill>
                              <a:srgbClr val="FF0000"/>
                            </a:solidFill>
                          </a:rPr>
                          <m:t>2</m:t>
                        </m:r>
                      </m:sub>
                    </m:sSub>
                  </m:oMath>
                </a14:m>
                <a:r>
                  <a:rPr lang="sl-SI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5 </a:t>
                </a:r>
                <a:r>
                  <a:rPr lang="sl-SI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endPara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7" name="Pravokotni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832" y="5329804"/>
                <a:ext cx="985526" cy="455381"/>
              </a:xfrm>
              <a:prstGeom prst="rect">
                <a:avLst/>
              </a:prstGeom>
              <a:blipFill>
                <a:blip r:embed="rId3"/>
                <a:stretch>
                  <a:fillRect t="-1333" r="-4938" b="-6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Pravokotnik 27"/>
              <p:cNvSpPr/>
              <p:nvPr/>
            </p:nvSpPr>
            <p:spPr>
              <a:xfrm>
                <a:off x="5322141" y="2659070"/>
                <a:ext cx="985526" cy="4553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i="1" smtClean="0">
                            <a:solidFill>
                              <a:srgbClr val="FF0000"/>
                            </a:solidFill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𝐹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𝑔</m:t>
                            </m:r>
                          </m:sub>
                        </m:sSub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</a:rPr>
                          <m:t>2</m:t>
                        </m:r>
                      </m:sub>
                    </m:sSub>
                  </m:oMath>
                </a14:m>
                <a:r>
                  <a:rPr lang="sl-SI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5 </a:t>
                </a:r>
                <a:r>
                  <a:rPr lang="sl-SI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endPara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8" name="Pravokotni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141" y="2659070"/>
                <a:ext cx="985526" cy="455381"/>
              </a:xfrm>
              <a:prstGeom prst="rect">
                <a:avLst/>
              </a:prstGeom>
              <a:blipFill>
                <a:blip r:embed="rId4"/>
                <a:stretch>
                  <a:fillRect t="-1333" r="-4938" b="-6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Pravokotnik 28"/>
          <p:cNvSpPr/>
          <p:nvPr/>
        </p:nvSpPr>
        <p:spPr>
          <a:xfrm>
            <a:off x="6831936" y="4214974"/>
            <a:ext cx="103425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=h= </a:t>
            </a:r>
            <a:r>
              <a:rPr lang="sl-S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m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Pravokotnik 5"/>
              <p:cNvSpPr/>
              <p:nvPr/>
            </p:nvSpPr>
            <p:spPr>
              <a:xfrm>
                <a:off x="9267445" y="1648807"/>
                <a:ext cx="1348382" cy="3956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sub>
                      </m:sSub>
                      <m:r>
                        <a:rPr lang="sl-SI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1" i="1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l-SI" b="1" i="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latin typeface="Cambria Math" panose="02040503050406030204" pitchFamily="18" charset="0"/>
                        </a:rPr>
                        <m:t>𝒈</m:t>
                      </m:r>
                    </m:oMath>
                  </m:oMathPara>
                </a14:m>
                <a:endParaRPr lang="sl-SI" b="1" dirty="0"/>
              </a:p>
            </p:txBody>
          </p:sp>
        </mc:Choice>
        <mc:Fallback>
          <p:sp>
            <p:nvSpPr>
              <p:cNvPr id="6" name="Pravokotni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7445" y="1648807"/>
                <a:ext cx="1348382" cy="395621"/>
              </a:xfrm>
              <a:prstGeom prst="rect">
                <a:avLst/>
              </a:prstGeom>
              <a:blipFill>
                <a:blip r:embed="rId5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Pravokotnik 16"/>
              <p:cNvSpPr/>
              <p:nvPr/>
            </p:nvSpPr>
            <p:spPr>
              <a:xfrm>
                <a:off x="9262167" y="435653"/>
                <a:ext cx="12121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Pravokotni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2167" y="435653"/>
                <a:ext cx="121219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ravokotnik 19"/>
              <p:cNvSpPr/>
              <p:nvPr/>
            </p:nvSpPr>
            <p:spPr>
              <a:xfrm>
                <a:off x="9282116" y="2078154"/>
                <a:ext cx="1234569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f>
                        <m:fPr>
                          <m:ctrlP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sSup>
                            <m:sSupPr>
                              <m:ctrlP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sl-SI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0" name="Pravokotnik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2116" y="2078154"/>
                <a:ext cx="1234569" cy="570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oljeZBesedilom 21"/>
          <p:cNvSpPr txBox="1"/>
          <p:nvPr/>
        </p:nvSpPr>
        <p:spPr>
          <a:xfrm>
            <a:off x="1140176" y="361244"/>
            <a:ext cx="6383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Če razumem </a:t>
            </a:r>
            <a:r>
              <a:rPr lang="sl-SI" b="1" dirty="0" smtClean="0">
                <a:solidFill>
                  <a:srgbClr val="FF0000"/>
                </a:solidFill>
              </a:rPr>
              <a:t>osnovne zakone</a:t>
            </a:r>
            <a:r>
              <a:rPr lang="sl-SI" dirty="0" smtClean="0"/>
              <a:t>, že </a:t>
            </a:r>
            <a:r>
              <a:rPr lang="sl-SI" dirty="0" smtClean="0">
                <a:solidFill>
                  <a:srgbClr val="0070C0"/>
                </a:solidFill>
              </a:rPr>
              <a:t>lahko marsikaj povem</a:t>
            </a:r>
            <a:r>
              <a:rPr lang="sl-SI" dirty="0" smtClean="0"/>
              <a:t>.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Pravokotnik 22"/>
              <p:cNvSpPr/>
              <p:nvPr/>
            </p:nvSpPr>
            <p:spPr>
              <a:xfrm>
                <a:off x="8314162" y="3043803"/>
                <a:ext cx="1459438" cy="428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sl-SI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  <m:sub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i="1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23" name="Pravokotnik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4162" y="3043803"/>
                <a:ext cx="1459438" cy="428002"/>
              </a:xfrm>
              <a:prstGeom prst="rect">
                <a:avLst/>
              </a:prstGeom>
              <a:blipFill>
                <a:blip r:embed="rId8"/>
                <a:stretch>
                  <a:fillRect b="-28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Pravokotnik 30"/>
              <p:cNvSpPr/>
              <p:nvPr/>
            </p:nvSpPr>
            <p:spPr>
              <a:xfrm>
                <a:off x="8347215" y="3509817"/>
                <a:ext cx="1146083" cy="7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e>
                            <m:sub>
                              <m:r>
                                <a:rPr lang="sl-SI" i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31" name="Pravokotni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7215" y="3509817"/>
                <a:ext cx="1146083" cy="70378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Pravokotnik 31"/>
              <p:cNvSpPr/>
              <p:nvPr/>
            </p:nvSpPr>
            <p:spPr>
              <a:xfrm>
                <a:off x="8370017" y="4237260"/>
                <a:ext cx="1355564" cy="804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7 </m:t>
                          </m:r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f>
                            <m:f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sl-SI" i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32" name="Pravokotnik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0017" y="4237260"/>
                <a:ext cx="1355564" cy="8047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Pravokotnik 33"/>
              <p:cNvSpPr/>
              <p:nvPr/>
            </p:nvSpPr>
            <p:spPr>
              <a:xfrm>
                <a:off x="8325215" y="5992918"/>
                <a:ext cx="14624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=0,7 </m:t>
                      </m:r>
                      <m:r>
                        <a:rPr lang="sl-SI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sl-SI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4" name="Pravokotnik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5215" y="5992918"/>
                <a:ext cx="1462452" cy="369332"/>
              </a:xfrm>
              <a:prstGeom prst="rect">
                <a:avLst/>
              </a:prstGeom>
              <a:blipFill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Pravokotnik 35"/>
              <p:cNvSpPr/>
              <p:nvPr/>
            </p:nvSpPr>
            <p:spPr>
              <a:xfrm>
                <a:off x="9025844" y="780624"/>
                <a:ext cx="1573123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sl-SI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𝒌𝒈</m:t>
                          </m:r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l-SI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p>
                                  <m:r>
                                    <a:rPr lang="sl-SI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6" name="Pravokotnik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5844" y="780624"/>
                <a:ext cx="1573123" cy="57066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Pravokotnik 36"/>
              <p:cNvSpPr/>
              <p:nvPr/>
            </p:nvSpPr>
            <p:spPr>
              <a:xfrm>
                <a:off x="8216371" y="5028562"/>
                <a:ext cx="1680139" cy="9581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7 </m:t>
                          </m:r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sl-SI" i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f>
                            <m:f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sl-SI" i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37" name="Pravokotni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371" y="5028562"/>
                <a:ext cx="1680139" cy="95814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Pravokotnik 37"/>
              <p:cNvSpPr/>
              <p:nvPr/>
            </p:nvSpPr>
            <p:spPr>
              <a:xfrm>
                <a:off x="10080978" y="3052270"/>
                <a:ext cx="1522468" cy="428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sl-SI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  <m:sub>
                          <m:r>
                            <a:rPr lang="sl-SI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i="1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38" name="Pravokotnik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0978" y="3052270"/>
                <a:ext cx="1522468" cy="428002"/>
              </a:xfrm>
              <a:prstGeom prst="rect">
                <a:avLst/>
              </a:prstGeom>
              <a:blipFill>
                <a:blip r:embed="rId14"/>
                <a:stretch>
                  <a:fillRect b="-428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Pravokotnik 38"/>
              <p:cNvSpPr/>
              <p:nvPr/>
            </p:nvSpPr>
            <p:spPr>
              <a:xfrm>
                <a:off x="10114031" y="3518284"/>
                <a:ext cx="1156727" cy="7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e>
                            <m:sub>
                              <m:r>
                                <a:rPr lang="sl-SI" b="0" i="0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39" name="Pravokotnik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4031" y="3518284"/>
                <a:ext cx="1156727" cy="70378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Pravokotnik 39"/>
              <p:cNvSpPr/>
              <p:nvPr/>
            </p:nvSpPr>
            <p:spPr>
              <a:xfrm>
                <a:off x="10136833" y="4245727"/>
                <a:ext cx="1360885" cy="804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f>
                            <m:f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sl-SI" i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40" name="Pravokotnik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6833" y="4245727"/>
                <a:ext cx="1360885" cy="80477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Pravokotnik 40"/>
              <p:cNvSpPr/>
              <p:nvPr/>
            </p:nvSpPr>
            <p:spPr>
              <a:xfrm>
                <a:off x="10092031" y="6001385"/>
                <a:ext cx="14677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sl-SI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sl-SI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sl-SI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1" name="Pravokotnik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2031" y="6001385"/>
                <a:ext cx="1467774" cy="369332"/>
              </a:xfrm>
              <a:prstGeom prst="rect">
                <a:avLst/>
              </a:prstGeom>
              <a:blipFill>
                <a:blip r:embed="rId1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Pravokotnik 41"/>
              <p:cNvSpPr/>
              <p:nvPr/>
            </p:nvSpPr>
            <p:spPr>
              <a:xfrm>
                <a:off x="9983187" y="5037029"/>
                <a:ext cx="1743170" cy="9581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0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l-SI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sl-SI" i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sl-SI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f>
                            <m:fPr>
                              <m:ctrlP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l-SI" i="1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sl-SI" i="0">
                                      <a:solidFill>
                                        <a:schemeClr val="accent4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sl-SI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42" name="Pravokotnik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3187" y="5037029"/>
                <a:ext cx="1743170" cy="95814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PoljeZBesedilom 42"/>
          <p:cNvSpPr txBox="1"/>
          <p:nvPr/>
        </p:nvSpPr>
        <p:spPr>
          <a:xfrm>
            <a:off x="479177" y="6448036"/>
            <a:ext cx="8061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A o tem naloga ne sprašuje. Uporabljali pa bomo enaka </a:t>
            </a:r>
            <a:r>
              <a:rPr lang="sl-SI" dirty="0" smtClean="0">
                <a:solidFill>
                  <a:schemeClr val="accent4"/>
                </a:solidFill>
              </a:rPr>
              <a:t>matematična</a:t>
            </a:r>
            <a:r>
              <a:rPr lang="sl-SI" dirty="0" smtClean="0"/>
              <a:t> orodja.</a:t>
            </a:r>
            <a:endParaRPr lang="sl-SI" dirty="0"/>
          </a:p>
        </p:txBody>
      </p:sp>
      <p:cxnSp>
        <p:nvCxnSpPr>
          <p:cNvPr id="45" name="Raven povezovalnik 44"/>
          <p:cNvCxnSpPr/>
          <p:nvPr/>
        </p:nvCxnSpPr>
        <p:spPr>
          <a:xfrm>
            <a:off x="9983187" y="2788356"/>
            <a:ext cx="0" cy="381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jeZBesedilom 45"/>
          <p:cNvSpPr txBox="1"/>
          <p:nvPr/>
        </p:nvSpPr>
        <p:spPr>
          <a:xfrm>
            <a:off x="1585208" y="992823"/>
            <a:ext cx="38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47" name="PoljeZBesedilom 46"/>
          <p:cNvSpPr txBox="1"/>
          <p:nvPr/>
        </p:nvSpPr>
        <p:spPr>
          <a:xfrm>
            <a:off x="5350053" y="1009193"/>
            <a:ext cx="4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ko</a:t>
            </a:r>
            <a:endParaRPr lang="sl-SI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Pravokotnik 50"/>
              <p:cNvSpPr/>
              <p:nvPr/>
            </p:nvSpPr>
            <p:spPr>
              <a:xfrm>
                <a:off x="423614" y="2592535"/>
                <a:ext cx="985526" cy="4553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i="1" smtClean="0">
                            <a:solidFill>
                              <a:srgbClr val="FF0000"/>
                            </a:solidFill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𝐹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rgbClr val="FF0000"/>
                                </a:solidFill>
                              </a:rPr>
                              <m:t>𝑔</m:t>
                            </m:r>
                          </m:sub>
                        </m:sSub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</a:rPr>
                          <m:t>1</m:t>
                        </m:r>
                      </m:sub>
                    </m:sSub>
                  </m:oMath>
                </a14:m>
                <a:r>
                  <a:rPr lang="sl-SI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 </a:t>
                </a:r>
                <a:r>
                  <a:rPr lang="sl-SI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endPara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1" name="Pravokotnik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614" y="2592535"/>
                <a:ext cx="985526" cy="455381"/>
              </a:xfrm>
              <a:prstGeom prst="rect">
                <a:avLst/>
              </a:prstGeom>
              <a:blipFill>
                <a:blip r:embed="rId19"/>
                <a:stretch>
                  <a:fillRect t="-1333" r="-4938" b="-6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635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oljeZBesedilom 21"/>
          <p:cNvSpPr txBox="1"/>
          <p:nvPr/>
        </p:nvSpPr>
        <p:spPr>
          <a:xfrm>
            <a:off x="248192" y="89407"/>
            <a:ext cx="1063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Razmišljam o </a:t>
            </a:r>
            <a:r>
              <a:rPr lang="sl-SI" b="1" dirty="0" smtClean="0">
                <a:solidFill>
                  <a:srgbClr val="FF0000"/>
                </a:solidFill>
              </a:rPr>
              <a:t>novem znanju</a:t>
            </a:r>
            <a:r>
              <a:rPr lang="sl-SI" dirty="0"/>
              <a:t> </a:t>
            </a:r>
            <a:r>
              <a:rPr lang="sl-SI" dirty="0" smtClean="0"/>
              <a:t>in za konkreten primer že </a:t>
            </a:r>
            <a:r>
              <a:rPr lang="sl-SI" dirty="0" smtClean="0">
                <a:solidFill>
                  <a:srgbClr val="0070C0"/>
                </a:solidFill>
              </a:rPr>
              <a:t>lahko marsikaj povem predvsem o POTENCIALNI ENERGIJI</a:t>
            </a:r>
            <a:r>
              <a:rPr lang="sl-SI" dirty="0" smtClean="0"/>
              <a:t>.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56247" y="5634297"/>
                <a:ext cx="4280146" cy="348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potencialna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prvega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etku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i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47" y="5634297"/>
                <a:ext cx="4280146" cy="3482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2545085" y="4835942"/>
                <a:ext cx="1392369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0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085" y="4835942"/>
                <a:ext cx="1392369" cy="457946"/>
              </a:xfrm>
              <a:prstGeom prst="rect">
                <a:avLst/>
              </a:prstGeom>
              <a:blipFill>
                <a:blip r:embed="rId3"/>
                <a:stretch>
                  <a:fillRect r="-877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Elipsa 71"/>
          <p:cNvSpPr/>
          <p:nvPr/>
        </p:nvSpPr>
        <p:spPr>
          <a:xfrm>
            <a:off x="1234102" y="941411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3" name="Raven povezovalnik 72"/>
          <p:cNvCxnSpPr>
            <a:stCxn id="72" idx="2"/>
          </p:cNvCxnSpPr>
          <p:nvPr/>
        </p:nvCxnSpPr>
        <p:spPr>
          <a:xfrm>
            <a:off x="1234102" y="1488922"/>
            <a:ext cx="0" cy="5475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72" idx="6"/>
          </p:cNvCxnSpPr>
          <p:nvPr/>
        </p:nvCxnSpPr>
        <p:spPr>
          <a:xfrm>
            <a:off x="2329124" y="1488922"/>
            <a:ext cx="0" cy="34374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ravokotnik 74"/>
          <p:cNvSpPr/>
          <p:nvPr/>
        </p:nvSpPr>
        <p:spPr>
          <a:xfrm>
            <a:off x="997034" y="2036433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6" name="Pravokotnik 75"/>
          <p:cNvSpPr/>
          <p:nvPr/>
        </p:nvSpPr>
        <p:spPr>
          <a:xfrm>
            <a:off x="2148502" y="4926389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7" name="Elipsa 76"/>
          <p:cNvSpPr/>
          <p:nvPr/>
        </p:nvSpPr>
        <p:spPr>
          <a:xfrm>
            <a:off x="1758754" y="1443203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8" name="Elipsa 77"/>
          <p:cNvSpPr/>
          <p:nvPr/>
        </p:nvSpPr>
        <p:spPr>
          <a:xfrm>
            <a:off x="4998947" y="941411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9" name="Raven povezovalnik 78"/>
          <p:cNvCxnSpPr>
            <a:stCxn id="78" idx="6"/>
            <a:endCxn id="82" idx="0"/>
          </p:cNvCxnSpPr>
          <p:nvPr/>
        </p:nvCxnSpPr>
        <p:spPr>
          <a:xfrm>
            <a:off x="6093969" y="1488922"/>
            <a:ext cx="0" cy="7902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aven povezovalnik 79"/>
          <p:cNvCxnSpPr>
            <a:endCxn id="81" idx="0"/>
          </p:cNvCxnSpPr>
          <p:nvPr/>
        </p:nvCxnSpPr>
        <p:spPr>
          <a:xfrm flipH="1">
            <a:off x="4982014" y="1488922"/>
            <a:ext cx="16933" cy="31693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avokotnik 80"/>
          <p:cNvSpPr/>
          <p:nvPr/>
        </p:nvSpPr>
        <p:spPr>
          <a:xfrm>
            <a:off x="4744947" y="4658277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2" name="Pravokotnik 81"/>
          <p:cNvSpPr/>
          <p:nvPr/>
        </p:nvSpPr>
        <p:spPr>
          <a:xfrm>
            <a:off x="5913347" y="2279144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3" name="Elipsa 82"/>
          <p:cNvSpPr/>
          <p:nvPr/>
        </p:nvSpPr>
        <p:spPr>
          <a:xfrm>
            <a:off x="5523599" y="1443203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4" name="Raven povezovalnik 83"/>
          <p:cNvCxnSpPr/>
          <p:nvPr/>
        </p:nvCxnSpPr>
        <p:spPr>
          <a:xfrm>
            <a:off x="215420" y="5287633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aven povezovalnik 84"/>
          <p:cNvCxnSpPr/>
          <p:nvPr/>
        </p:nvCxnSpPr>
        <p:spPr>
          <a:xfrm>
            <a:off x="215420" y="2640388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aven puščični povezovalnik 85"/>
          <p:cNvCxnSpPr/>
          <p:nvPr/>
        </p:nvCxnSpPr>
        <p:spPr>
          <a:xfrm>
            <a:off x="7380901" y="2648855"/>
            <a:ext cx="16932" cy="26303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Pravokotnik 89"/>
          <p:cNvSpPr/>
          <p:nvPr/>
        </p:nvSpPr>
        <p:spPr>
          <a:xfrm>
            <a:off x="7301445" y="3894384"/>
            <a:ext cx="59182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m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PoljeZBesedilom 90"/>
          <p:cNvSpPr txBox="1"/>
          <p:nvPr/>
        </p:nvSpPr>
        <p:spPr>
          <a:xfrm>
            <a:off x="1633976" y="589408"/>
            <a:ext cx="38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92" name="PoljeZBesedilom 91"/>
          <p:cNvSpPr txBox="1"/>
          <p:nvPr/>
        </p:nvSpPr>
        <p:spPr>
          <a:xfrm>
            <a:off x="5398821" y="605778"/>
            <a:ext cx="4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ko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93" name="Pravokotnik 92"/>
          <p:cNvSpPr/>
          <p:nvPr/>
        </p:nvSpPr>
        <p:spPr>
          <a:xfrm>
            <a:off x="1063484" y="2120484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4" name="Slika 9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103" y="278689"/>
            <a:ext cx="1051674" cy="14610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6" name="Pravokotnik 95"/>
              <p:cNvSpPr/>
              <p:nvPr/>
            </p:nvSpPr>
            <p:spPr>
              <a:xfrm>
                <a:off x="8193530" y="1642223"/>
                <a:ext cx="1733103" cy="394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6" name="Pravokotnik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3530" y="1642223"/>
                <a:ext cx="1733103" cy="394210"/>
              </a:xfrm>
              <a:prstGeom prst="rect">
                <a:avLst/>
              </a:prstGeom>
              <a:blipFill>
                <a:blip r:embed="rId5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7" name="Pravokotnik 96"/>
              <p:cNvSpPr/>
              <p:nvPr/>
            </p:nvSpPr>
            <p:spPr>
              <a:xfrm>
                <a:off x="8236490" y="2658908"/>
                <a:ext cx="1510221" cy="6533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sl-SI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7" name="Pravokotnik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6490" y="2658908"/>
                <a:ext cx="1510221" cy="6533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Pravokotnik 97"/>
              <p:cNvSpPr/>
              <p:nvPr/>
            </p:nvSpPr>
            <p:spPr>
              <a:xfrm>
                <a:off x="8172847" y="3517544"/>
                <a:ext cx="2111925" cy="427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sl-SI" sz="2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l-SI" sz="2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sl-SI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8" name="Pravokotnik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847" y="3517544"/>
                <a:ext cx="2111925" cy="427618"/>
              </a:xfrm>
              <a:prstGeom prst="rect">
                <a:avLst/>
              </a:prstGeom>
              <a:blipFill>
                <a:blip r:embed="rId7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9" name="Pravokotnik 98"/>
              <p:cNvSpPr/>
              <p:nvPr/>
            </p:nvSpPr>
            <p:spPr>
              <a:xfrm>
                <a:off x="8357871" y="4077205"/>
                <a:ext cx="14044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𝒛𝒂</m:t>
                          </m:r>
                        </m:sub>
                      </m:sSub>
                      <m:r>
                        <a:rPr lang="sl-SI" b="1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𝒌𝒐</m:t>
                          </m:r>
                        </m:sub>
                      </m:sSub>
                    </m:oMath>
                  </m:oMathPara>
                </a14:m>
                <a:endParaRPr lang="sl-SI" b="1" dirty="0"/>
              </a:p>
            </p:txBody>
          </p:sp>
        </mc:Choice>
        <mc:Fallback>
          <p:sp>
            <p:nvSpPr>
              <p:cNvPr id="99" name="Pravokotnik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7871" y="4077205"/>
                <a:ext cx="1404423" cy="369332"/>
              </a:xfrm>
              <a:prstGeom prst="rect">
                <a:avLst/>
              </a:prstGeom>
              <a:blipFill>
                <a:blip r:embed="rId8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Pravokotnik 99"/>
              <p:cNvSpPr/>
              <p:nvPr/>
            </p:nvSpPr>
            <p:spPr>
              <a:xfrm>
                <a:off x="8323564" y="2131747"/>
                <a:ext cx="1336071" cy="391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l-SI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l-SI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0" name="Pravokotnik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3564" y="2131747"/>
                <a:ext cx="1336071" cy="391902"/>
              </a:xfrm>
              <a:prstGeom prst="rect">
                <a:avLst/>
              </a:prstGeom>
              <a:blipFill>
                <a:blip r:embed="rId9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Elipsa 100"/>
          <p:cNvSpPr/>
          <p:nvPr/>
        </p:nvSpPr>
        <p:spPr>
          <a:xfrm>
            <a:off x="10885118" y="975110"/>
            <a:ext cx="1128889" cy="4051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2" name="Elipsa 101"/>
          <p:cNvSpPr/>
          <p:nvPr/>
        </p:nvSpPr>
        <p:spPr>
          <a:xfrm>
            <a:off x="8904936" y="1623980"/>
            <a:ext cx="637076" cy="4051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04" name="Raven puščični povezovalnik 103"/>
          <p:cNvCxnSpPr>
            <a:stCxn id="101" idx="2"/>
            <a:endCxn id="102" idx="0"/>
          </p:cNvCxnSpPr>
          <p:nvPr/>
        </p:nvCxnSpPr>
        <p:spPr>
          <a:xfrm flipH="1">
            <a:off x="9223474" y="1177681"/>
            <a:ext cx="1661644" cy="446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Pravokotnik 104"/>
              <p:cNvSpPr/>
              <p:nvPr/>
            </p:nvSpPr>
            <p:spPr>
              <a:xfrm>
                <a:off x="7355" y="6025920"/>
                <a:ext cx="4377930" cy="348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potencialna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drugega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etku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105" name="Pravokotnik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5" y="6025920"/>
                <a:ext cx="4377930" cy="3482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Pravokotnik 105"/>
              <p:cNvSpPr/>
              <p:nvPr/>
            </p:nvSpPr>
            <p:spPr>
              <a:xfrm>
                <a:off x="260406" y="2810009"/>
                <a:ext cx="1535036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6" name="Pravokotnik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06" y="2810009"/>
                <a:ext cx="1535036" cy="457946"/>
              </a:xfrm>
              <a:prstGeom prst="rect">
                <a:avLst/>
              </a:prstGeom>
              <a:blipFill>
                <a:blip r:embed="rId11"/>
                <a:stretch>
                  <a:fillRect r="-397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Pravokotnik 106"/>
              <p:cNvSpPr/>
              <p:nvPr/>
            </p:nvSpPr>
            <p:spPr>
              <a:xfrm>
                <a:off x="5219080" y="5664473"/>
                <a:ext cx="4164730" cy="363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potencialna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prvega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koncu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i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1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107" name="Pravokotnik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080" y="5664473"/>
                <a:ext cx="4164730" cy="36324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Pravokotnik 107"/>
              <p:cNvSpPr/>
              <p:nvPr/>
            </p:nvSpPr>
            <p:spPr>
              <a:xfrm>
                <a:off x="5170188" y="6018568"/>
                <a:ext cx="4262514" cy="363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potencialna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drugega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koncu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1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108" name="Pravokotnik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188" y="6018568"/>
                <a:ext cx="4262514" cy="36324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9" name="Pravokotnik 108"/>
              <p:cNvSpPr/>
              <p:nvPr/>
            </p:nvSpPr>
            <p:spPr>
              <a:xfrm>
                <a:off x="5370909" y="2849165"/>
                <a:ext cx="1547860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9" name="Pravokotnik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909" y="2849165"/>
                <a:ext cx="1547860" cy="479298"/>
              </a:xfrm>
              <a:prstGeom prst="rect">
                <a:avLst/>
              </a:prstGeom>
              <a:blipFill>
                <a:blip r:embed="rId14"/>
                <a:stretch>
                  <a:fillRect r="-394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Pravokotnik 109"/>
              <p:cNvSpPr/>
              <p:nvPr/>
            </p:nvSpPr>
            <p:spPr>
              <a:xfrm>
                <a:off x="5364892" y="4861315"/>
                <a:ext cx="1405192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10" name="Pravokotnik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892" y="4861315"/>
                <a:ext cx="1405192" cy="479298"/>
              </a:xfrm>
              <a:prstGeom prst="rect">
                <a:avLst/>
              </a:prstGeom>
              <a:blipFill>
                <a:blip r:embed="rId15"/>
                <a:stretch>
                  <a:fillRect r="-433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PoljeZBesedilom 110"/>
          <p:cNvSpPr txBox="1"/>
          <p:nvPr/>
        </p:nvSpPr>
        <p:spPr>
          <a:xfrm>
            <a:off x="46615" y="6406756"/>
            <a:ext cx="469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 slike se da razbrati odgovor na a) vprašanje.  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Pravokotnik 111">
                <a:hlinkClick r:id="rId16"/>
              </p:cNvPr>
              <p:cNvSpPr/>
              <p:nvPr/>
            </p:nvSpPr>
            <p:spPr>
              <a:xfrm>
                <a:off x="4551436" y="6411610"/>
                <a:ext cx="6379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sl-SI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12" name="Pravokotnik 111">
                <a:hlinkClick r:id="rId16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436" y="6411610"/>
                <a:ext cx="637995" cy="369332"/>
              </a:xfrm>
              <a:prstGeom prst="rect">
                <a:avLst/>
              </a:prstGeom>
              <a:blipFill>
                <a:blip r:embed="rId17"/>
                <a:stretch>
                  <a:fillRect r="-1923" b="-18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PoljeZBesedilom 112">
                <a:hlinkClick r:id="rId18" action="ppaction://hlinksldjump"/>
              </p:cNvPr>
              <p:cNvSpPr txBox="1"/>
              <p:nvPr/>
            </p:nvSpPr>
            <p:spPr>
              <a:xfrm>
                <a:off x="308928" y="3256998"/>
                <a:ext cx="1376211" cy="4213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  <m:t>1</m:t>
                                </m:r>
                              </m:e>
                              <m:sub>
                                <m: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  <m:t>𝑧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113" name="PoljeZBesedilom 112">
                <a:hlinkClick r:id="rId18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28" y="3256998"/>
                <a:ext cx="1376211" cy="421397"/>
              </a:xfrm>
              <a:prstGeom prst="rect">
                <a:avLst/>
              </a:prstGeom>
              <a:blipFill>
                <a:blip r:embed="rId19"/>
                <a:stretch>
                  <a:fillRect l="-4000" t="-5797" b="-1159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PoljeZBesedilom 113">
                <a:hlinkClick r:id="rId18" action="ppaction://hlinksldjump"/>
              </p:cNvPr>
              <p:cNvSpPr txBox="1"/>
              <p:nvPr/>
            </p:nvSpPr>
            <p:spPr>
              <a:xfrm>
                <a:off x="5408079" y="3398724"/>
                <a:ext cx="1433149" cy="4494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b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114" name="PoljeZBesedilom 113">
                <a:hlinkClick r:id="rId18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079" y="3398724"/>
                <a:ext cx="1433149" cy="449418"/>
              </a:xfrm>
              <a:prstGeom prst="rect">
                <a:avLst/>
              </a:prstGeom>
              <a:blipFill>
                <a:blip r:embed="rId20"/>
                <a:stretch>
                  <a:fillRect l="-3404" t="-6849" b="-547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PoljeZBesedilom 114">
                <a:hlinkClick r:id="rId18" action="ppaction://hlinksldjump"/>
              </p:cNvPr>
              <p:cNvSpPr txBox="1"/>
              <p:nvPr/>
            </p:nvSpPr>
            <p:spPr>
              <a:xfrm>
                <a:off x="2505521" y="5212900"/>
                <a:ext cx="1363002" cy="4213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b>
                                <m: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  <m:t>𝑧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115" name="PoljeZBesedilom 114">
                <a:hlinkClick r:id="rId18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521" y="5212900"/>
                <a:ext cx="1363002" cy="421397"/>
              </a:xfrm>
              <a:prstGeom prst="rect">
                <a:avLst/>
              </a:prstGeom>
              <a:blipFill>
                <a:blip r:embed="rId21"/>
                <a:stretch>
                  <a:fillRect l="-3571" t="-5797" b="-1159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PoljeZBesedilom 115">
                <a:hlinkClick r:id="rId18" action="ppaction://hlinksldjump"/>
              </p:cNvPr>
              <p:cNvSpPr txBox="1"/>
              <p:nvPr/>
            </p:nvSpPr>
            <p:spPr>
              <a:xfrm>
                <a:off x="5358880" y="5214821"/>
                <a:ext cx="1383071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sub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116" name="PoljeZBesedilom 115">
                <a:hlinkClick r:id="rId18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8880" y="5214821"/>
                <a:ext cx="1383071" cy="440633"/>
              </a:xfrm>
              <a:prstGeom prst="rect">
                <a:avLst/>
              </a:prstGeom>
              <a:blipFill>
                <a:blip r:embed="rId22"/>
                <a:stretch>
                  <a:fillRect l="-3524" t="-5479" b="-547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PoljeZBesedilom 119"/>
          <p:cNvSpPr txBox="1"/>
          <p:nvPr/>
        </p:nvSpPr>
        <p:spPr>
          <a:xfrm>
            <a:off x="11230138" y="5738373"/>
            <a:ext cx="335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5400" dirty="0" smtClean="0">
                <a:solidFill>
                  <a:srgbClr val="FF0000"/>
                </a:solidFill>
              </a:rPr>
              <a:t>3</a:t>
            </a:r>
            <a:endParaRPr lang="sl-SI" sz="5400" dirty="0">
              <a:solidFill>
                <a:srgbClr val="FF0000"/>
              </a:solidFill>
            </a:endParaRPr>
          </a:p>
        </p:txBody>
      </p:sp>
      <p:sp>
        <p:nvSpPr>
          <p:cNvPr id="122" name="Pravokotnik 121"/>
          <p:cNvSpPr/>
          <p:nvPr/>
        </p:nvSpPr>
        <p:spPr>
          <a:xfrm>
            <a:off x="4831170" y="4805180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3" name="Pravokotnik 122"/>
          <p:cNvSpPr/>
          <p:nvPr/>
        </p:nvSpPr>
        <p:spPr>
          <a:xfrm>
            <a:off x="2170493" y="4901177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4" name="Pravokotnik 123"/>
          <p:cNvSpPr/>
          <p:nvPr/>
        </p:nvSpPr>
        <p:spPr>
          <a:xfrm>
            <a:off x="5943126" y="2264641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5" name="PoljeZBesedilom 124">
            <a:hlinkClick r:id="rId23"/>
          </p:cNvPr>
          <p:cNvSpPr txBox="1"/>
          <p:nvPr/>
        </p:nvSpPr>
        <p:spPr>
          <a:xfrm>
            <a:off x="10195772" y="4077205"/>
            <a:ext cx="1697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>
                <a:solidFill>
                  <a:srgbClr val="FFC000"/>
                </a:solidFill>
              </a:rPr>
              <a:t>Dodatna razlaga</a:t>
            </a:r>
            <a:endParaRPr lang="sl-SI" dirty="0">
              <a:solidFill>
                <a:srgbClr val="FFC000"/>
              </a:solidFill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7893274" y="1440971"/>
            <a:ext cx="2391498" cy="12078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28" name="PoljeZBesedilom 127"/>
          <p:cNvSpPr txBox="1"/>
          <p:nvPr/>
        </p:nvSpPr>
        <p:spPr>
          <a:xfrm>
            <a:off x="10298889" y="1849705"/>
            <a:ext cx="13034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Potencialna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energija</a:t>
            </a:r>
            <a:endParaRPr lang="sl-SI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9" name="Pravokotnik 128"/>
              <p:cNvSpPr/>
              <p:nvPr/>
            </p:nvSpPr>
            <p:spPr>
              <a:xfrm>
                <a:off x="3084816" y="589408"/>
                <a:ext cx="1466620" cy="395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𝑧𝑎</m:t>
                              </m:r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𝑘𝑜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129" name="Pravokotnik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816" y="589408"/>
                <a:ext cx="1466620" cy="395429"/>
              </a:xfrm>
              <a:prstGeom prst="rect">
                <a:avLst/>
              </a:prstGeom>
              <a:blipFill>
                <a:blip r:embed="rId24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Pravokotnik 129"/>
              <p:cNvSpPr/>
              <p:nvPr/>
            </p:nvSpPr>
            <p:spPr>
              <a:xfrm>
                <a:off x="1510883" y="3920618"/>
                <a:ext cx="4296817" cy="395429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sl-SI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l-SI" b="1" i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𝑘𝑜</m:t>
                              </m:r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𝑧𝑎</m:t>
                              </m:r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sl-SI" i="1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sl-SI" i="0">
                          <a:latin typeface="Cambria Math" panose="02040503050406030204" pitchFamily="18" charset="0"/>
                        </a:rPr>
                        <m:t>−14 </m:t>
                      </m:r>
                      <m:r>
                        <a:rPr lang="sl-SI" i="1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sl-SI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1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l-SI" b="1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sl-SI" b="1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𝑱</m:t>
                      </m:r>
                    </m:oMath>
                  </m:oMathPara>
                </a14:m>
                <a:endParaRPr lang="sl-SI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30" name="Pravokotnik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883" y="3920618"/>
                <a:ext cx="4296817" cy="395429"/>
              </a:xfrm>
              <a:prstGeom prst="rect">
                <a:avLst/>
              </a:prstGeom>
              <a:blipFill>
                <a:blip r:embed="rId25"/>
                <a:stretch>
                  <a:fillRect b="-1076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Pravokotnik 130"/>
              <p:cNvSpPr/>
              <p:nvPr/>
            </p:nvSpPr>
            <p:spPr>
              <a:xfrm>
                <a:off x="2727812" y="1166700"/>
                <a:ext cx="1970988" cy="294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12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𝑧𝑎</m:t>
                              </m:r>
                            </m:sub>
                          </m:sSub>
                        </m:sub>
                      </m:sSub>
                      <m:r>
                        <a:rPr lang="sl-SI" sz="1200" i="0">
                          <a:latin typeface="Cambria Math" panose="02040503050406030204" pitchFamily="18" charset="0"/>
                        </a:rPr>
                        <m:t>=14 </m:t>
                      </m:r>
                      <m:r>
                        <a:rPr lang="sl-SI" sz="1200" i="1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sl-SI" sz="1200" i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sl-SI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𝑘𝑜</m:t>
                              </m:r>
                            </m:sub>
                          </m:sSub>
                        </m:sub>
                      </m:sSub>
                      <m:r>
                        <a:rPr lang="sl-SI" sz="1200" i="0"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sl-SI" sz="1200" i="1"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1200" dirty="0"/>
              </a:p>
            </p:txBody>
          </p:sp>
        </mc:Choice>
        <mc:Fallback>
          <p:sp>
            <p:nvSpPr>
              <p:cNvPr id="131" name="Pravokotnik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812" y="1166700"/>
                <a:ext cx="1970988" cy="294376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2" name="Pravokotnik 131"/>
              <p:cNvSpPr/>
              <p:nvPr/>
            </p:nvSpPr>
            <p:spPr>
              <a:xfrm>
                <a:off x="112406" y="4490088"/>
                <a:ext cx="1521570" cy="3117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12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𝑧𝑎</m:t>
                              </m:r>
                            </m:sub>
                          </m:sSub>
                        </m:sub>
                      </m:sSub>
                      <m:r>
                        <a:rPr lang="sl-SI" sz="12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2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12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l-SI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2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200" dirty="0"/>
              </a:p>
            </p:txBody>
          </p:sp>
        </mc:Choice>
        <mc:Fallback>
          <p:sp>
            <p:nvSpPr>
              <p:cNvPr id="132" name="Pravokotnik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06" y="4490088"/>
                <a:ext cx="1521570" cy="31175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3" name="Pravokotnik 132"/>
              <p:cNvSpPr/>
              <p:nvPr/>
            </p:nvSpPr>
            <p:spPr>
              <a:xfrm>
                <a:off x="5553334" y="4464563"/>
                <a:ext cx="1544076" cy="3246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12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𝑘𝑜</m:t>
                              </m:r>
                            </m:sub>
                          </m:sSub>
                        </m:sub>
                      </m:sSub>
                      <m:r>
                        <a:rPr lang="sl-SI" sz="12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2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12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l-SI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2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1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200" dirty="0"/>
              </a:p>
            </p:txBody>
          </p:sp>
        </mc:Choice>
        <mc:Fallback>
          <p:sp>
            <p:nvSpPr>
              <p:cNvPr id="133" name="Pravokotnik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334" y="4464563"/>
                <a:ext cx="1544076" cy="324641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4" name="PoljeZBesedilom 133"/>
          <p:cNvSpPr txBox="1"/>
          <p:nvPr/>
        </p:nvSpPr>
        <p:spPr>
          <a:xfrm>
            <a:off x="5535688" y="6389316"/>
            <a:ext cx="469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 slike se da razbrati odgovor na b) vprašanje.  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5" name="Pravokotnik 134"/>
              <p:cNvSpPr/>
              <p:nvPr/>
            </p:nvSpPr>
            <p:spPr>
              <a:xfrm>
                <a:off x="7651797" y="4645964"/>
                <a:ext cx="4495653" cy="786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1"/>
                        <m:t>∆ </m:t>
                      </m:r>
                      <m:sSub>
                        <m:sSubPr>
                          <m:ctrlPr>
                            <a:rPr lang="sl-SI" b="1" i="1"/>
                          </m:ctrlPr>
                        </m:sSubPr>
                        <m:e>
                          <m:r>
                            <a:rPr lang="sl-SI" b="1" i="1"/>
                            <m:t>𝑾</m:t>
                          </m:r>
                        </m:e>
                        <m:sub>
                          <m:sSub>
                            <m:sSubPr>
                              <m:ctrlPr>
                                <a:rPr lang="sl-SI" b="1" i="1"/>
                              </m:ctrlPr>
                            </m:sSubPr>
                            <m:e>
                              <m:r>
                                <a:rPr lang="sl-SI" b="1" i="1"/>
                                <m:t>𝒑</m:t>
                              </m:r>
                            </m:e>
                            <m:sub>
                              <m:r>
                                <a:rPr lang="sl-SI" b="1" i="1"/>
                                <m:t>𝟏</m:t>
                              </m:r>
                            </m:sub>
                          </m:sSub>
                        </m:sub>
                      </m:sSub>
                      <m:r>
                        <a:rPr lang="sl-SI" b="1" i="1"/>
                        <m:t>=</m:t>
                      </m:r>
                      <m:sSub>
                        <m:sSubPr>
                          <m:ctrlPr>
                            <a:rPr lang="sl-SI" i="1"/>
                          </m:ctrlPr>
                        </m:sSubPr>
                        <m:e>
                          <m:r>
                            <a:rPr lang="sl-SI" i="1"/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/>
                              </m:ctrlPr>
                            </m:sSubPr>
                            <m:e>
                              <m:r>
                                <a:rPr lang="sl-SI" i="1"/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/>
                                  </m:ctrlPr>
                                </m:sSubPr>
                                <m:e>
                                  <m:r>
                                    <a:rPr lang="sl-SI" i="1"/>
                                    <m:t>1</m:t>
                                  </m:r>
                                </m:e>
                                <m:sub>
                                  <m:r>
                                    <a:rPr lang="sl-SI" i="1"/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1"/>
                        <m:t>−</m:t>
                      </m:r>
                      <m:sSub>
                        <m:sSubPr>
                          <m:ctrlPr>
                            <a:rPr lang="sl-SI" i="1"/>
                          </m:ctrlPr>
                        </m:sSubPr>
                        <m:e>
                          <m:r>
                            <a:rPr lang="sl-SI" i="1"/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/>
                              </m:ctrlPr>
                            </m:sSubPr>
                            <m:e>
                              <m:r>
                                <a:rPr lang="sl-SI" i="1"/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/>
                                  </m:ctrlPr>
                                </m:sSubPr>
                                <m:e>
                                  <m:r>
                                    <a:rPr lang="sl-SI" i="1"/>
                                    <m:t>1</m:t>
                                  </m:r>
                                </m:e>
                                <m:sub>
                                  <m:r>
                                    <a:rPr lang="sl-SI" i="1"/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1"/>
                        <m:t>=0 </m:t>
                      </m:r>
                      <m:r>
                        <a:rPr lang="sl-SI" i="1"/>
                        <m:t>𝐽</m:t>
                      </m:r>
                      <m:r>
                        <a:rPr lang="sl-SI" i="1"/>
                        <m:t>−14 </m:t>
                      </m:r>
                      <m:r>
                        <a:rPr lang="sl-SI" i="1"/>
                        <m:t>𝐽</m:t>
                      </m:r>
                      <m:r>
                        <a:rPr lang="sl-SI" i="1"/>
                        <m:t>=−</m:t>
                      </m:r>
                      <m:r>
                        <a:rPr lang="sl-SI" b="1" i="1"/>
                        <m:t>𝟏𝟒</m:t>
                      </m:r>
                      <m:r>
                        <a:rPr lang="sl-SI" b="1" i="1"/>
                        <m:t> </m:t>
                      </m:r>
                      <m:r>
                        <a:rPr lang="sl-SI" b="1" i="1"/>
                        <m:t>𝑱</m:t>
                      </m:r>
                    </m:oMath>
                  </m:oMathPara>
                </a14:m>
                <a:endParaRPr lang="sl-SI" b="1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1"/>
                        <m:t>∆ </m:t>
                      </m:r>
                      <m:sSub>
                        <m:sSubPr>
                          <m:ctrlPr>
                            <a:rPr lang="sl-SI" b="1" i="1"/>
                          </m:ctrlPr>
                        </m:sSubPr>
                        <m:e>
                          <m:r>
                            <a:rPr lang="sl-SI" b="1" i="1"/>
                            <m:t>𝑾</m:t>
                          </m:r>
                        </m:e>
                        <m:sub>
                          <m:sSub>
                            <m:sSubPr>
                              <m:ctrlPr>
                                <a:rPr lang="sl-SI" b="1" i="1"/>
                              </m:ctrlPr>
                            </m:sSubPr>
                            <m:e>
                              <m:r>
                                <a:rPr lang="sl-SI" b="1" i="1"/>
                                <m:t>𝒑</m:t>
                              </m:r>
                            </m:e>
                            <m:sub>
                              <m:r>
                                <a:rPr lang="sl-SI" b="1" i="1"/>
                                <m:t>𝟐</m:t>
                              </m:r>
                            </m:sub>
                          </m:sSub>
                        </m:sub>
                      </m:sSub>
                      <m:r>
                        <a:rPr lang="sl-SI" i="1"/>
                        <m:t>=</m:t>
                      </m:r>
                      <m:sSub>
                        <m:sSubPr>
                          <m:ctrlPr>
                            <a:rPr lang="sl-SI" i="1"/>
                          </m:ctrlPr>
                        </m:sSubPr>
                        <m:e>
                          <m:r>
                            <a:rPr lang="sl-SI" i="1"/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/>
                              </m:ctrlPr>
                            </m:sSubPr>
                            <m:e>
                              <m:r>
                                <a:rPr lang="sl-SI" i="1"/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/>
                                  </m:ctrlPr>
                                </m:sSubPr>
                                <m:e>
                                  <m:r>
                                    <a:rPr lang="sl-SI" i="1"/>
                                    <m:t>2</m:t>
                                  </m:r>
                                </m:e>
                                <m:sub>
                                  <m:r>
                                    <a:rPr lang="sl-SI" i="1"/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1"/>
                        <m:t>−</m:t>
                      </m:r>
                      <m:sSub>
                        <m:sSubPr>
                          <m:ctrlPr>
                            <a:rPr lang="sl-SI" i="1"/>
                          </m:ctrlPr>
                        </m:sSubPr>
                        <m:e>
                          <m:r>
                            <a:rPr lang="sl-SI" i="1"/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/>
                              </m:ctrlPr>
                            </m:sSubPr>
                            <m:e>
                              <m:r>
                                <a:rPr lang="sl-SI" i="1"/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/>
                                  </m:ctrlPr>
                                </m:sSubPr>
                                <m:e>
                                  <m:r>
                                    <a:rPr lang="sl-SI" i="1"/>
                                    <m:t>2</m:t>
                                  </m:r>
                                </m:e>
                                <m:sub>
                                  <m:r>
                                    <a:rPr lang="sl-SI" i="1"/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1"/>
                        <m:t>=10 </m:t>
                      </m:r>
                      <m:r>
                        <a:rPr lang="sl-SI" i="1"/>
                        <m:t>𝐽</m:t>
                      </m:r>
                      <m:r>
                        <a:rPr lang="sl-SI" i="1"/>
                        <m:t>−0 </m:t>
                      </m:r>
                      <m:r>
                        <a:rPr lang="sl-SI" i="1"/>
                        <m:t>𝐽</m:t>
                      </m:r>
                      <m:r>
                        <a:rPr lang="sl-SI" i="1"/>
                        <m:t>=</m:t>
                      </m:r>
                      <m:r>
                        <a:rPr lang="sl-SI" b="1" i="1"/>
                        <m:t>𝟏𝟎</m:t>
                      </m:r>
                      <m:r>
                        <a:rPr lang="sl-SI" b="1" i="1"/>
                        <m:t> </m:t>
                      </m:r>
                      <m:r>
                        <a:rPr lang="sl-SI" b="1" i="1"/>
                        <m:t>𝑱</m:t>
                      </m:r>
                    </m:oMath>
                  </m:oMathPara>
                </a14:m>
                <a:endParaRPr lang="sl-SI" b="1" dirty="0"/>
              </a:p>
            </p:txBody>
          </p:sp>
        </mc:Choice>
        <mc:Fallback>
          <p:sp>
            <p:nvSpPr>
              <p:cNvPr id="135" name="Pravokotnik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797" y="4645964"/>
                <a:ext cx="4495653" cy="786626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Pravokotnik 135">
                <a:hlinkClick r:id="rId16"/>
              </p:cNvPr>
              <p:cNvSpPr/>
              <p:nvPr/>
            </p:nvSpPr>
            <p:spPr>
              <a:xfrm>
                <a:off x="10234108" y="6204650"/>
                <a:ext cx="908262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sl-SI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sl-SI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/>
                <a:r>
                  <a:rPr lang="sl-SI" dirty="0" smtClean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  </a:t>
                </a:r>
                <a:r>
                  <a:rPr lang="sl-SI" dirty="0" smtClean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hlinkClick r:id="rId16"/>
                  </a:rPr>
                  <a:t>10</a:t>
                </a:r>
                <a:r>
                  <a:rPr lang="sl-SI" dirty="0" smtClean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J</a:t>
                </a:r>
                <a:endParaRPr lang="sl-SI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36" name="Pravokotnik 135">
                <a:hlinkClick r:id="rId16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4108" y="6204650"/>
                <a:ext cx="908262" cy="646331"/>
              </a:xfrm>
              <a:prstGeom prst="rect">
                <a:avLst/>
              </a:prstGeom>
              <a:blipFill>
                <a:blip r:embed="rId30"/>
                <a:stretch>
                  <a:fillRect b="-1792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966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oljeZBesedilom 21"/>
          <p:cNvSpPr txBox="1"/>
          <p:nvPr/>
        </p:nvSpPr>
        <p:spPr>
          <a:xfrm>
            <a:off x="248193" y="89407"/>
            <a:ext cx="732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Razmišljam o </a:t>
            </a:r>
            <a:r>
              <a:rPr lang="sl-SI" b="1" dirty="0" smtClean="0">
                <a:solidFill>
                  <a:srgbClr val="FF0000"/>
                </a:solidFill>
              </a:rPr>
              <a:t>novem znanju</a:t>
            </a:r>
            <a:r>
              <a:rPr lang="sl-SI" dirty="0"/>
              <a:t> </a:t>
            </a:r>
            <a:r>
              <a:rPr lang="sl-SI" dirty="0" smtClean="0"/>
              <a:t>in za konkreten primer že </a:t>
            </a:r>
            <a:r>
              <a:rPr lang="sl-SI" dirty="0" smtClean="0">
                <a:solidFill>
                  <a:srgbClr val="0070C0"/>
                </a:solidFill>
              </a:rPr>
              <a:t>lahko marsikaj povem</a:t>
            </a:r>
            <a:r>
              <a:rPr lang="sl-SI" dirty="0" smtClean="0"/>
              <a:t>.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2545085" y="4835942"/>
                <a:ext cx="1392369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0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085" y="4835942"/>
                <a:ext cx="1392369" cy="457946"/>
              </a:xfrm>
              <a:prstGeom prst="rect">
                <a:avLst/>
              </a:prstGeom>
              <a:blipFill>
                <a:blip r:embed="rId2"/>
                <a:stretch>
                  <a:fillRect r="-877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Elipsa 71"/>
          <p:cNvSpPr/>
          <p:nvPr/>
        </p:nvSpPr>
        <p:spPr>
          <a:xfrm>
            <a:off x="1234102" y="941411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3" name="Raven povezovalnik 72"/>
          <p:cNvCxnSpPr>
            <a:stCxn id="72" idx="2"/>
          </p:cNvCxnSpPr>
          <p:nvPr/>
        </p:nvCxnSpPr>
        <p:spPr>
          <a:xfrm>
            <a:off x="1234102" y="1488922"/>
            <a:ext cx="0" cy="5475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72" idx="6"/>
          </p:cNvCxnSpPr>
          <p:nvPr/>
        </p:nvCxnSpPr>
        <p:spPr>
          <a:xfrm>
            <a:off x="2329124" y="1488922"/>
            <a:ext cx="0" cy="34374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ravokotnik 74"/>
          <p:cNvSpPr/>
          <p:nvPr/>
        </p:nvSpPr>
        <p:spPr>
          <a:xfrm>
            <a:off x="997034" y="2036433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6" name="Pravokotnik 75"/>
          <p:cNvSpPr/>
          <p:nvPr/>
        </p:nvSpPr>
        <p:spPr>
          <a:xfrm>
            <a:off x="2148502" y="4926389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7" name="Elipsa 76"/>
          <p:cNvSpPr/>
          <p:nvPr/>
        </p:nvSpPr>
        <p:spPr>
          <a:xfrm>
            <a:off x="1758754" y="1443203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8" name="Elipsa 77"/>
          <p:cNvSpPr/>
          <p:nvPr/>
        </p:nvSpPr>
        <p:spPr>
          <a:xfrm>
            <a:off x="4998947" y="941411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9" name="Raven povezovalnik 78"/>
          <p:cNvCxnSpPr>
            <a:stCxn id="78" idx="6"/>
            <a:endCxn id="82" idx="0"/>
          </p:cNvCxnSpPr>
          <p:nvPr/>
        </p:nvCxnSpPr>
        <p:spPr>
          <a:xfrm>
            <a:off x="6093969" y="1488922"/>
            <a:ext cx="0" cy="7902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aven povezovalnik 79"/>
          <p:cNvCxnSpPr>
            <a:endCxn id="81" idx="0"/>
          </p:cNvCxnSpPr>
          <p:nvPr/>
        </p:nvCxnSpPr>
        <p:spPr>
          <a:xfrm flipH="1">
            <a:off x="4982014" y="1488922"/>
            <a:ext cx="16933" cy="31693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avokotnik 80"/>
          <p:cNvSpPr/>
          <p:nvPr/>
        </p:nvSpPr>
        <p:spPr>
          <a:xfrm>
            <a:off x="4744947" y="4658277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2" name="Pravokotnik 81"/>
          <p:cNvSpPr/>
          <p:nvPr/>
        </p:nvSpPr>
        <p:spPr>
          <a:xfrm>
            <a:off x="5913347" y="2279144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3" name="Elipsa 82"/>
          <p:cNvSpPr/>
          <p:nvPr/>
        </p:nvSpPr>
        <p:spPr>
          <a:xfrm>
            <a:off x="5523599" y="1443203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4" name="Raven povezovalnik 83"/>
          <p:cNvCxnSpPr/>
          <p:nvPr/>
        </p:nvCxnSpPr>
        <p:spPr>
          <a:xfrm>
            <a:off x="215420" y="5287633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aven povezovalnik 84"/>
          <p:cNvCxnSpPr/>
          <p:nvPr/>
        </p:nvCxnSpPr>
        <p:spPr>
          <a:xfrm>
            <a:off x="215420" y="2640388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aven puščični povezovalnik 85"/>
          <p:cNvCxnSpPr/>
          <p:nvPr/>
        </p:nvCxnSpPr>
        <p:spPr>
          <a:xfrm>
            <a:off x="7380901" y="2648855"/>
            <a:ext cx="16932" cy="26303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Pravokotnik 89"/>
          <p:cNvSpPr/>
          <p:nvPr/>
        </p:nvSpPr>
        <p:spPr>
          <a:xfrm>
            <a:off x="7301445" y="3894384"/>
            <a:ext cx="59182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m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PoljeZBesedilom 90"/>
          <p:cNvSpPr txBox="1"/>
          <p:nvPr/>
        </p:nvSpPr>
        <p:spPr>
          <a:xfrm>
            <a:off x="1633976" y="589408"/>
            <a:ext cx="38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92" name="PoljeZBesedilom 91"/>
          <p:cNvSpPr txBox="1"/>
          <p:nvPr/>
        </p:nvSpPr>
        <p:spPr>
          <a:xfrm>
            <a:off x="5398821" y="605778"/>
            <a:ext cx="4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ko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93" name="Pravokotnik 92"/>
          <p:cNvSpPr/>
          <p:nvPr/>
        </p:nvSpPr>
        <p:spPr>
          <a:xfrm>
            <a:off x="1063484" y="2120484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4" name="Slika 9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103" y="278689"/>
            <a:ext cx="1051674" cy="14610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6" name="Pravokotnik 95"/>
              <p:cNvSpPr/>
              <p:nvPr/>
            </p:nvSpPr>
            <p:spPr>
              <a:xfrm>
                <a:off x="8193530" y="1642223"/>
                <a:ext cx="1733103" cy="394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6" name="Pravokotnik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3530" y="1642223"/>
                <a:ext cx="1733103" cy="394210"/>
              </a:xfrm>
              <a:prstGeom prst="rect">
                <a:avLst/>
              </a:prstGeom>
              <a:blipFill>
                <a:blip r:embed="rId4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7" name="Pravokotnik 96"/>
              <p:cNvSpPr/>
              <p:nvPr/>
            </p:nvSpPr>
            <p:spPr>
              <a:xfrm>
                <a:off x="8236490" y="2658908"/>
                <a:ext cx="1510221" cy="6533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sl-SI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7" name="Pravokotnik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6490" y="2658908"/>
                <a:ext cx="1510221" cy="6533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Pravokotnik 97"/>
              <p:cNvSpPr/>
              <p:nvPr/>
            </p:nvSpPr>
            <p:spPr>
              <a:xfrm>
                <a:off x="8172847" y="3517544"/>
                <a:ext cx="2111925" cy="427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sl-SI" sz="2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l-SI" sz="2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sl-SI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8" name="Pravokotnik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847" y="3517544"/>
                <a:ext cx="2111925" cy="427618"/>
              </a:xfrm>
              <a:prstGeom prst="rect">
                <a:avLst/>
              </a:prstGeom>
              <a:blipFill>
                <a:blip r:embed="rId6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9" name="Pravokotnik 98"/>
              <p:cNvSpPr/>
              <p:nvPr/>
            </p:nvSpPr>
            <p:spPr>
              <a:xfrm>
                <a:off x="8357871" y="4077205"/>
                <a:ext cx="14044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𝒛𝒂</m:t>
                          </m:r>
                        </m:sub>
                      </m:sSub>
                      <m:r>
                        <a:rPr lang="sl-SI" b="1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𝒌𝒐</m:t>
                          </m:r>
                        </m:sub>
                      </m:sSub>
                    </m:oMath>
                  </m:oMathPara>
                </a14:m>
                <a:endParaRPr lang="sl-SI" b="1" dirty="0"/>
              </a:p>
            </p:txBody>
          </p:sp>
        </mc:Choice>
        <mc:Fallback>
          <p:sp>
            <p:nvSpPr>
              <p:cNvPr id="99" name="Pravokotnik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7871" y="4077205"/>
                <a:ext cx="1404423" cy="369332"/>
              </a:xfrm>
              <a:prstGeom prst="rect">
                <a:avLst/>
              </a:prstGeom>
              <a:blipFill>
                <a:blip r:embed="rId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Pravokotnik 99"/>
              <p:cNvSpPr/>
              <p:nvPr/>
            </p:nvSpPr>
            <p:spPr>
              <a:xfrm>
                <a:off x="8323564" y="2131747"/>
                <a:ext cx="1336071" cy="391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l-SI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l-SI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0" name="Pravokotnik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3564" y="2131747"/>
                <a:ext cx="1336071" cy="391902"/>
              </a:xfrm>
              <a:prstGeom prst="rect">
                <a:avLst/>
              </a:prstGeom>
              <a:blipFill>
                <a:blip r:embed="rId8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Elipsa 100"/>
          <p:cNvSpPr/>
          <p:nvPr/>
        </p:nvSpPr>
        <p:spPr>
          <a:xfrm>
            <a:off x="10885118" y="975110"/>
            <a:ext cx="1128889" cy="4051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Pravokotnik 105"/>
              <p:cNvSpPr/>
              <p:nvPr/>
            </p:nvSpPr>
            <p:spPr>
              <a:xfrm>
                <a:off x="260406" y="2810009"/>
                <a:ext cx="1535036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6" name="Pravokotnik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06" y="2810009"/>
                <a:ext cx="1535036" cy="457946"/>
              </a:xfrm>
              <a:prstGeom prst="rect">
                <a:avLst/>
              </a:prstGeom>
              <a:blipFill>
                <a:blip r:embed="rId9"/>
                <a:stretch>
                  <a:fillRect r="-397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9" name="Pravokotnik 108"/>
              <p:cNvSpPr/>
              <p:nvPr/>
            </p:nvSpPr>
            <p:spPr>
              <a:xfrm>
                <a:off x="5370909" y="2849165"/>
                <a:ext cx="1547860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9" name="Pravokotnik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909" y="2849165"/>
                <a:ext cx="1547860" cy="479298"/>
              </a:xfrm>
              <a:prstGeom prst="rect">
                <a:avLst/>
              </a:prstGeom>
              <a:blipFill>
                <a:blip r:embed="rId10"/>
                <a:stretch>
                  <a:fillRect r="-394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Pravokotnik 109"/>
              <p:cNvSpPr/>
              <p:nvPr/>
            </p:nvSpPr>
            <p:spPr>
              <a:xfrm>
                <a:off x="5364892" y="4861315"/>
                <a:ext cx="1405192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10" name="Pravokotnik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892" y="4861315"/>
                <a:ext cx="1405192" cy="479298"/>
              </a:xfrm>
              <a:prstGeom prst="rect">
                <a:avLst/>
              </a:prstGeom>
              <a:blipFill>
                <a:blip r:embed="rId11"/>
                <a:stretch>
                  <a:fillRect r="-433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PoljeZBesedilom 119"/>
          <p:cNvSpPr txBox="1"/>
          <p:nvPr/>
        </p:nvSpPr>
        <p:spPr>
          <a:xfrm>
            <a:off x="11230138" y="5738373"/>
            <a:ext cx="335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5400" dirty="0" smtClean="0">
                <a:solidFill>
                  <a:srgbClr val="FF0000"/>
                </a:solidFill>
              </a:rPr>
              <a:t>4</a:t>
            </a:r>
            <a:endParaRPr lang="sl-SI" sz="5400" dirty="0">
              <a:solidFill>
                <a:srgbClr val="FF0000"/>
              </a:solidFill>
            </a:endParaRPr>
          </a:p>
        </p:txBody>
      </p:sp>
      <p:sp>
        <p:nvSpPr>
          <p:cNvPr id="122" name="Pravokotnik 121"/>
          <p:cNvSpPr/>
          <p:nvPr/>
        </p:nvSpPr>
        <p:spPr>
          <a:xfrm>
            <a:off x="4831170" y="4805180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3" name="Pravokotnik 122"/>
          <p:cNvSpPr/>
          <p:nvPr/>
        </p:nvSpPr>
        <p:spPr>
          <a:xfrm>
            <a:off x="2170493" y="4901177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4" name="Pravokotnik 123"/>
          <p:cNvSpPr/>
          <p:nvPr/>
        </p:nvSpPr>
        <p:spPr>
          <a:xfrm>
            <a:off x="5943126" y="2264641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Pravokotnik 48"/>
              <p:cNvSpPr/>
              <p:nvPr/>
            </p:nvSpPr>
            <p:spPr>
              <a:xfrm>
                <a:off x="2580645" y="5354396"/>
                <a:ext cx="1404936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0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49" name="Pravokotnik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645" y="5354396"/>
                <a:ext cx="1404936" cy="457946"/>
              </a:xfrm>
              <a:prstGeom prst="rect">
                <a:avLst/>
              </a:prstGeom>
              <a:blipFill>
                <a:blip r:embed="rId12"/>
                <a:stretch>
                  <a:fillRect r="-433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Pravokotnik 49"/>
              <p:cNvSpPr/>
              <p:nvPr/>
            </p:nvSpPr>
            <p:spPr>
              <a:xfrm>
                <a:off x="295966" y="3328463"/>
                <a:ext cx="1404936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50" name="Pravokotnik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66" y="3328463"/>
                <a:ext cx="1404936" cy="457946"/>
              </a:xfrm>
              <a:prstGeom prst="rect">
                <a:avLst/>
              </a:prstGeom>
              <a:blipFill>
                <a:blip r:embed="rId13"/>
                <a:stretch>
                  <a:fillRect r="-870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Pravokotnik 50"/>
              <p:cNvSpPr/>
              <p:nvPr/>
            </p:nvSpPr>
            <p:spPr>
              <a:xfrm>
                <a:off x="5406469" y="3367619"/>
                <a:ext cx="1355628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51" name="Pravokotnik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6469" y="3367619"/>
                <a:ext cx="1355628" cy="479298"/>
              </a:xfrm>
              <a:prstGeom prst="rect">
                <a:avLst/>
              </a:prstGeom>
              <a:blipFill>
                <a:blip r:embed="rId14"/>
                <a:stretch>
                  <a:fillRect r="-901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Pravokotnik 51"/>
              <p:cNvSpPr/>
              <p:nvPr/>
            </p:nvSpPr>
            <p:spPr>
              <a:xfrm>
                <a:off x="5400452" y="5379769"/>
                <a:ext cx="1355628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52" name="Pravokotnik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452" y="5379769"/>
                <a:ext cx="1355628" cy="479298"/>
              </a:xfrm>
              <a:prstGeom prst="rect">
                <a:avLst/>
              </a:prstGeom>
              <a:blipFill>
                <a:blip r:embed="rId15"/>
                <a:stretch>
                  <a:fillRect r="-901" b="-89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Pravokotnik 52"/>
              <p:cNvSpPr/>
              <p:nvPr/>
            </p:nvSpPr>
            <p:spPr>
              <a:xfrm>
                <a:off x="189051" y="5850627"/>
                <a:ext cx="4167679" cy="348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kineti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prvega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etku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i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53" name="Pravokotnik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051" y="5850627"/>
                <a:ext cx="4167679" cy="34823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Pravokotnik 53"/>
              <p:cNvSpPr/>
              <p:nvPr/>
            </p:nvSpPr>
            <p:spPr>
              <a:xfrm>
                <a:off x="140159" y="6242250"/>
                <a:ext cx="4225387" cy="348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kineti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drugega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za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etku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54" name="Pravokotnik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59" y="6242250"/>
                <a:ext cx="4225387" cy="34823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Pravokotnik 54"/>
              <p:cNvSpPr/>
              <p:nvPr/>
            </p:nvSpPr>
            <p:spPr>
              <a:xfrm>
                <a:off x="5351884" y="5880803"/>
                <a:ext cx="4012189" cy="363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kineti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prvega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koncu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i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1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55" name="Pravokotnik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1884" y="5880803"/>
                <a:ext cx="4012189" cy="36324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Pravokotnik 55"/>
              <p:cNvSpPr/>
              <p:nvPr/>
            </p:nvSpPr>
            <p:spPr>
              <a:xfrm>
                <a:off x="5302992" y="6234898"/>
                <a:ext cx="4109971" cy="363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kineti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naenergija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drugega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telesa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na</m:t>
                      </m:r>
                      <m:r>
                        <a:rPr lang="sl-SI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1400" b="0" i="0" smtClean="0">
                          <a:latin typeface="Cambria Math" panose="02040503050406030204" pitchFamily="18" charset="0"/>
                        </a:rPr>
                        <m:t>koncu</m:t>
                      </m:r>
                      <m:sSub>
                        <m:sSubPr>
                          <m:ctrlPr>
                            <a:rPr lang="sl-SI" sz="14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4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sl-SI" sz="1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1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14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1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sz="1400" dirty="0"/>
              </a:p>
            </p:txBody>
          </p:sp>
        </mc:Choice>
        <mc:Fallback>
          <p:sp>
            <p:nvSpPr>
              <p:cNvPr id="56" name="Pravokotnik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992" y="6234898"/>
                <a:ext cx="4109971" cy="36324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PoljeZBesedilom 56">
                <a:hlinkClick r:id="rId20" action="ppaction://hlinksldjump"/>
              </p:cNvPr>
              <p:cNvSpPr txBox="1"/>
              <p:nvPr/>
            </p:nvSpPr>
            <p:spPr>
              <a:xfrm>
                <a:off x="1686700" y="3395737"/>
                <a:ext cx="1374607" cy="4213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  <m:t>1</m:t>
                                </m:r>
                              </m:e>
                              <m:sub>
                                <m: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  <m:t>𝑧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57" name="PoljeZBesedilom 56">
                <a:hlinkClick r:id="rId20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6700" y="3395737"/>
                <a:ext cx="1374607" cy="421397"/>
              </a:xfrm>
              <a:prstGeom prst="rect">
                <a:avLst/>
              </a:prstGeom>
              <a:blipFill>
                <a:blip r:embed="rId21"/>
                <a:stretch>
                  <a:fillRect l="-4000" t="-5797" b="-1159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PoljeZBesedilom 57">
                <a:hlinkClick r:id="rId20" action="ppaction://hlinksldjump"/>
              </p:cNvPr>
              <p:cNvSpPr txBox="1"/>
              <p:nvPr/>
            </p:nvSpPr>
            <p:spPr>
              <a:xfrm>
                <a:off x="6785851" y="3537463"/>
                <a:ext cx="1399486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b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58" name="PoljeZBesedilom 57">
                <a:hlinkClick r:id="rId20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5851" y="3537463"/>
                <a:ext cx="1399486" cy="440633"/>
              </a:xfrm>
              <a:prstGeom prst="rect">
                <a:avLst/>
              </a:prstGeom>
              <a:blipFill>
                <a:blip r:embed="rId22"/>
                <a:stretch>
                  <a:fillRect l="-3478" t="-5479" b="-547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PoljeZBesedilom 58">
                <a:hlinkClick r:id="rId20" action="ppaction://hlinksldjump"/>
              </p:cNvPr>
              <p:cNvSpPr txBox="1"/>
              <p:nvPr/>
            </p:nvSpPr>
            <p:spPr>
              <a:xfrm>
                <a:off x="3883293" y="5351639"/>
                <a:ext cx="1379417" cy="4213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b>
                                <m: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  <m:t>𝑧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59" name="PoljeZBesedilom 58">
                <a:hlinkClick r:id="rId20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3293" y="5351639"/>
                <a:ext cx="1379417" cy="421397"/>
              </a:xfrm>
              <a:prstGeom prst="rect">
                <a:avLst/>
              </a:prstGeom>
              <a:blipFill>
                <a:blip r:embed="rId23"/>
                <a:stretch>
                  <a:fillRect l="-3540" t="-7246" b="-1159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PoljeZBesedilom 59">
                <a:hlinkClick r:id="rId20" action="ppaction://hlinksldjump"/>
              </p:cNvPr>
              <p:cNvSpPr txBox="1"/>
              <p:nvPr/>
            </p:nvSpPr>
            <p:spPr>
              <a:xfrm>
                <a:off x="6736652" y="5353560"/>
                <a:ext cx="1399486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 smtClean="0">
                    <a:solidFill>
                      <a:srgbClr val="FFC000"/>
                    </a:solidFill>
                  </a:rPr>
                  <a:t>Izračun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C000"/>
                            </a:solidFill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solidFill>
                                  <a:srgbClr val="FFC000"/>
                                </a:solidFill>
                              </a:rPr>
                            </m:ctrlPr>
                          </m:sSubPr>
                          <m:e>
                            <m:r>
                              <a:rPr lang="sl-SI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sSub>
                              <m:sSubPr>
                                <m:ctrlPr>
                                  <a:rPr lang="sl-SI" i="1">
                                    <a:solidFill>
                                      <a:srgbClr val="FFC000"/>
                                    </a:solidFill>
                                  </a:rPr>
                                </m:ctrlPr>
                              </m:sSubPr>
                              <m:e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sub>
                                <m:r>
                                  <a:rPr lang="sl-SI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sub>
                        </m:sSub>
                      </m:sub>
                    </m:sSub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60" name="PoljeZBesedilom 59">
                <a:hlinkClick r:id="rId20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652" y="5353560"/>
                <a:ext cx="1399486" cy="440633"/>
              </a:xfrm>
              <a:prstGeom prst="rect">
                <a:avLst/>
              </a:prstGeom>
              <a:blipFill>
                <a:blip r:embed="rId24"/>
                <a:stretch>
                  <a:fillRect l="-3478" t="-5556" b="-69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Elipsa 60"/>
          <p:cNvSpPr/>
          <p:nvPr/>
        </p:nvSpPr>
        <p:spPr>
          <a:xfrm>
            <a:off x="7908909" y="2581690"/>
            <a:ext cx="2391498" cy="940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62" name="PoljeZBesedilom 61"/>
          <p:cNvSpPr txBox="1"/>
          <p:nvPr/>
        </p:nvSpPr>
        <p:spPr>
          <a:xfrm>
            <a:off x="10339355" y="2749406"/>
            <a:ext cx="10743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Kinetična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energija</a:t>
            </a:r>
            <a:endParaRPr lang="sl-SI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2172001" y="874115"/>
                <a:ext cx="14266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𝑧𝑎</m:t>
                          </m:r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=0</m:t>
                      </m:r>
                      <m:f>
                        <m:fPr>
                          <m:type m:val="skw"/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001" y="874115"/>
                <a:ext cx="1426609" cy="369332"/>
              </a:xfrm>
              <a:prstGeom prst="rect">
                <a:avLst/>
              </a:prstGeom>
              <a:blipFill>
                <a:blip r:embed="rId25"/>
                <a:stretch>
                  <a:fillRect t="-116393" r="-36325" b="-1754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ravokotnik 5"/>
              <p:cNvSpPr/>
              <p:nvPr/>
            </p:nvSpPr>
            <p:spPr>
              <a:xfrm>
                <a:off x="6100431" y="874115"/>
                <a:ext cx="13493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𝑘𝑜</m:t>
                          </m:r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=?</m:t>
                      </m:r>
                      <m:f>
                        <m:fPr>
                          <m:type m:val="skw"/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6" name="Pravokotni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0431" y="874115"/>
                <a:ext cx="1349344" cy="369332"/>
              </a:xfrm>
              <a:prstGeom prst="rect">
                <a:avLst/>
              </a:prstGeom>
              <a:blipFill>
                <a:blip r:embed="rId26"/>
                <a:stretch>
                  <a:fillRect t="-116393" r="-38009" b="-1754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ravokotnik 6"/>
              <p:cNvSpPr/>
              <p:nvPr/>
            </p:nvSpPr>
            <p:spPr>
              <a:xfrm>
                <a:off x="10086895" y="4960415"/>
                <a:ext cx="1509709" cy="44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7" name="Pravokotni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6895" y="4960415"/>
                <a:ext cx="1509709" cy="440633"/>
              </a:xfrm>
              <a:prstGeom prst="rect">
                <a:avLst/>
              </a:prstGeom>
              <a:blipFill>
                <a:blip r:embed="rId27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Pravokotnik 7"/>
              <p:cNvSpPr/>
              <p:nvPr/>
            </p:nvSpPr>
            <p:spPr>
              <a:xfrm>
                <a:off x="3006809" y="1502732"/>
                <a:ext cx="1502976" cy="395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𝑧𝑎</m:t>
                              </m:r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𝑘𝑜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8" name="Pravokotni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6809" y="1502732"/>
                <a:ext cx="1502976" cy="395429"/>
              </a:xfrm>
              <a:prstGeom prst="rect">
                <a:avLst/>
              </a:prstGeom>
              <a:blipFill>
                <a:blip r:embed="rId28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167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oljeZBesedilom 21"/>
          <p:cNvSpPr txBox="1"/>
          <p:nvPr/>
        </p:nvSpPr>
        <p:spPr>
          <a:xfrm>
            <a:off x="248193" y="89407"/>
            <a:ext cx="732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Razmišljam o </a:t>
            </a:r>
            <a:r>
              <a:rPr lang="sl-SI" b="1" dirty="0" smtClean="0">
                <a:solidFill>
                  <a:srgbClr val="FF0000"/>
                </a:solidFill>
              </a:rPr>
              <a:t>novem znanju</a:t>
            </a:r>
            <a:r>
              <a:rPr lang="sl-SI" dirty="0"/>
              <a:t> </a:t>
            </a:r>
            <a:r>
              <a:rPr lang="sl-SI" dirty="0" smtClean="0"/>
              <a:t>in za konkreten primer že </a:t>
            </a:r>
            <a:r>
              <a:rPr lang="sl-SI" dirty="0" smtClean="0">
                <a:solidFill>
                  <a:srgbClr val="0070C0"/>
                </a:solidFill>
              </a:rPr>
              <a:t>lahko marsikaj povem</a:t>
            </a:r>
            <a:r>
              <a:rPr lang="sl-SI" dirty="0" smtClean="0"/>
              <a:t>.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2545085" y="4835942"/>
                <a:ext cx="1392369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0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085" y="4835942"/>
                <a:ext cx="1392369" cy="457946"/>
              </a:xfrm>
              <a:prstGeom prst="rect">
                <a:avLst/>
              </a:prstGeom>
              <a:blipFill>
                <a:blip r:embed="rId2"/>
                <a:stretch>
                  <a:fillRect r="-877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Elipsa 71"/>
          <p:cNvSpPr/>
          <p:nvPr/>
        </p:nvSpPr>
        <p:spPr>
          <a:xfrm>
            <a:off x="1234102" y="941411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3" name="Raven povezovalnik 72"/>
          <p:cNvCxnSpPr>
            <a:stCxn id="72" idx="2"/>
          </p:cNvCxnSpPr>
          <p:nvPr/>
        </p:nvCxnSpPr>
        <p:spPr>
          <a:xfrm>
            <a:off x="1234102" y="1488922"/>
            <a:ext cx="0" cy="5475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72" idx="6"/>
          </p:cNvCxnSpPr>
          <p:nvPr/>
        </p:nvCxnSpPr>
        <p:spPr>
          <a:xfrm>
            <a:off x="2329124" y="1488922"/>
            <a:ext cx="0" cy="34374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ravokotnik 74"/>
          <p:cNvSpPr/>
          <p:nvPr/>
        </p:nvSpPr>
        <p:spPr>
          <a:xfrm>
            <a:off x="997034" y="2036433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6" name="Pravokotnik 75"/>
          <p:cNvSpPr/>
          <p:nvPr/>
        </p:nvSpPr>
        <p:spPr>
          <a:xfrm>
            <a:off x="2148502" y="4926389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7" name="Elipsa 76"/>
          <p:cNvSpPr/>
          <p:nvPr/>
        </p:nvSpPr>
        <p:spPr>
          <a:xfrm>
            <a:off x="1758754" y="1443203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8" name="Elipsa 77"/>
          <p:cNvSpPr/>
          <p:nvPr/>
        </p:nvSpPr>
        <p:spPr>
          <a:xfrm>
            <a:off x="4998947" y="941411"/>
            <a:ext cx="1095022" cy="109502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9" name="Raven povezovalnik 78"/>
          <p:cNvCxnSpPr>
            <a:stCxn id="78" idx="6"/>
            <a:endCxn id="82" idx="0"/>
          </p:cNvCxnSpPr>
          <p:nvPr/>
        </p:nvCxnSpPr>
        <p:spPr>
          <a:xfrm>
            <a:off x="6093969" y="1488922"/>
            <a:ext cx="0" cy="7902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aven povezovalnik 79"/>
          <p:cNvCxnSpPr>
            <a:endCxn id="81" idx="0"/>
          </p:cNvCxnSpPr>
          <p:nvPr/>
        </p:nvCxnSpPr>
        <p:spPr>
          <a:xfrm flipH="1">
            <a:off x="4982014" y="1488922"/>
            <a:ext cx="16933" cy="31693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avokotnik 80"/>
          <p:cNvSpPr/>
          <p:nvPr/>
        </p:nvSpPr>
        <p:spPr>
          <a:xfrm>
            <a:off x="4744947" y="4658277"/>
            <a:ext cx="474133" cy="6208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2" name="Pravokotnik 81"/>
          <p:cNvSpPr/>
          <p:nvPr/>
        </p:nvSpPr>
        <p:spPr>
          <a:xfrm>
            <a:off x="5913347" y="2279144"/>
            <a:ext cx="361244" cy="3612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3" name="Elipsa 82"/>
          <p:cNvSpPr/>
          <p:nvPr/>
        </p:nvSpPr>
        <p:spPr>
          <a:xfrm>
            <a:off x="5523599" y="1443203"/>
            <a:ext cx="45719" cy="45719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4" name="Raven povezovalnik 83"/>
          <p:cNvCxnSpPr/>
          <p:nvPr/>
        </p:nvCxnSpPr>
        <p:spPr>
          <a:xfrm>
            <a:off x="215420" y="5287633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aven povezovalnik 84"/>
          <p:cNvCxnSpPr/>
          <p:nvPr/>
        </p:nvCxnSpPr>
        <p:spPr>
          <a:xfrm>
            <a:off x="215420" y="2640388"/>
            <a:ext cx="7498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aven puščični povezovalnik 85"/>
          <p:cNvCxnSpPr/>
          <p:nvPr/>
        </p:nvCxnSpPr>
        <p:spPr>
          <a:xfrm>
            <a:off x="7380901" y="2648855"/>
            <a:ext cx="16932" cy="26303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Pravokotnik 89"/>
          <p:cNvSpPr/>
          <p:nvPr/>
        </p:nvSpPr>
        <p:spPr>
          <a:xfrm>
            <a:off x="7301445" y="3894384"/>
            <a:ext cx="59182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m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PoljeZBesedilom 90"/>
          <p:cNvSpPr txBox="1"/>
          <p:nvPr/>
        </p:nvSpPr>
        <p:spPr>
          <a:xfrm>
            <a:off x="1633976" y="589408"/>
            <a:ext cx="38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92" name="PoljeZBesedilom 91"/>
          <p:cNvSpPr txBox="1"/>
          <p:nvPr/>
        </p:nvSpPr>
        <p:spPr>
          <a:xfrm>
            <a:off x="5398821" y="605778"/>
            <a:ext cx="4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ko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93" name="Pravokotnik 92"/>
          <p:cNvSpPr/>
          <p:nvPr/>
        </p:nvSpPr>
        <p:spPr>
          <a:xfrm>
            <a:off x="1063484" y="2120484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4" name="Slika 9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103" y="278689"/>
            <a:ext cx="1051674" cy="14610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6" name="Pravokotnik 95"/>
              <p:cNvSpPr/>
              <p:nvPr/>
            </p:nvSpPr>
            <p:spPr>
              <a:xfrm>
                <a:off x="8193530" y="1642223"/>
                <a:ext cx="1733103" cy="394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6" name="Pravokotnik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3530" y="1642223"/>
                <a:ext cx="1733103" cy="394210"/>
              </a:xfrm>
              <a:prstGeom prst="rect">
                <a:avLst/>
              </a:prstGeom>
              <a:blipFill>
                <a:blip r:embed="rId4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7" name="Pravokotnik 96"/>
              <p:cNvSpPr/>
              <p:nvPr/>
            </p:nvSpPr>
            <p:spPr>
              <a:xfrm>
                <a:off x="8236490" y="2658908"/>
                <a:ext cx="1510221" cy="6533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sl-SI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sl-SI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sl-SI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7" name="Pravokotnik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6490" y="2658908"/>
                <a:ext cx="1510221" cy="6533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Pravokotnik 97"/>
              <p:cNvSpPr/>
              <p:nvPr/>
            </p:nvSpPr>
            <p:spPr>
              <a:xfrm>
                <a:off x="8172847" y="3517544"/>
                <a:ext cx="2111925" cy="427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sl-SI" sz="2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l-SI" sz="2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sl-SI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8" name="Pravokotnik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847" y="3517544"/>
                <a:ext cx="2111925" cy="427618"/>
              </a:xfrm>
              <a:prstGeom prst="rect">
                <a:avLst/>
              </a:prstGeom>
              <a:blipFill>
                <a:blip r:embed="rId6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9" name="Pravokotnik 98"/>
              <p:cNvSpPr/>
              <p:nvPr/>
            </p:nvSpPr>
            <p:spPr>
              <a:xfrm>
                <a:off x="8357871" y="4077205"/>
                <a:ext cx="14044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𝒛𝒂</m:t>
                          </m:r>
                        </m:sub>
                      </m:sSub>
                      <m:r>
                        <a:rPr lang="sl-SI" b="1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l-SI" b="1" i="1">
                              <a:latin typeface="Cambria Math" panose="02040503050406030204" pitchFamily="18" charset="0"/>
                            </a:rPr>
                            <m:t>𝒌𝒐</m:t>
                          </m:r>
                        </m:sub>
                      </m:sSub>
                    </m:oMath>
                  </m:oMathPara>
                </a14:m>
                <a:endParaRPr lang="sl-SI" b="1" dirty="0"/>
              </a:p>
            </p:txBody>
          </p:sp>
        </mc:Choice>
        <mc:Fallback>
          <p:sp>
            <p:nvSpPr>
              <p:cNvPr id="99" name="Pravokotnik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7871" y="4077205"/>
                <a:ext cx="1404423" cy="369332"/>
              </a:xfrm>
              <a:prstGeom prst="rect">
                <a:avLst/>
              </a:prstGeom>
              <a:blipFill>
                <a:blip r:embed="rId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Pravokotnik 99"/>
              <p:cNvSpPr/>
              <p:nvPr/>
            </p:nvSpPr>
            <p:spPr>
              <a:xfrm>
                <a:off x="8323564" y="2131747"/>
                <a:ext cx="1336071" cy="391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l-SI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l-SI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0" name="Pravokotnik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3564" y="2131747"/>
                <a:ext cx="1336071" cy="391902"/>
              </a:xfrm>
              <a:prstGeom prst="rect">
                <a:avLst/>
              </a:prstGeom>
              <a:blipFill>
                <a:blip r:embed="rId8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Elipsa 100"/>
          <p:cNvSpPr/>
          <p:nvPr/>
        </p:nvSpPr>
        <p:spPr>
          <a:xfrm>
            <a:off x="10885118" y="975110"/>
            <a:ext cx="1128889" cy="4051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Pravokotnik 105"/>
              <p:cNvSpPr/>
              <p:nvPr/>
            </p:nvSpPr>
            <p:spPr>
              <a:xfrm>
                <a:off x="260406" y="2810009"/>
                <a:ext cx="1535036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6" name="Pravokotnik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06" y="2810009"/>
                <a:ext cx="1535036" cy="457946"/>
              </a:xfrm>
              <a:prstGeom prst="rect">
                <a:avLst/>
              </a:prstGeom>
              <a:blipFill>
                <a:blip r:embed="rId9"/>
                <a:stretch>
                  <a:fillRect r="-397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9" name="Pravokotnik 108"/>
              <p:cNvSpPr/>
              <p:nvPr/>
            </p:nvSpPr>
            <p:spPr>
              <a:xfrm>
                <a:off x="5370909" y="2849165"/>
                <a:ext cx="1547860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9" name="Pravokotnik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909" y="2849165"/>
                <a:ext cx="1547860" cy="479298"/>
              </a:xfrm>
              <a:prstGeom prst="rect">
                <a:avLst/>
              </a:prstGeom>
              <a:blipFill>
                <a:blip r:embed="rId10"/>
                <a:stretch>
                  <a:fillRect r="-394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Pravokotnik 109"/>
              <p:cNvSpPr/>
              <p:nvPr/>
            </p:nvSpPr>
            <p:spPr>
              <a:xfrm>
                <a:off x="5364892" y="4861315"/>
                <a:ext cx="1405192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10" name="Pravokotnik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892" y="4861315"/>
                <a:ext cx="1405192" cy="479298"/>
              </a:xfrm>
              <a:prstGeom prst="rect">
                <a:avLst/>
              </a:prstGeom>
              <a:blipFill>
                <a:blip r:embed="rId11"/>
                <a:stretch>
                  <a:fillRect r="-433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PoljeZBesedilom 119"/>
          <p:cNvSpPr txBox="1"/>
          <p:nvPr/>
        </p:nvSpPr>
        <p:spPr>
          <a:xfrm>
            <a:off x="11230138" y="5738373"/>
            <a:ext cx="335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5400" dirty="0" smtClean="0">
                <a:solidFill>
                  <a:srgbClr val="FF0000"/>
                </a:solidFill>
              </a:rPr>
              <a:t>4</a:t>
            </a:r>
            <a:endParaRPr lang="sl-SI" sz="5400" dirty="0">
              <a:solidFill>
                <a:srgbClr val="FF0000"/>
              </a:solidFill>
            </a:endParaRPr>
          </a:p>
        </p:txBody>
      </p:sp>
      <p:sp>
        <p:nvSpPr>
          <p:cNvPr id="122" name="Pravokotnik 121"/>
          <p:cNvSpPr/>
          <p:nvPr/>
        </p:nvSpPr>
        <p:spPr>
          <a:xfrm>
            <a:off x="4831170" y="4805180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3" name="Pravokotnik 122"/>
          <p:cNvSpPr/>
          <p:nvPr/>
        </p:nvSpPr>
        <p:spPr>
          <a:xfrm>
            <a:off x="2170493" y="4901177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4" name="Pravokotnik 123"/>
          <p:cNvSpPr/>
          <p:nvPr/>
        </p:nvSpPr>
        <p:spPr>
          <a:xfrm>
            <a:off x="5943126" y="2264641"/>
            <a:ext cx="301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Pravokotnik 48"/>
              <p:cNvSpPr/>
              <p:nvPr/>
            </p:nvSpPr>
            <p:spPr>
              <a:xfrm>
                <a:off x="2580645" y="5354396"/>
                <a:ext cx="1404936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0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49" name="Pravokotnik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645" y="5354396"/>
                <a:ext cx="1404936" cy="457946"/>
              </a:xfrm>
              <a:prstGeom prst="rect">
                <a:avLst/>
              </a:prstGeom>
              <a:blipFill>
                <a:blip r:embed="rId12"/>
                <a:stretch>
                  <a:fillRect r="-433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Pravokotnik 49"/>
              <p:cNvSpPr/>
              <p:nvPr/>
            </p:nvSpPr>
            <p:spPr>
              <a:xfrm>
                <a:off x="295966" y="3328463"/>
                <a:ext cx="1404936" cy="457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i="1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50" name="Pravokotnik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66" y="3328463"/>
                <a:ext cx="1404936" cy="457946"/>
              </a:xfrm>
              <a:prstGeom prst="rect">
                <a:avLst/>
              </a:prstGeom>
              <a:blipFill>
                <a:blip r:embed="rId13"/>
                <a:stretch>
                  <a:fillRect r="-870" b="-5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Pravokotnik 50"/>
              <p:cNvSpPr/>
              <p:nvPr/>
            </p:nvSpPr>
            <p:spPr>
              <a:xfrm>
                <a:off x="5406469" y="3367619"/>
                <a:ext cx="1355628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51" name="Pravokotnik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6469" y="3367619"/>
                <a:ext cx="1355628" cy="479298"/>
              </a:xfrm>
              <a:prstGeom prst="rect">
                <a:avLst/>
              </a:prstGeom>
              <a:blipFill>
                <a:blip r:embed="rId14"/>
                <a:stretch>
                  <a:fillRect r="-901" b="-88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Pravokotnik 51"/>
              <p:cNvSpPr/>
              <p:nvPr/>
            </p:nvSpPr>
            <p:spPr>
              <a:xfrm>
                <a:off x="5400452" y="5379769"/>
                <a:ext cx="1355628" cy="4792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000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000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sz="2000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0" i="1" smtClean="0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sz="200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sz="2000" b="0" i="1" smtClean="0">
                                      <a:solidFill>
                                        <a:srgbClr val="0070C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000" b="0" i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sl-SI" sz="2000" i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2000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52" name="Pravokotnik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452" y="5379769"/>
                <a:ext cx="1355628" cy="479298"/>
              </a:xfrm>
              <a:prstGeom prst="rect">
                <a:avLst/>
              </a:prstGeom>
              <a:blipFill>
                <a:blip r:embed="rId15"/>
                <a:stretch>
                  <a:fillRect r="-901" b="-89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Elipsa 60"/>
          <p:cNvSpPr/>
          <p:nvPr/>
        </p:nvSpPr>
        <p:spPr>
          <a:xfrm>
            <a:off x="7908909" y="2581690"/>
            <a:ext cx="2391498" cy="940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62" name="PoljeZBesedilom 61"/>
          <p:cNvSpPr txBox="1"/>
          <p:nvPr/>
        </p:nvSpPr>
        <p:spPr>
          <a:xfrm>
            <a:off x="10339355" y="2749406"/>
            <a:ext cx="10743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Kinetična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energija</a:t>
            </a:r>
            <a:endParaRPr lang="sl-SI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2172001" y="874115"/>
                <a:ext cx="14266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𝑧𝑎</m:t>
                          </m:r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=0</m:t>
                      </m:r>
                      <m:f>
                        <m:fPr>
                          <m:type m:val="skw"/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001" y="874115"/>
                <a:ext cx="1426609" cy="369332"/>
              </a:xfrm>
              <a:prstGeom prst="rect">
                <a:avLst/>
              </a:prstGeom>
              <a:blipFill>
                <a:blip r:embed="rId16"/>
                <a:stretch>
                  <a:fillRect t="-116393" r="-36325" b="-1754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ravokotnik 5"/>
              <p:cNvSpPr/>
              <p:nvPr/>
            </p:nvSpPr>
            <p:spPr>
              <a:xfrm>
                <a:off x="6100431" y="874115"/>
                <a:ext cx="13493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𝑘𝑜</m:t>
                          </m:r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=?</m:t>
                      </m:r>
                      <m:f>
                        <m:fPr>
                          <m:type m:val="skw"/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6" name="Pravokotni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0431" y="874115"/>
                <a:ext cx="1349344" cy="369332"/>
              </a:xfrm>
              <a:prstGeom prst="rect">
                <a:avLst/>
              </a:prstGeom>
              <a:blipFill>
                <a:blip r:embed="rId17"/>
                <a:stretch>
                  <a:fillRect t="-116393" r="-38009" b="-1754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ravokotnik 6"/>
              <p:cNvSpPr/>
              <p:nvPr/>
            </p:nvSpPr>
            <p:spPr>
              <a:xfrm>
                <a:off x="10086895" y="4960415"/>
                <a:ext cx="1509709" cy="44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7" name="Pravokotni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6895" y="4960415"/>
                <a:ext cx="1509709" cy="440633"/>
              </a:xfrm>
              <a:prstGeom prst="rect">
                <a:avLst/>
              </a:prstGeom>
              <a:blipFill>
                <a:blip r:embed="rId18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075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418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Pravokotnik 2"/>
              <p:cNvSpPr/>
              <p:nvPr/>
            </p:nvSpPr>
            <p:spPr>
              <a:xfrm>
                <a:off x="917828" y="731443"/>
                <a:ext cx="4431278" cy="428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/>
                          </m:ctrlPr>
                        </m:sSubPr>
                        <m:e>
                          <m:r>
                            <a:rPr lang="sl-SI" i="1"/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/>
                              </m:ctrlPr>
                            </m:sSubPr>
                            <m:e>
                              <m:r>
                                <a:rPr lang="sl-SI" i="1"/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/>
                                  </m:ctrlPr>
                                </m:sSubPr>
                                <m:e>
                                  <m:r>
                                    <a:rPr lang="sl-SI" i="1"/>
                                    <m:t>1</m:t>
                                  </m:r>
                                </m:e>
                                <m:sub>
                                  <m:r>
                                    <a:rPr lang="sl-SI" i="1"/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  <m:sub>
                          <m:r>
                            <a:rPr lang="sl-SI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sl-SI" i="1"/>
                        <m:t>=7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i="1"/>
                        <m:t>𝑁</m:t>
                      </m:r>
                      <m:r>
                        <a:rPr lang="sl-SI" i="1"/>
                        <m:t>∙2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i="1"/>
                        <m:t>𝑚</m:t>
                      </m:r>
                      <m:r>
                        <a:rPr lang="sl-SI" i="1"/>
                        <m:t>=14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i="1"/>
                        <m:t>𝑁𝑚</m:t>
                      </m:r>
                      <m:r>
                        <a:rPr lang="sl-SI" i="1"/>
                        <m:t>=14</m:t>
                      </m:r>
                      <m:r>
                        <a:rPr lang="sl-SI" i="1"/>
                        <m:t>𝐽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3" name="Pravokotni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828" y="731443"/>
                <a:ext cx="4431278" cy="428002"/>
              </a:xfrm>
              <a:prstGeom prst="rect">
                <a:avLst/>
              </a:prstGeom>
              <a:blipFill>
                <a:blip r:embed="rId2"/>
                <a:stretch>
                  <a:fillRect b="-428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/>
          <p:cNvSpPr txBox="1"/>
          <p:nvPr/>
        </p:nvSpPr>
        <p:spPr>
          <a:xfrm>
            <a:off x="3657600" y="214489"/>
            <a:ext cx="2532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IZRAČUNI - MATEMATIKA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917828" y="1307067"/>
                <a:ext cx="4281108" cy="432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 smtClean="0"/>
                          </m:ctrlPr>
                        </m:sSubPr>
                        <m:e>
                          <m:r>
                            <a:rPr lang="sl-SI" i="1"/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/>
                              </m:ctrlPr>
                            </m:sSubPr>
                            <m:e>
                              <m:r>
                                <a:rPr lang="sl-SI" i="1"/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/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i="1"/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  <m:sub>
                          <m:r>
                            <a:rPr lang="sl-SI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i="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sl-SI" i="1"/>
                        <m:t>=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5 </m:t>
                      </m:r>
                      <m:r>
                        <a:rPr lang="sl-SI" i="1"/>
                        <m:t>𝑁</m:t>
                      </m:r>
                      <m:r>
                        <a:rPr lang="sl-SI" i="1"/>
                        <m:t>∙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sl-SI" i="1"/>
                        <m:t>𝑚</m:t>
                      </m:r>
                      <m:r>
                        <a:rPr lang="sl-SI" i="1"/>
                        <m:t>=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sl-SI" i="1"/>
                        <m:t>𝑁𝑚</m:t>
                      </m:r>
                      <m:r>
                        <a:rPr lang="sl-SI" i="1"/>
                        <m:t>=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sl-SI" i="1"/>
                        <m:t>𝐽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828" y="1307067"/>
                <a:ext cx="4281108" cy="432491"/>
              </a:xfrm>
              <a:prstGeom prst="rect">
                <a:avLst/>
              </a:prstGeom>
              <a:blipFill>
                <a:blip r:embed="rId3"/>
                <a:stretch>
                  <a:fillRect b="-28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jeZBesedilom 6">
            <a:hlinkClick r:id="rId4" action="ppaction://hlinksldjump"/>
          </p:cNvPr>
          <p:cNvSpPr txBox="1"/>
          <p:nvPr/>
        </p:nvSpPr>
        <p:spPr>
          <a:xfrm>
            <a:off x="6491111" y="974779"/>
            <a:ext cx="47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NAZAJ na poglavje Potencialna energija</a:t>
            </a:r>
            <a:endParaRPr lang="sl-SI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ravokotnik 10"/>
              <p:cNvSpPr/>
              <p:nvPr/>
            </p:nvSpPr>
            <p:spPr>
              <a:xfrm>
                <a:off x="85467" y="2587714"/>
                <a:ext cx="6096000" cy="362426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za</m:t>
                              </m:r>
                            </m:sub>
                            <m:sup>
                              <m: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0,7</m:t>
                          </m:r>
                          <m: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l-SI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l-SI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0∙</m:t>
                                  </m:r>
                                  <m:f>
                                    <m:fPr>
                                      <m:type m:val="skw"/>
                                      <m:ctrlPr>
                                        <a:rPr lang="sl-SI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l-SI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sl-SI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</m:t>
                      </m:r>
                      <m:r>
                        <a:rPr lang="sl-SI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sl-SI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sl-SI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𝑧𝑎</m:t>
                              </m:r>
                            </m:sub>
                            <m:sup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0,5</m:t>
                          </m:r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(0∙</m:t>
                              </m:r>
                              <m:f>
                                <m:fPr>
                                  <m:type m:val="skw"/>
                                  <m:ctrlP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𝑠</m:t>
                                  </m:r>
                                </m:den>
                              </m:f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 </m:t>
                      </m:r>
                      <m:r>
                        <a:rPr lang="sl-SI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𝐽</m:t>
                      </m:r>
                    </m:oMath>
                  </m:oMathPara>
                </a14:m>
                <a:endPara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l-SI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e>
                                <m:sub>
                                  <m:r>
                                    <a:rPr lang="sl-SI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ko</m:t>
                              </m:r>
                            </m:sub>
                            <m:sup>
                              <m: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0,7</m:t>
                          </m:r>
                          <m:r>
                            <a:rPr lang="sl-SI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l-SI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l-SI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l-SI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?∙</m:t>
                                  </m:r>
                                  <m:f>
                                    <m:fPr>
                                      <m:type m:val="skw"/>
                                      <m:ctrlPr>
                                        <a:rPr lang="sl-SI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l-SI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sl-SI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sl-SI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l-SI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=?</m:t>
                      </m:r>
                      <m:r>
                        <a:rPr lang="sl-SI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sl-SI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𝐽</m:t>
                      </m:r>
                    </m:oMath>
                  </m:oMathPara>
                </a14:m>
                <a:endParaRPr lang="sl-SI" sz="2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sl-SI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e>
                        <m:sub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e>
                                <m:sub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sl-SI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𝑘𝑜</m:t>
                              </m:r>
                            </m:sub>
                            <m:sup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0,5</m:t>
                          </m:r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(?∙</m:t>
                              </m:r>
                              <m:f>
                                <m:fPr>
                                  <m:type m:val="skw"/>
                                  <m:ctrlP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sl-SI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𝑠</m:t>
                                  </m:r>
                                </m:den>
                              </m:f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sl-SI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l-SI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sl-SI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=? </m:t>
                      </m:r>
                      <m:r>
                        <a:rPr lang="sl-SI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𝐽</m:t>
                      </m:r>
                    </m:oMath>
                  </m:oMathPara>
                </a14:m>
                <a:endParaRPr lang="sl-SI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Pravokotni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67" y="2587714"/>
                <a:ext cx="6096000" cy="36242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oljeZBesedilom 12">
            <a:hlinkClick r:id="rId6" action="ppaction://hlinksldjump"/>
          </p:cNvPr>
          <p:cNvSpPr txBox="1"/>
          <p:nvPr/>
        </p:nvSpPr>
        <p:spPr>
          <a:xfrm>
            <a:off x="6491111" y="4041114"/>
            <a:ext cx="47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NAZAJ na poglavje Kinetična energija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0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266</Words>
  <Application>Microsoft Office PowerPoint</Application>
  <PresentationFormat>Širokozaslonsko</PresentationFormat>
  <Paragraphs>154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SamoZ</dc:creator>
  <cp:lastModifiedBy>SamoZ</cp:lastModifiedBy>
  <cp:revision>35</cp:revision>
  <dcterms:created xsi:type="dcterms:W3CDTF">2020-11-22T06:14:01Z</dcterms:created>
  <dcterms:modified xsi:type="dcterms:W3CDTF">2020-11-23T09:13:19Z</dcterms:modified>
</cp:coreProperties>
</file>