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57" r:id="rId3"/>
    <p:sldId id="258" r:id="rId4"/>
    <p:sldId id="260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8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9915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0522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72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69921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934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1848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5629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57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89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3872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16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7533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761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103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6818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77493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4A49B-51EA-4D6E-BE2C-7BB74F4A70AB}" type="datetimeFigureOut">
              <a:rPr lang="sl-SI" smtClean="0"/>
              <a:t>25. 10. 2023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62070ED-C869-4CCC-B2B4-00CE711D5FE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540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AE4C0F-5762-45DB-A7F1-713A5C3A57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PANONSKA NIŽINA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328B2EFC-CE23-40B6-933E-7B0BA1F20C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7. razred</a:t>
            </a:r>
          </a:p>
        </p:txBody>
      </p:sp>
    </p:spTree>
    <p:extLst>
      <p:ext uri="{BB962C8B-B14F-4D97-AF65-F5344CB8AC3E}">
        <p14:creationId xmlns:p14="http://schemas.microsoft.com/office/powerpoint/2010/main" val="146611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7B8142F-1553-4D96-8E32-B138F77D8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2"/>
                </a:solidFill>
              </a:rPr>
              <a:t>NARAVNE ZNAČILNOSTI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FFE545A-67B2-473B-9826-61BE8B57C669}"/>
              </a:ext>
            </a:extLst>
          </p:cNvPr>
          <p:cNvSpPr txBox="1"/>
          <p:nvPr/>
        </p:nvSpPr>
        <p:spPr>
          <a:xfrm>
            <a:off x="9062719" y="538967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LEGA</a:t>
            </a:r>
          </a:p>
        </p:txBody>
      </p:sp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EF6742C-A795-4786-BC85-DD50C13B4F58}"/>
              </a:ext>
            </a:extLst>
          </p:cNvPr>
          <p:cNvSpPr txBox="1"/>
          <p:nvPr/>
        </p:nvSpPr>
        <p:spPr>
          <a:xfrm>
            <a:off x="9062719" y="996167"/>
            <a:ext cx="2874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Jugovzhodni del Srednje Evrope.</a:t>
            </a:r>
          </a:p>
          <a:p>
            <a:pPr algn="ctr"/>
            <a:r>
              <a:rPr lang="sl-SI" dirty="0"/>
              <a:t>Obdajajo jo gorstva: Alpe, Dinarsko gorstvo in Karpati.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B6774981-303C-4118-BD72-C680FDB6F022}"/>
              </a:ext>
            </a:extLst>
          </p:cNvPr>
          <p:cNvSpPr txBox="1"/>
          <p:nvPr/>
        </p:nvSpPr>
        <p:spPr>
          <a:xfrm>
            <a:off x="9062719" y="2747021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RELIEF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014CC8A5-86FE-4433-9440-4F93479EC505}"/>
              </a:ext>
            </a:extLst>
          </p:cNvPr>
          <p:cNvSpPr txBox="1"/>
          <p:nvPr/>
        </p:nvSpPr>
        <p:spPr>
          <a:xfrm>
            <a:off x="9062719" y="3204221"/>
            <a:ext cx="28744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Večinoma ravnina, posamezni griči in hribi (</a:t>
            </a:r>
            <a:r>
              <a:rPr lang="sl-SI" dirty="0">
                <a:solidFill>
                  <a:schemeClr val="tx2"/>
                </a:solidFill>
              </a:rPr>
              <a:t>osamelci</a:t>
            </a:r>
            <a:r>
              <a:rPr lang="sl-SI" dirty="0"/>
              <a:t>).</a:t>
            </a:r>
            <a:br>
              <a:rPr lang="sl-SI" dirty="0"/>
            </a:br>
            <a:r>
              <a:rPr lang="sl-SI" dirty="0"/>
              <a:t>Na obrobju se nahajajo obsežna gričevja.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4ACA6F26-5D11-4F13-95B0-FEFB12FBE346}"/>
              </a:ext>
            </a:extLst>
          </p:cNvPr>
          <p:cNvSpPr txBox="1"/>
          <p:nvPr/>
        </p:nvSpPr>
        <p:spPr>
          <a:xfrm>
            <a:off x="9062719" y="5001260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tx2"/>
                </a:solidFill>
              </a:rPr>
              <a:t>PODNEBJE, RASTLINSTVO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3436FAF0-39CC-44D7-A947-54FFD7072EAF}"/>
              </a:ext>
            </a:extLst>
          </p:cNvPr>
          <p:cNvSpPr txBox="1"/>
          <p:nvPr/>
        </p:nvSpPr>
        <p:spPr>
          <a:xfrm>
            <a:off x="9062719" y="5458460"/>
            <a:ext cx="28744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Celinsko podnebje.</a:t>
            </a:r>
            <a:br>
              <a:rPr lang="sl-SI" dirty="0"/>
            </a:br>
            <a:r>
              <a:rPr lang="sl-SI" dirty="0"/>
              <a:t>Stepa. Gozd le ob rekah in v hribovjih.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AD1A95EE-3A0A-4E33-A0A7-74651E2C41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89" y="1712128"/>
            <a:ext cx="7734779" cy="4946661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2F17FC3F-DBCB-4BDC-978D-9551DE4A4793}"/>
              </a:ext>
            </a:extLst>
          </p:cNvPr>
          <p:cNvSpPr txBox="1"/>
          <p:nvPr/>
        </p:nvSpPr>
        <p:spPr>
          <a:xfrm rot="21026958">
            <a:off x="983052" y="3542677"/>
            <a:ext cx="1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A l p e</a:t>
            </a: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107E9EFC-F6EB-4E6F-89DC-C33A0559670E}"/>
              </a:ext>
            </a:extLst>
          </p:cNvPr>
          <p:cNvSpPr txBox="1"/>
          <p:nvPr/>
        </p:nvSpPr>
        <p:spPr>
          <a:xfrm rot="2642054">
            <a:off x="6248232" y="3019556"/>
            <a:ext cx="219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K  a  r  p  a  t  i</a:t>
            </a: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2FCE71B1-B333-46D7-A251-30E75386864E}"/>
              </a:ext>
            </a:extLst>
          </p:cNvPr>
          <p:cNvSpPr txBox="1"/>
          <p:nvPr/>
        </p:nvSpPr>
        <p:spPr>
          <a:xfrm rot="3020815">
            <a:off x="1170639" y="5611100"/>
            <a:ext cx="2588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>
                <a:solidFill>
                  <a:srgbClr val="FF0000"/>
                </a:solidFill>
              </a:rPr>
              <a:t>Dinarsko gorstvo</a:t>
            </a:r>
          </a:p>
        </p:txBody>
      </p:sp>
    </p:spTree>
    <p:extLst>
      <p:ext uri="{BB962C8B-B14F-4D97-AF65-F5344CB8AC3E}">
        <p14:creationId xmlns:p14="http://schemas.microsoft.com/office/powerpoint/2010/main" val="203669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10A10-99B3-446B-9D63-7DA8DBF1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2"/>
                </a:solidFill>
              </a:rPr>
              <a:t>GOSPODARSTVO</a:t>
            </a:r>
          </a:p>
        </p:txBody>
      </p:sp>
      <p:sp>
        <p:nvSpPr>
          <p:cNvPr id="6" name="PoljeZBesedilom 5">
            <a:extLst>
              <a:ext uri="{FF2B5EF4-FFF2-40B4-BE49-F238E27FC236}">
                <a16:creationId xmlns:a16="http://schemas.microsoft.com/office/drawing/2014/main" id="{52C47766-94FE-44C2-9E18-87F6311DFDFA}"/>
              </a:ext>
            </a:extLst>
          </p:cNvPr>
          <p:cNvSpPr txBox="1"/>
          <p:nvPr/>
        </p:nvSpPr>
        <p:spPr>
          <a:xfrm>
            <a:off x="4023359" y="1486884"/>
            <a:ext cx="5356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1"/>
                </a:solidFill>
              </a:rPr>
              <a:t>KMETIJSTVO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AA705738-AC18-45B6-AC71-7FDCEC309C98}"/>
              </a:ext>
            </a:extLst>
          </p:cNvPr>
          <p:cNvSpPr txBox="1"/>
          <p:nvPr/>
        </p:nvSpPr>
        <p:spPr>
          <a:xfrm>
            <a:off x="4023360" y="1944084"/>
            <a:ext cx="53566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Rodovitna prst (</a:t>
            </a:r>
            <a:r>
              <a:rPr lang="sl-SI" b="1" dirty="0"/>
              <a:t>črnica</a:t>
            </a:r>
            <a:r>
              <a:rPr lang="sl-SI" dirty="0"/>
              <a:t>), celinsko podnebje, ravnina.</a:t>
            </a:r>
            <a:br>
              <a:rPr lang="sl-SI" dirty="0"/>
            </a:br>
            <a:r>
              <a:rPr lang="sl-SI" dirty="0"/>
              <a:t>ravnina: poljedelstvo</a:t>
            </a:r>
          </a:p>
          <a:p>
            <a:pPr algn="ctr"/>
            <a:r>
              <a:rPr lang="sl-SI" dirty="0"/>
              <a:t>hribovja: živinoreja</a:t>
            </a:r>
          </a:p>
          <a:p>
            <a:pPr algn="ctr"/>
            <a:r>
              <a:rPr lang="sl-SI" dirty="0"/>
              <a:t>gričevja: sadjarstvo, vinogradništvo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0CFDD3B-CE29-4739-AD71-040F20775F4C}"/>
              </a:ext>
            </a:extLst>
          </p:cNvPr>
          <p:cNvSpPr txBox="1"/>
          <p:nvPr/>
        </p:nvSpPr>
        <p:spPr>
          <a:xfrm>
            <a:off x="5262880" y="3783600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3"/>
                </a:solidFill>
              </a:rPr>
              <a:t>INDUSTRIJA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DDDEFB6-31FE-4E9A-80FA-385995338B65}"/>
              </a:ext>
            </a:extLst>
          </p:cNvPr>
          <p:cNvSpPr txBox="1"/>
          <p:nvPr/>
        </p:nvSpPr>
        <p:spPr>
          <a:xfrm>
            <a:off x="5262880" y="4240800"/>
            <a:ext cx="287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Predvsem predelava kmetijskih pridelkov.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F6072F6-1FD2-49ED-AD06-A886538C3C62}"/>
              </a:ext>
            </a:extLst>
          </p:cNvPr>
          <p:cNvSpPr txBox="1"/>
          <p:nvPr/>
        </p:nvSpPr>
        <p:spPr>
          <a:xfrm>
            <a:off x="5262880" y="5276227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2"/>
                </a:solidFill>
              </a:rPr>
              <a:t>TURIZEM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2FC0AAE-BF0D-4537-9D7F-04DCFC8730A1}"/>
              </a:ext>
            </a:extLst>
          </p:cNvPr>
          <p:cNvSpPr txBox="1"/>
          <p:nvPr/>
        </p:nvSpPr>
        <p:spPr>
          <a:xfrm>
            <a:off x="5262880" y="5733427"/>
            <a:ext cx="287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Termalna zdravilišča, Blatno jezero</a:t>
            </a:r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0A0B03A-83A8-4712-AFF3-F20C6F48CB81}"/>
              </a:ext>
            </a:extLst>
          </p:cNvPr>
          <p:cNvSpPr/>
          <p:nvPr/>
        </p:nvSpPr>
        <p:spPr>
          <a:xfrm>
            <a:off x="2976879" y="2043478"/>
            <a:ext cx="1046480" cy="1026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12AF2C4-29BB-4DFC-BB71-42D9013BD293}"/>
              </a:ext>
            </a:extLst>
          </p:cNvPr>
          <p:cNvSpPr/>
          <p:nvPr/>
        </p:nvSpPr>
        <p:spPr>
          <a:xfrm>
            <a:off x="2976879" y="5276226"/>
            <a:ext cx="1046480" cy="1026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4BF75B10-32BF-45BD-A2A8-D333B32A4C31}"/>
              </a:ext>
            </a:extLst>
          </p:cNvPr>
          <p:cNvSpPr/>
          <p:nvPr/>
        </p:nvSpPr>
        <p:spPr>
          <a:xfrm>
            <a:off x="2976879" y="3659852"/>
            <a:ext cx="1046480" cy="102616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08BAB49-BB92-48A5-B594-ADD66F0731AA}"/>
              </a:ext>
            </a:extLst>
          </p:cNvPr>
          <p:cNvSpPr txBox="1"/>
          <p:nvPr/>
        </p:nvSpPr>
        <p:spPr>
          <a:xfrm>
            <a:off x="9553055" y="2264170"/>
            <a:ext cx="223254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1600" dirty="0"/>
              <a:t>pšenica, koruza, industrijske rastline (rastline namenjene nadaljnji predelavi)</a:t>
            </a:r>
          </a:p>
        </p:txBody>
      </p:sp>
      <p:cxnSp>
        <p:nvCxnSpPr>
          <p:cNvPr id="17" name="Raven puščični povezovalnik 16">
            <a:extLst>
              <a:ext uri="{FF2B5EF4-FFF2-40B4-BE49-F238E27FC236}">
                <a16:creationId xmlns:a16="http://schemas.microsoft.com/office/drawing/2014/main" id="{8A750205-BB98-4C3F-8433-30F827F225BC}"/>
              </a:ext>
            </a:extLst>
          </p:cNvPr>
          <p:cNvCxnSpPr>
            <a:endCxn id="15" idx="1"/>
          </p:cNvCxnSpPr>
          <p:nvPr/>
        </p:nvCxnSpPr>
        <p:spPr>
          <a:xfrm>
            <a:off x="7965440" y="2682749"/>
            <a:ext cx="1587615" cy="1200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4,115 Wheat Icon Stock Photos, High-Res Pictures, and Images - Getty Images">
            <a:extLst>
              <a:ext uri="{FF2B5EF4-FFF2-40B4-BE49-F238E27FC236}">
                <a16:creationId xmlns:a16="http://schemas.microsoft.com/office/drawing/2014/main" id="{157FB34D-F60C-45B8-82DA-B00E5E6C51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1" t="14706" r="50000" b="11975"/>
          <a:stretch/>
        </p:blipFill>
        <p:spPr bwMode="auto">
          <a:xfrm>
            <a:off x="3213492" y="2174866"/>
            <a:ext cx="573254" cy="7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a:Factory icon.svg - Wikipedija, prosta enciklopedija">
            <a:extLst>
              <a:ext uri="{FF2B5EF4-FFF2-40B4-BE49-F238E27FC236}">
                <a16:creationId xmlns:a16="http://schemas.microsoft.com/office/drawing/2014/main" id="{6B8A0219-65D5-4D89-87A1-11142F4785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591" y="3910116"/>
            <a:ext cx="521155" cy="48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menities, spa, wellness icon - Download on Iconfinder">
            <a:extLst>
              <a:ext uri="{FF2B5EF4-FFF2-40B4-BE49-F238E27FC236}">
                <a16:creationId xmlns:a16="http://schemas.microsoft.com/office/drawing/2014/main" id="{1C09E9D9-6B9E-4F62-B857-D22CB1B1F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444" y="5392582"/>
            <a:ext cx="793448" cy="79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636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A10A10-99B3-446B-9D63-7DA8DBF19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3"/>
                </a:solidFill>
              </a:rPr>
              <a:t>GROŽNJA NARAVNIH NESREČ</a:t>
            </a: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0CFDD3B-CE29-4739-AD71-040F20775F4C}"/>
              </a:ext>
            </a:extLst>
          </p:cNvPr>
          <p:cNvSpPr txBox="1"/>
          <p:nvPr/>
        </p:nvSpPr>
        <p:spPr>
          <a:xfrm>
            <a:off x="6096000" y="3850236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3"/>
                </a:solidFill>
              </a:rPr>
              <a:t>SUŠA</a:t>
            </a:r>
          </a:p>
        </p:txBody>
      </p:sp>
      <p:sp>
        <p:nvSpPr>
          <p:cNvPr id="9" name="PoljeZBesedilom 8">
            <a:extLst>
              <a:ext uri="{FF2B5EF4-FFF2-40B4-BE49-F238E27FC236}">
                <a16:creationId xmlns:a16="http://schemas.microsoft.com/office/drawing/2014/main" id="{BDDDEFB6-31FE-4E9A-80FA-385995338B65}"/>
              </a:ext>
            </a:extLst>
          </p:cNvPr>
          <p:cNvSpPr txBox="1"/>
          <p:nvPr/>
        </p:nvSpPr>
        <p:spPr>
          <a:xfrm>
            <a:off x="6096000" y="4307436"/>
            <a:ext cx="28744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Težava:</a:t>
            </a:r>
          </a:p>
          <a:p>
            <a:pPr algn="ctr"/>
            <a:r>
              <a:rPr lang="sl-SI" dirty="0"/>
              <a:t>velik pomen kmetijstva</a:t>
            </a:r>
            <a:br>
              <a:rPr lang="sl-SI" dirty="0"/>
            </a:br>
            <a:br>
              <a:rPr lang="sl-SI" dirty="0"/>
            </a:br>
            <a:r>
              <a:rPr lang="sl-SI" dirty="0"/>
              <a:t>Rešitev:</a:t>
            </a:r>
            <a:br>
              <a:rPr lang="sl-SI" dirty="0"/>
            </a:br>
            <a:r>
              <a:rPr lang="sl-SI" dirty="0"/>
              <a:t>namakanje obdelovalnih površin</a:t>
            </a:r>
            <a:br>
              <a:rPr lang="sl-SI" dirty="0"/>
            </a:br>
            <a:endParaRPr lang="sl-SI" dirty="0"/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EF6072F6-1FD2-49ED-AD06-A886538C3C62}"/>
              </a:ext>
            </a:extLst>
          </p:cNvPr>
          <p:cNvSpPr txBox="1"/>
          <p:nvPr/>
        </p:nvSpPr>
        <p:spPr>
          <a:xfrm>
            <a:off x="1943142" y="2660875"/>
            <a:ext cx="4152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3"/>
                </a:solidFill>
              </a:rPr>
              <a:t>POPLAVE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A2FC0AAE-BF0D-4537-9D7F-04DCFC8730A1}"/>
              </a:ext>
            </a:extLst>
          </p:cNvPr>
          <p:cNvSpPr txBox="1"/>
          <p:nvPr/>
        </p:nvSpPr>
        <p:spPr>
          <a:xfrm>
            <a:off x="1957633" y="3078987"/>
            <a:ext cx="415285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Vzrok:</a:t>
            </a:r>
            <a:br>
              <a:rPr lang="sl-SI" dirty="0"/>
            </a:br>
            <a:r>
              <a:rPr lang="sl-SI" dirty="0"/>
              <a:t>počasen tok rek, vijuganje, </a:t>
            </a:r>
            <a:r>
              <a:rPr lang="sl-SI" dirty="0" err="1"/>
              <a:t>meandriranje</a:t>
            </a:r>
            <a:r>
              <a:rPr lang="sl-SI" dirty="0"/>
              <a:t> – območja ob rekah ob večji količini padavin poplavljajo.</a:t>
            </a:r>
          </a:p>
          <a:p>
            <a:pPr algn="ctr"/>
            <a:endParaRPr lang="sl-SI" dirty="0"/>
          </a:p>
          <a:p>
            <a:pPr algn="ctr"/>
            <a:r>
              <a:rPr lang="sl-SI" dirty="0"/>
              <a:t>Težava: </a:t>
            </a:r>
            <a:br>
              <a:rPr lang="sl-SI" dirty="0"/>
            </a:br>
            <a:r>
              <a:rPr lang="sl-SI" dirty="0"/>
              <a:t>gosta poselitev, velik pomen kmetijstva</a:t>
            </a:r>
            <a:br>
              <a:rPr lang="sl-SI" dirty="0"/>
            </a:br>
            <a:endParaRPr lang="sl-SI" dirty="0"/>
          </a:p>
          <a:p>
            <a:pPr algn="ctr"/>
            <a:r>
              <a:rPr lang="sl-SI" dirty="0"/>
              <a:t>Rešitev: </a:t>
            </a:r>
            <a:br>
              <a:rPr lang="sl-SI" dirty="0"/>
            </a:br>
            <a:r>
              <a:rPr lang="sl-SI" dirty="0"/>
              <a:t>regulacija rek</a:t>
            </a:r>
          </a:p>
          <a:p>
            <a:pPr algn="ctr"/>
            <a:endParaRPr lang="sl-SI" dirty="0"/>
          </a:p>
        </p:txBody>
      </p:sp>
      <p:sp>
        <p:nvSpPr>
          <p:cNvPr id="12" name="Elipsa 11">
            <a:extLst>
              <a:ext uri="{FF2B5EF4-FFF2-40B4-BE49-F238E27FC236}">
                <a16:creationId xmlns:a16="http://schemas.microsoft.com/office/drawing/2014/main" id="{B0A0B03A-83A8-4712-AFF3-F20C6F48CB81}"/>
              </a:ext>
            </a:extLst>
          </p:cNvPr>
          <p:cNvSpPr/>
          <p:nvPr/>
        </p:nvSpPr>
        <p:spPr>
          <a:xfrm>
            <a:off x="3501413" y="1478017"/>
            <a:ext cx="1046480" cy="10261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012AF2C4-29BB-4DFC-BB71-42D9013BD293}"/>
              </a:ext>
            </a:extLst>
          </p:cNvPr>
          <p:cNvSpPr/>
          <p:nvPr/>
        </p:nvSpPr>
        <p:spPr>
          <a:xfrm>
            <a:off x="9850033" y="3853497"/>
            <a:ext cx="1046480" cy="10261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4BF75B10-32BF-45BD-A2A8-D333B32A4C31}"/>
              </a:ext>
            </a:extLst>
          </p:cNvPr>
          <p:cNvSpPr/>
          <p:nvPr/>
        </p:nvSpPr>
        <p:spPr>
          <a:xfrm>
            <a:off x="6929120" y="2514458"/>
            <a:ext cx="1046480" cy="102616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PoljeZBesedilom 17">
            <a:extLst>
              <a:ext uri="{FF2B5EF4-FFF2-40B4-BE49-F238E27FC236}">
                <a16:creationId xmlns:a16="http://schemas.microsoft.com/office/drawing/2014/main" id="{53C5DB77-AFCD-468F-9D7A-451322992CD3}"/>
              </a:ext>
            </a:extLst>
          </p:cNvPr>
          <p:cNvSpPr txBox="1"/>
          <p:nvPr/>
        </p:nvSpPr>
        <p:spPr>
          <a:xfrm>
            <a:off x="8970443" y="5131125"/>
            <a:ext cx="287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b="1" dirty="0">
                <a:solidFill>
                  <a:schemeClr val="accent3"/>
                </a:solidFill>
              </a:rPr>
              <a:t>NEVIHTE S TOČO</a:t>
            </a:r>
          </a:p>
        </p:txBody>
      </p: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17D6DA01-00FF-4464-A4F3-F076B72A7A28}"/>
              </a:ext>
            </a:extLst>
          </p:cNvPr>
          <p:cNvSpPr txBox="1"/>
          <p:nvPr/>
        </p:nvSpPr>
        <p:spPr>
          <a:xfrm>
            <a:off x="8970443" y="5588325"/>
            <a:ext cx="28744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dirty="0"/>
              <a:t>Težava:</a:t>
            </a:r>
            <a:br>
              <a:rPr lang="sl-SI" dirty="0"/>
            </a:br>
            <a:r>
              <a:rPr lang="sl-SI" dirty="0"/>
              <a:t>velik pomen kmetijstva</a:t>
            </a:r>
          </a:p>
        </p:txBody>
      </p:sp>
      <p:pic>
        <p:nvPicPr>
          <p:cNvPr id="2050" name="Picture 2" descr="File:Flood icon.png - Wikipedia">
            <a:extLst>
              <a:ext uri="{FF2B5EF4-FFF2-40B4-BE49-F238E27FC236}">
                <a16:creationId xmlns:a16="http://schemas.microsoft.com/office/drawing/2014/main" id="{1D0E6950-5C6A-4384-886D-004CA55BB4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3973" y="1630417"/>
            <a:ext cx="721360" cy="721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rought Icon Style 8328204 Vector Art at Vecteezy">
            <a:extLst>
              <a:ext uri="{FF2B5EF4-FFF2-40B4-BE49-F238E27FC236}">
                <a16:creationId xmlns:a16="http://schemas.microsoft.com/office/drawing/2014/main" id="{6A9990EF-A6C0-4AAD-AE20-E6A60093E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860" y="2663596"/>
            <a:ext cx="6477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ail weather - Weather &amp; Seasons Icons">
            <a:extLst>
              <a:ext uri="{FF2B5EF4-FFF2-40B4-BE49-F238E27FC236}">
                <a16:creationId xmlns:a16="http://schemas.microsoft.com/office/drawing/2014/main" id="{4426AB34-BB31-43B3-8D80-B03F24484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234" y="4046399"/>
            <a:ext cx="677596" cy="677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3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14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What is a meandering river? - Quora">
            <a:extLst>
              <a:ext uri="{FF2B5EF4-FFF2-40B4-BE49-F238E27FC236}">
                <a16:creationId xmlns:a16="http://schemas.microsoft.com/office/drawing/2014/main" id="{C66C26E6-775F-4F72-A7F6-81F7D92F2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12" y="515752"/>
            <a:ext cx="7760067" cy="5826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682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rikaz delovanja namakalnega sistema">
            <a:extLst>
              <a:ext uri="{FF2B5EF4-FFF2-40B4-BE49-F238E27FC236}">
                <a16:creationId xmlns:a16="http://schemas.microsoft.com/office/drawing/2014/main" id="{63A9C3A2-DB05-455E-BB7F-DDBA42C46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45" y="114988"/>
            <a:ext cx="381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D97097FF-A6DB-497A-8A5E-81B0DAA64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4400" y="2655360"/>
            <a:ext cx="4686745" cy="576262"/>
          </a:xfrm>
        </p:spPr>
        <p:txBody>
          <a:bodyPr/>
          <a:lstStyle/>
          <a:p>
            <a:r>
              <a:rPr lang="sl-SI" b="1" dirty="0"/>
              <a:t>REGULACIJA REK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A70F6EE5-B7CA-4CD0-BBD0-C917F40FA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84400" y="3231623"/>
            <a:ext cx="4686745" cy="3354060"/>
          </a:xfrm>
        </p:spPr>
        <p:txBody>
          <a:bodyPr>
            <a:noAutofit/>
          </a:bodyPr>
          <a:lstStyle/>
          <a:p>
            <a:r>
              <a:rPr lang="sl-SI" dirty="0"/>
              <a:t>Kako regulirajo reke?</a:t>
            </a:r>
          </a:p>
          <a:p>
            <a:pPr marL="0" indent="0">
              <a:buNone/>
            </a:pPr>
            <a:r>
              <a:rPr lang="sl-SI" dirty="0"/>
              <a:t>GRADNJA NASIPOV, POGLABLJANJE REČNIH STRUG, GRADNJA UMETNIH PREKOPOV ZA ODTEKANJE VODE, SPREMINJANJE TOKA REKE.</a:t>
            </a:r>
          </a:p>
          <a:p>
            <a:r>
              <a:rPr lang="sl-SI" dirty="0"/>
              <a:t>Kako to vpliva na okolje?</a:t>
            </a:r>
          </a:p>
          <a:p>
            <a:pPr marL="0" indent="0">
              <a:buNone/>
            </a:pPr>
            <a:r>
              <a:rPr lang="sl-SI" dirty="0"/>
              <a:t>IZGINJANJE POSAMEZNIH ŽIVLJENSKIH OKOLIJ V IN OB REKAH, OMEJENA SAMOČISTILNA SPOSOBNOST REK.</a:t>
            </a:r>
          </a:p>
        </p:txBody>
      </p:sp>
      <p:sp>
        <p:nvSpPr>
          <p:cNvPr id="7" name="Označba mesta besedila 6">
            <a:extLst>
              <a:ext uri="{FF2B5EF4-FFF2-40B4-BE49-F238E27FC236}">
                <a16:creationId xmlns:a16="http://schemas.microsoft.com/office/drawing/2014/main" id="{EF5178D5-B35F-45D1-9716-90D91ABD0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71145" y="2654989"/>
            <a:ext cx="5103304" cy="576262"/>
          </a:xfrm>
        </p:spPr>
        <p:txBody>
          <a:bodyPr/>
          <a:lstStyle/>
          <a:p>
            <a:r>
              <a:rPr lang="sl-SI" b="1" dirty="0"/>
              <a:t>NAMAKALNI SISTEMI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5D187C75-F010-45E4-9ADD-06CD0D64C8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71145" y="3231252"/>
            <a:ext cx="5103304" cy="3354060"/>
          </a:xfrm>
        </p:spPr>
        <p:txBody>
          <a:bodyPr>
            <a:noAutofit/>
          </a:bodyPr>
          <a:lstStyle/>
          <a:p>
            <a:r>
              <a:rPr lang="sl-SI" dirty="0"/>
              <a:t>Kje dobijo vodo za namakalne sisteme?</a:t>
            </a:r>
          </a:p>
          <a:p>
            <a:pPr marL="0" indent="0">
              <a:buNone/>
            </a:pPr>
            <a:r>
              <a:rPr lang="sl-SI" dirty="0"/>
              <a:t>IZ REK IN POTOKOV.</a:t>
            </a:r>
          </a:p>
          <a:p>
            <a:r>
              <a:rPr lang="sl-SI" dirty="0"/>
              <a:t>Kako na pojavnost suše vpliva globalno segrevanje in s kakšnimi posledicami se soočajo zaradi tega?</a:t>
            </a:r>
          </a:p>
          <a:p>
            <a:pPr marL="0" indent="0">
              <a:buNone/>
            </a:pPr>
            <a:r>
              <a:rPr lang="sl-SI" dirty="0"/>
              <a:t>POGOSTEJŠE, DALJ TRAJAJOČE SUŠE.</a:t>
            </a:r>
            <a:br>
              <a:rPr lang="sl-SI" dirty="0"/>
            </a:br>
            <a:r>
              <a:rPr lang="sl-SI" dirty="0"/>
              <a:t>VSE VEČ OBDELOVALNIH POVRŠIN JE POTREBNO NAMAKATI.</a:t>
            </a:r>
            <a:br>
              <a:rPr lang="sl-SI" dirty="0"/>
            </a:br>
            <a:r>
              <a:rPr lang="sl-SI" dirty="0"/>
              <a:t>OBREMENITEV OKOLJA – IZSUŠEVANJE REK.</a:t>
            </a:r>
          </a:p>
        </p:txBody>
      </p:sp>
      <p:pic>
        <p:nvPicPr>
          <p:cNvPr id="3080" name="Picture 8" descr="Regulacije reka Archives - Unogradnja V.V.">
            <a:extLst>
              <a:ext uri="{FF2B5EF4-FFF2-40B4-BE49-F238E27FC236}">
                <a16:creationId xmlns:a16="http://schemas.microsoft.com/office/drawing/2014/main" id="{C5D1253A-1453-4540-830C-5C9C3B6201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4" b="4716"/>
          <a:stretch/>
        </p:blipFill>
        <p:spPr bwMode="auto">
          <a:xfrm>
            <a:off x="2184400" y="115359"/>
            <a:ext cx="3810001" cy="253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94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Šelest">
  <a:themeElements>
    <a:clrScheme name="Šelest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Šeles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Šeles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129</TotalTime>
  <Words>280</Words>
  <Application>Microsoft Office PowerPoint</Application>
  <PresentationFormat>Širokozaslonsko</PresentationFormat>
  <Paragraphs>44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Šelest</vt:lpstr>
      <vt:lpstr>PANONSKA NIŽINA</vt:lpstr>
      <vt:lpstr>NARAVNE ZNAČILNOSTI</vt:lpstr>
      <vt:lpstr>GOSPODARSTVO</vt:lpstr>
      <vt:lpstr>GROŽNJA NARAVNIH NESREČ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PANONSKA NIŽINA</dc:title>
  <dc:creator>SIO Administrator</dc:creator>
  <cp:lastModifiedBy>SIO Administrator</cp:lastModifiedBy>
  <cp:revision>11</cp:revision>
  <dcterms:created xsi:type="dcterms:W3CDTF">2023-10-25T17:55:11Z</dcterms:created>
  <dcterms:modified xsi:type="dcterms:W3CDTF">2023-10-25T20:04:52Z</dcterms:modified>
</cp:coreProperties>
</file>