
<file path=[Content_Types].xml><?xml version="1.0" encoding="utf-8"?>
<Types xmlns="http://schemas.openxmlformats.org/package/2006/content-types">
  <Default Extension="png" ContentType="image/png"/>
  <Default Extension="jpeg" ContentType="image/jpeg"/>
  <Default Extension="m4a" ContentType="audio/mp4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50" r:id="rId1"/>
  </p:sldMasterIdLst>
  <p:sldIdLst>
    <p:sldId id="256" r:id="rId2"/>
    <p:sldId id="259" r:id="rId3"/>
    <p:sldId id="257" r:id="rId4"/>
    <p:sldId id="258" r:id="rId5"/>
    <p:sldId id="260" r:id="rId6"/>
    <p:sldId id="261" r:id="rId7"/>
    <p:sldId id="262" r:id="rId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rednji slog 2 – poudarek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2DE63D5-997A-4646-A377-4702673A728D}" styleName="Svetel slog 2 – poudarek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2" d="100"/>
          <a:sy n="82" d="100"/>
        </p:scale>
        <p:origin x="144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154DE8F-409E-4E3A-9365-58F366973C89}" type="doc">
      <dgm:prSet loTypeId="urn:microsoft.com/office/officeart/2005/8/layout/lProcess3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sl-SI"/>
        </a:p>
      </dgm:t>
    </dgm:pt>
    <dgm:pt modelId="{F5C83001-5737-41CB-930E-BCE816A04996}">
      <dgm:prSet/>
      <dgm:spPr/>
      <dgm:t>
        <a:bodyPr/>
        <a:lstStyle/>
        <a:p>
          <a:pPr rtl="0"/>
          <a:r>
            <a:rPr lang="sl-SI" b="1" dirty="0" smtClean="0"/>
            <a:t>Pridevniki so treh vrst: </a:t>
          </a:r>
          <a:endParaRPr lang="sl-SI" dirty="0"/>
        </a:p>
      </dgm:t>
    </dgm:pt>
    <dgm:pt modelId="{81A05429-777E-412A-A033-C7395A850133}" type="parTrans" cxnId="{CF48F3F8-14C9-4F0A-81ED-9152777F08E1}">
      <dgm:prSet/>
      <dgm:spPr/>
      <dgm:t>
        <a:bodyPr/>
        <a:lstStyle/>
        <a:p>
          <a:endParaRPr lang="sl-SI"/>
        </a:p>
      </dgm:t>
    </dgm:pt>
    <dgm:pt modelId="{5EC4C167-CF09-4498-B07A-F269B54F719B}" type="sibTrans" cxnId="{CF48F3F8-14C9-4F0A-81ED-9152777F08E1}">
      <dgm:prSet/>
      <dgm:spPr/>
      <dgm:t>
        <a:bodyPr/>
        <a:lstStyle/>
        <a:p>
          <a:endParaRPr lang="sl-SI"/>
        </a:p>
      </dgm:t>
    </dgm:pt>
    <dgm:pt modelId="{5FCE63C3-76A1-446E-A996-DAD05F225B6D}">
      <dgm:prSet/>
      <dgm:spPr/>
      <dgm:t>
        <a:bodyPr/>
        <a:lstStyle/>
        <a:p>
          <a:pPr rtl="0"/>
          <a:r>
            <a:rPr lang="sl-SI" smtClean="0"/>
            <a:t>Lastnostni pridevniki (lep, velik, star, nov …)</a:t>
          </a:r>
          <a:endParaRPr lang="sl-SI"/>
        </a:p>
      </dgm:t>
    </dgm:pt>
    <dgm:pt modelId="{3DC182BF-E3AA-406E-A06F-6AC133125F99}" type="parTrans" cxnId="{D322C961-6157-4964-BCE3-68C0D8F71F5E}">
      <dgm:prSet/>
      <dgm:spPr/>
      <dgm:t>
        <a:bodyPr/>
        <a:lstStyle/>
        <a:p>
          <a:endParaRPr lang="sl-SI"/>
        </a:p>
      </dgm:t>
    </dgm:pt>
    <dgm:pt modelId="{C6614EA9-B8E0-4D61-AAA1-FA8BA586660B}" type="sibTrans" cxnId="{D322C961-6157-4964-BCE3-68C0D8F71F5E}">
      <dgm:prSet/>
      <dgm:spPr/>
      <dgm:t>
        <a:bodyPr/>
        <a:lstStyle/>
        <a:p>
          <a:endParaRPr lang="sl-SI"/>
        </a:p>
      </dgm:t>
    </dgm:pt>
    <dgm:pt modelId="{166C9A91-4AA3-41A8-9EE9-761309D2669C}">
      <dgm:prSet/>
      <dgm:spPr/>
      <dgm:t>
        <a:bodyPr/>
        <a:lstStyle/>
        <a:p>
          <a:pPr rtl="0"/>
          <a:r>
            <a:rPr lang="sl-SI" smtClean="0"/>
            <a:t>Vrstni pridevniki (kuhinjski, pralni, sušilni …)</a:t>
          </a:r>
          <a:endParaRPr lang="sl-SI"/>
        </a:p>
      </dgm:t>
    </dgm:pt>
    <dgm:pt modelId="{B45F185A-5E45-4485-AB30-401FF72A88AF}" type="parTrans" cxnId="{855E2EE0-1067-47C9-97A0-761C94CEAFCE}">
      <dgm:prSet/>
      <dgm:spPr/>
      <dgm:t>
        <a:bodyPr/>
        <a:lstStyle/>
        <a:p>
          <a:endParaRPr lang="sl-SI"/>
        </a:p>
      </dgm:t>
    </dgm:pt>
    <dgm:pt modelId="{0376B4E4-8290-472B-BBA0-B1D0E3953B11}" type="sibTrans" cxnId="{855E2EE0-1067-47C9-97A0-761C94CEAFCE}">
      <dgm:prSet/>
      <dgm:spPr/>
      <dgm:t>
        <a:bodyPr/>
        <a:lstStyle/>
        <a:p>
          <a:endParaRPr lang="sl-SI"/>
        </a:p>
      </dgm:t>
    </dgm:pt>
    <dgm:pt modelId="{14749DC0-17DC-482A-AD52-3E1C38D70640}">
      <dgm:prSet/>
      <dgm:spPr/>
      <dgm:t>
        <a:bodyPr/>
        <a:lstStyle/>
        <a:p>
          <a:pPr rtl="0"/>
          <a:r>
            <a:rPr lang="sl-SI" smtClean="0"/>
            <a:t>Svojilni pridevniki </a:t>
          </a:r>
          <a:r>
            <a:rPr lang="sl-SI" dirty="0" smtClean="0"/>
            <a:t>(Markov, mamin, sosedov …) </a:t>
          </a:r>
          <a:endParaRPr lang="sl-SI" dirty="0"/>
        </a:p>
      </dgm:t>
    </dgm:pt>
    <dgm:pt modelId="{E8FFC2F7-D743-419F-BF7B-779EEC782B45}" type="parTrans" cxnId="{D92205A3-0D28-4E48-BCCB-82B6F186D6DC}">
      <dgm:prSet/>
      <dgm:spPr/>
      <dgm:t>
        <a:bodyPr/>
        <a:lstStyle/>
        <a:p>
          <a:endParaRPr lang="sl-SI"/>
        </a:p>
      </dgm:t>
    </dgm:pt>
    <dgm:pt modelId="{62218618-E492-4E3F-AEDE-93973178285A}" type="sibTrans" cxnId="{D92205A3-0D28-4E48-BCCB-82B6F186D6DC}">
      <dgm:prSet/>
      <dgm:spPr/>
      <dgm:t>
        <a:bodyPr/>
        <a:lstStyle/>
        <a:p>
          <a:endParaRPr lang="sl-SI"/>
        </a:p>
      </dgm:t>
    </dgm:pt>
    <dgm:pt modelId="{EEB556C3-C754-4A8C-B263-2BB3107F1C18}" type="pres">
      <dgm:prSet presAssocID="{5154DE8F-409E-4E3A-9365-58F366973C89}" presName="Name0" presStyleCnt="0">
        <dgm:presLayoutVars>
          <dgm:chPref val="3"/>
          <dgm:dir/>
          <dgm:animLvl val="lvl"/>
          <dgm:resizeHandles/>
        </dgm:presLayoutVars>
      </dgm:prSet>
      <dgm:spPr/>
      <dgm:t>
        <a:bodyPr/>
        <a:lstStyle/>
        <a:p>
          <a:endParaRPr lang="sl-SI"/>
        </a:p>
      </dgm:t>
    </dgm:pt>
    <dgm:pt modelId="{B36FE142-2CE5-4FEC-B82A-4E4FFA0CA50E}" type="pres">
      <dgm:prSet presAssocID="{F5C83001-5737-41CB-930E-BCE816A04996}" presName="horFlow" presStyleCnt="0"/>
      <dgm:spPr/>
    </dgm:pt>
    <dgm:pt modelId="{E667B2E2-3FC4-4EFE-9B71-FE17AD0A837B}" type="pres">
      <dgm:prSet presAssocID="{F5C83001-5737-41CB-930E-BCE816A04996}" presName="bigChev" presStyleLbl="node1" presStyleIdx="0" presStyleCnt="1"/>
      <dgm:spPr/>
      <dgm:t>
        <a:bodyPr/>
        <a:lstStyle/>
        <a:p>
          <a:endParaRPr lang="sl-SI"/>
        </a:p>
      </dgm:t>
    </dgm:pt>
    <dgm:pt modelId="{6F5A0390-FEDF-4212-8785-B047043CB703}" type="pres">
      <dgm:prSet presAssocID="{3DC182BF-E3AA-406E-A06F-6AC133125F99}" presName="parTrans" presStyleCnt="0"/>
      <dgm:spPr/>
    </dgm:pt>
    <dgm:pt modelId="{D6F66DAB-7C21-4F84-B8C5-8B917DD40182}" type="pres">
      <dgm:prSet presAssocID="{5FCE63C3-76A1-446E-A996-DAD05F225B6D}" presName="node" presStyleLbl="align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sl-SI"/>
        </a:p>
      </dgm:t>
    </dgm:pt>
    <dgm:pt modelId="{D90B212F-4D3D-4C7D-A63E-086A248B33AA}" type="pres">
      <dgm:prSet presAssocID="{C6614EA9-B8E0-4D61-AAA1-FA8BA586660B}" presName="sibTrans" presStyleCnt="0"/>
      <dgm:spPr/>
    </dgm:pt>
    <dgm:pt modelId="{7EF195FB-DE35-4070-B7CC-1C86DD4DD921}" type="pres">
      <dgm:prSet presAssocID="{166C9A91-4AA3-41A8-9EE9-761309D2669C}" presName="node" presStyleLbl="align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sl-SI"/>
        </a:p>
      </dgm:t>
    </dgm:pt>
    <dgm:pt modelId="{CEE64908-0B0C-4838-A4CD-CE8F26BB8E90}" type="pres">
      <dgm:prSet presAssocID="{0376B4E4-8290-472B-BBA0-B1D0E3953B11}" presName="sibTrans" presStyleCnt="0"/>
      <dgm:spPr/>
    </dgm:pt>
    <dgm:pt modelId="{F0E434E3-CE13-42DE-8486-A65C8BA6046D}" type="pres">
      <dgm:prSet presAssocID="{14749DC0-17DC-482A-AD52-3E1C38D70640}" presName="node" presStyleLbl="align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sl-SI"/>
        </a:p>
      </dgm:t>
    </dgm:pt>
  </dgm:ptLst>
  <dgm:cxnLst>
    <dgm:cxn modelId="{8BC26448-410B-4501-AC69-E45AFBFD4403}" type="presOf" srcId="{F5C83001-5737-41CB-930E-BCE816A04996}" destId="{E667B2E2-3FC4-4EFE-9B71-FE17AD0A837B}" srcOrd="0" destOrd="0" presId="urn:microsoft.com/office/officeart/2005/8/layout/lProcess3"/>
    <dgm:cxn modelId="{C886231C-6734-4548-A53D-EF8E9A67CB96}" type="presOf" srcId="{5FCE63C3-76A1-446E-A996-DAD05F225B6D}" destId="{D6F66DAB-7C21-4F84-B8C5-8B917DD40182}" srcOrd="0" destOrd="0" presId="urn:microsoft.com/office/officeart/2005/8/layout/lProcess3"/>
    <dgm:cxn modelId="{271DEFE1-2D35-4810-B3A6-1EF996BE043D}" type="presOf" srcId="{14749DC0-17DC-482A-AD52-3E1C38D70640}" destId="{F0E434E3-CE13-42DE-8486-A65C8BA6046D}" srcOrd="0" destOrd="0" presId="urn:microsoft.com/office/officeart/2005/8/layout/lProcess3"/>
    <dgm:cxn modelId="{CF48F3F8-14C9-4F0A-81ED-9152777F08E1}" srcId="{5154DE8F-409E-4E3A-9365-58F366973C89}" destId="{F5C83001-5737-41CB-930E-BCE816A04996}" srcOrd="0" destOrd="0" parTransId="{81A05429-777E-412A-A033-C7395A850133}" sibTransId="{5EC4C167-CF09-4498-B07A-F269B54F719B}"/>
    <dgm:cxn modelId="{7FBFFA28-DEEA-46DF-AC4D-002CA7C0534D}" type="presOf" srcId="{166C9A91-4AA3-41A8-9EE9-761309D2669C}" destId="{7EF195FB-DE35-4070-B7CC-1C86DD4DD921}" srcOrd="0" destOrd="0" presId="urn:microsoft.com/office/officeart/2005/8/layout/lProcess3"/>
    <dgm:cxn modelId="{E9E007AC-2FF3-4344-A854-42A301BE1352}" type="presOf" srcId="{5154DE8F-409E-4E3A-9365-58F366973C89}" destId="{EEB556C3-C754-4A8C-B263-2BB3107F1C18}" srcOrd="0" destOrd="0" presId="urn:microsoft.com/office/officeart/2005/8/layout/lProcess3"/>
    <dgm:cxn modelId="{D322C961-6157-4964-BCE3-68C0D8F71F5E}" srcId="{F5C83001-5737-41CB-930E-BCE816A04996}" destId="{5FCE63C3-76A1-446E-A996-DAD05F225B6D}" srcOrd="0" destOrd="0" parTransId="{3DC182BF-E3AA-406E-A06F-6AC133125F99}" sibTransId="{C6614EA9-B8E0-4D61-AAA1-FA8BA586660B}"/>
    <dgm:cxn modelId="{855E2EE0-1067-47C9-97A0-761C94CEAFCE}" srcId="{F5C83001-5737-41CB-930E-BCE816A04996}" destId="{166C9A91-4AA3-41A8-9EE9-761309D2669C}" srcOrd="1" destOrd="0" parTransId="{B45F185A-5E45-4485-AB30-401FF72A88AF}" sibTransId="{0376B4E4-8290-472B-BBA0-B1D0E3953B11}"/>
    <dgm:cxn modelId="{D92205A3-0D28-4E48-BCCB-82B6F186D6DC}" srcId="{F5C83001-5737-41CB-930E-BCE816A04996}" destId="{14749DC0-17DC-482A-AD52-3E1C38D70640}" srcOrd="2" destOrd="0" parTransId="{E8FFC2F7-D743-419F-BF7B-779EEC782B45}" sibTransId="{62218618-E492-4E3F-AEDE-93973178285A}"/>
    <dgm:cxn modelId="{F6FFDCDA-9D45-4BD6-8C90-020B690D510F}" type="presParOf" srcId="{EEB556C3-C754-4A8C-B263-2BB3107F1C18}" destId="{B36FE142-2CE5-4FEC-B82A-4E4FFA0CA50E}" srcOrd="0" destOrd="0" presId="urn:microsoft.com/office/officeart/2005/8/layout/lProcess3"/>
    <dgm:cxn modelId="{B4571DBC-055C-4A9B-9976-92189409159D}" type="presParOf" srcId="{B36FE142-2CE5-4FEC-B82A-4E4FFA0CA50E}" destId="{E667B2E2-3FC4-4EFE-9B71-FE17AD0A837B}" srcOrd="0" destOrd="0" presId="urn:microsoft.com/office/officeart/2005/8/layout/lProcess3"/>
    <dgm:cxn modelId="{ED595E72-193C-4138-BE70-297665C85960}" type="presParOf" srcId="{B36FE142-2CE5-4FEC-B82A-4E4FFA0CA50E}" destId="{6F5A0390-FEDF-4212-8785-B047043CB703}" srcOrd="1" destOrd="0" presId="urn:microsoft.com/office/officeart/2005/8/layout/lProcess3"/>
    <dgm:cxn modelId="{EFAB75EB-B232-4E05-A2BC-10EB8136422E}" type="presParOf" srcId="{B36FE142-2CE5-4FEC-B82A-4E4FFA0CA50E}" destId="{D6F66DAB-7C21-4F84-B8C5-8B917DD40182}" srcOrd="2" destOrd="0" presId="urn:microsoft.com/office/officeart/2005/8/layout/lProcess3"/>
    <dgm:cxn modelId="{C6A11D8D-C566-4747-8541-E1AA83A5FCC9}" type="presParOf" srcId="{B36FE142-2CE5-4FEC-B82A-4E4FFA0CA50E}" destId="{D90B212F-4D3D-4C7D-A63E-086A248B33AA}" srcOrd="3" destOrd="0" presId="urn:microsoft.com/office/officeart/2005/8/layout/lProcess3"/>
    <dgm:cxn modelId="{8D1A5D9F-41C2-4B12-B9E1-5B09224080E9}" type="presParOf" srcId="{B36FE142-2CE5-4FEC-B82A-4E4FFA0CA50E}" destId="{7EF195FB-DE35-4070-B7CC-1C86DD4DD921}" srcOrd="4" destOrd="0" presId="urn:microsoft.com/office/officeart/2005/8/layout/lProcess3"/>
    <dgm:cxn modelId="{9C4BE6EE-9D1F-4F2B-B1F2-0409836F3DA3}" type="presParOf" srcId="{B36FE142-2CE5-4FEC-B82A-4E4FFA0CA50E}" destId="{CEE64908-0B0C-4838-A4CD-CE8F26BB8E90}" srcOrd="5" destOrd="0" presId="urn:microsoft.com/office/officeart/2005/8/layout/lProcess3"/>
    <dgm:cxn modelId="{A4821576-FEF3-49F1-9B41-994DC6338B03}" type="presParOf" srcId="{B36FE142-2CE5-4FEC-B82A-4E4FFA0CA50E}" destId="{F0E434E3-CE13-42DE-8486-A65C8BA6046D}" srcOrd="6" destOrd="0" presId="urn:microsoft.com/office/officeart/2005/8/layout/lProcess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667B2E2-3FC4-4EFE-9B71-FE17AD0A837B}">
      <dsp:nvSpPr>
        <dsp:cNvPr id="0" name=""/>
        <dsp:cNvSpPr/>
      </dsp:nvSpPr>
      <dsp:spPr>
        <a:xfrm>
          <a:off x="6050" y="1628194"/>
          <a:ext cx="3103968" cy="1241587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20320" rIns="0" bIns="20320" numCol="1" spcCol="1270" anchor="ctr" anchorCtr="0">
          <a:noAutofit/>
        </a:bodyPr>
        <a:lstStyle/>
        <a:p>
          <a:pPr lvl="0" algn="ctr" defTabSz="1422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l-SI" sz="3200" b="1" kern="1200" dirty="0" smtClean="0"/>
            <a:t>Pridevniki so treh vrst: </a:t>
          </a:r>
          <a:endParaRPr lang="sl-SI" sz="3200" kern="1200" dirty="0"/>
        </a:p>
      </dsp:txBody>
      <dsp:txXfrm>
        <a:off x="626844" y="1628194"/>
        <a:ext cx="1862381" cy="1241587"/>
      </dsp:txXfrm>
    </dsp:sp>
    <dsp:sp modelId="{D6F66DAB-7C21-4F84-B8C5-8B917DD40182}">
      <dsp:nvSpPr>
        <dsp:cNvPr id="0" name=""/>
        <dsp:cNvSpPr/>
      </dsp:nvSpPr>
      <dsp:spPr>
        <a:xfrm>
          <a:off x="2706503" y="1733729"/>
          <a:ext cx="2576293" cy="1030517"/>
        </a:xfrm>
        <a:prstGeom prst="chevron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11430" rIns="0" bIns="1143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l-SI" sz="1800" kern="1200" smtClean="0"/>
            <a:t>Lastnostni pridevniki (lep, velik, star, nov …)</a:t>
          </a:r>
          <a:endParaRPr lang="sl-SI" sz="1800" kern="1200"/>
        </a:p>
      </dsp:txBody>
      <dsp:txXfrm>
        <a:off x="3221762" y="1733729"/>
        <a:ext cx="1545776" cy="1030517"/>
      </dsp:txXfrm>
    </dsp:sp>
    <dsp:sp modelId="{7EF195FB-DE35-4070-B7CC-1C86DD4DD921}">
      <dsp:nvSpPr>
        <dsp:cNvPr id="0" name=""/>
        <dsp:cNvSpPr/>
      </dsp:nvSpPr>
      <dsp:spPr>
        <a:xfrm>
          <a:off x="4922115" y="1733729"/>
          <a:ext cx="2576293" cy="1030517"/>
        </a:xfrm>
        <a:prstGeom prst="chevron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11430" rIns="0" bIns="1143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l-SI" sz="1800" kern="1200" smtClean="0"/>
            <a:t>Vrstni pridevniki (kuhinjski, pralni, sušilni …)</a:t>
          </a:r>
          <a:endParaRPr lang="sl-SI" sz="1800" kern="1200"/>
        </a:p>
      </dsp:txBody>
      <dsp:txXfrm>
        <a:off x="5437374" y="1733729"/>
        <a:ext cx="1545776" cy="1030517"/>
      </dsp:txXfrm>
    </dsp:sp>
    <dsp:sp modelId="{F0E434E3-CE13-42DE-8486-A65C8BA6046D}">
      <dsp:nvSpPr>
        <dsp:cNvPr id="0" name=""/>
        <dsp:cNvSpPr/>
      </dsp:nvSpPr>
      <dsp:spPr>
        <a:xfrm>
          <a:off x="7137728" y="1733729"/>
          <a:ext cx="2576293" cy="1030517"/>
        </a:xfrm>
        <a:prstGeom prst="chevron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11430" rIns="0" bIns="1143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l-SI" sz="1800" kern="1200" smtClean="0"/>
            <a:t>Svojilni pridevniki </a:t>
          </a:r>
          <a:r>
            <a:rPr lang="sl-SI" sz="1800" kern="1200" dirty="0" smtClean="0"/>
            <a:t>(Markov, mamin, sosedov …) </a:t>
          </a:r>
          <a:endParaRPr lang="sl-SI" sz="1800" kern="1200" dirty="0"/>
        </a:p>
      </dsp:txBody>
      <dsp:txXfrm>
        <a:off x="7652987" y="1733729"/>
        <a:ext cx="1545776" cy="103051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Process3">
  <dgm:title val=""/>
  <dgm:desc val=""/>
  <dgm:catLst>
    <dgm:cat type="process" pri="11000"/>
    <dgm:cat type="convert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chPref val="3"/>
      <dgm:dir/>
      <dgm:animLvl val="lvl"/>
      <dgm:resizeHandles/>
    </dgm:varLst>
    <dgm:choose name="Name1">
      <dgm:if name="Name2" func="var" arg="dir" op="equ" val="norm">
        <dgm:alg type="lin">
          <dgm:param type="linDir" val="fromT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T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bigChev" refType="w"/>
      <dgm:constr type="h" for="des" forName="bigChev" refType="w" refFor="des" refForName="bigChev" op="equ" fact="0.4"/>
      <dgm:constr type="w" for="des" forName="node" refType="w" refFor="des" refForName="bigChev" fact="0.83"/>
      <dgm:constr type="h" for="des" forName="node" refType="w" refFor="des" refForName="node" op="equ" fact="0.4"/>
      <dgm:constr type="w" for="des" forName="parTrans" refType="w" refFor="des" refForName="bigChev" op="equ" fact="-0.13"/>
      <dgm:constr type="w" for="des" forName="sibTrans" refType="w" refFor="des" refForName="node" op="equ" fact="-0.14"/>
      <dgm:constr type="h" for="ch" forName="vSp" refType="h" refFor="des" refForName="bigChev" op="equ" fact="0.14"/>
      <dgm:constr type="primFontSz" for="des" forName="node" op="equ"/>
      <dgm:constr type="primFontSz" for="des" forName="bigChev" op="equ"/>
    </dgm:constrLst>
    <dgm:ruleLst/>
    <dgm:forEach name="Name4" axis="ch" ptType="node">
      <dgm:layoutNode name="horFlow">
        <dgm:choose name="Name5">
          <dgm:if name="Name6" func="var" arg="dir" op="equ" val="norm">
            <dgm:alg type="lin">
              <dgm:param type="linDir" val="fromL"/>
              <dgm:param type="nodeHorzAlign" val="l"/>
              <dgm:param type="nodeVertAlign" val="mid"/>
              <dgm:param type="fallback" val="2D"/>
            </dgm:alg>
          </dgm:if>
          <dgm:else name="Name7">
            <dgm:alg type="lin">
              <dgm:param type="linDir" val="fromR"/>
              <dgm:param type="nodeHorzAlign" val="r"/>
              <dgm:param type="nodeVertAlign" val="mid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bigChev" styleLbl="node1">
          <dgm:alg type="tx"/>
          <dgm:choose name="Name8">
            <dgm:if name="Name9" func="var" arg="dir" op="equ" val="norm">
              <dgm:shape xmlns:r="http://schemas.openxmlformats.org/officeDocument/2006/relationships" type="chevron" r:blip="">
                <dgm:adjLst/>
              </dgm:shape>
              <dgm:presOf axis="self"/>
              <dgm:constrLst>
                <dgm:constr type="primFontSz" val="65"/>
                <dgm:constr type="rMarg"/>
                <dgm:constr type="lMarg" refType="primFontSz" fact="0.1"/>
                <dgm:constr type="tMarg" refType="primFontSz" fact="0.05"/>
                <dgm:constr type="bMarg" refType="primFontSz" fact="0.05"/>
              </dgm:constrLst>
            </dgm:if>
            <dgm:else name="Name10">
              <dgm:shape xmlns:r="http://schemas.openxmlformats.org/officeDocument/2006/relationships" rot="180" type="chevron" r:blip="">
                <dgm:adjLst/>
              </dgm:shape>
              <dgm:presOf axis="self"/>
              <dgm:constrLst>
                <dgm:constr type="primFontSz" val="65"/>
                <dgm:constr type="lMarg"/>
                <dgm:constr type="rMarg" refType="primFontSz" fact="0.1"/>
                <dgm:constr type="tMarg" refType="primFontSz" fact="0.05"/>
                <dgm:constr type="bMarg" refType="primFontSz" fact="0.05"/>
              </dgm:constrLst>
            </dgm:else>
          </dgm:choose>
          <dgm:ruleLst>
            <dgm:rule type="primFontSz" val="5" fact="NaN" max="NaN"/>
          </dgm:ruleLst>
        </dgm:layoutNode>
        <dgm:forEach name="parTransForEach" axis="ch" ptType="parTrans" cnt="1">
          <dgm:layoutNode name="par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  <dgm:forEach name="Name11" axis="ch" ptType="node">
          <dgm:layoutNode name="node" styleLbl="alignAccFollowNode1">
            <dgm:varLst>
              <dgm:bulletEnabled val="1"/>
            </dgm:varLst>
            <dgm:alg type="tx"/>
            <dgm:choose name="Name12">
              <dgm:if name="Name13" func="var" arg="dir" op="equ" val="norm">
                <dgm:shape xmlns:r="http://schemas.openxmlformats.org/officeDocument/2006/relationships" type="chevron" r:blip="">
                  <dgm:adjLst/>
                </dgm:shape>
                <dgm:presOf axis="desOrSelf" ptType="node"/>
                <dgm:constrLst>
                  <dgm:constr type="primFontSz" val="65"/>
                  <dgm:constr type="rMarg"/>
                  <dgm:constr type="lMarg" refType="primFontSz" fact="0.1"/>
                  <dgm:constr type="tMarg" refType="primFontSz" fact="0.05"/>
                  <dgm:constr type="bMarg" refType="primFontSz" fact="0.05"/>
                </dgm:constrLst>
              </dgm:if>
              <dgm:else name="Name14">
                <dgm:shape xmlns:r="http://schemas.openxmlformats.org/officeDocument/2006/relationships" rot="180" type="chevron" r:blip="">
                  <dgm:adjLst/>
                </dgm:shape>
                <dgm:presOf axis="desOrSelf" ptType="node"/>
                <dgm:constrLst>
                  <dgm:constr type="primFontSz" val="65"/>
                  <dgm:constr type="lMarg"/>
                  <dgm:constr type="rMarg" refType="primFontSz" fact="0.1"/>
                  <dgm:constr type="tMarg" refType="primFontSz" fact="0.05"/>
                  <dgm:constr type="bMarg" refType="primFontSz" fact="0.05"/>
                </dgm:constrLst>
              </dgm:else>
            </dgm:choose>
            <dgm:ruleLst>
              <dgm:rule type="primFontSz" val="5" fact="NaN" max="NaN"/>
            </dgm:ruleLst>
          </dgm:layoutNode>
          <dgm:forEach name="sibTransForEach" axis="followSib" ptType="sibTrans" cnt="1">
            <dgm:layoutNode name="sibTrans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layoutNode>
      <dgm:choose name="Name15">
        <dgm:if name="Name16" axis="self" ptType="node" func="revPos" op="gte" val="2">
          <dgm:layoutNode name="v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7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sl-SI" smtClean="0"/>
              <a:t>Kliknite, da uredite slog podnaslova matrice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14E76EF6-BECE-4A61-AFB9-56AEE8129F3F}" type="datetimeFigureOut">
              <a:rPr lang="sl-SI" smtClean="0"/>
              <a:t>25.11.2020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C5AA13-219E-41E4-AE6F-CD91CA1D62EF}" type="slidenum">
              <a:rPr lang="sl-SI" smtClean="0"/>
              <a:t>‹#›</a:t>
            </a:fld>
            <a:endParaRPr lang="sl-SI"/>
          </a:p>
        </p:txBody>
      </p:sp>
      <p:sp>
        <p:nvSpPr>
          <p:cNvPr id="13" name="Rectangle 12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blipFill dpi="0" rotWithShape="1">
            <a:blip r:embed="rId2"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rcRect/>
            <a:tile tx="-393700" ty="-82550" sx="35000" sy="35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14" name="Straight Connector 13"/>
          <p:cNvCxnSpPr/>
          <p:nvPr/>
        </p:nvCxnSpPr>
        <p:spPr>
          <a:xfrm flipV="1">
            <a:off x="8386842" y="5264106"/>
            <a:ext cx="0" cy="91440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929821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E76EF6-BECE-4A61-AFB9-56AEE8129F3F}" type="datetimeFigureOut">
              <a:rPr lang="sl-SI" smtClean="0"/>
              <a:t>25.11.2020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C5AA13-219E-41E4-AE6F-CD91CA1D62EF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3768950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762000"/>
            <a:ext cx="2628900" cy="5410200"/>
          </a:xfrm>
        </p:spPr>
        <p:txBody>
          <a:bodyPr vert="eaVert" lIns="45720" tIns="91440" rIns="45720" bIns="91440"/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90601" y="762000"/>
            <a:ext cx="7581900" cy="5410200"/>
          </a:xfrm>
        </p:spPr>
        <p:txBody>
          <a:bodyPr vert="eaVert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E76EF6-BECE-4A61-AFB9-56AEE8129F3F}" type="datetimeFigureOut">
              <a:rPr lang="sl-SI" smtClean="0"/>
              <a:t>25.11.2020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C5AA13-219E-41E4-AE6F-CD91CA1D62EF}" type="slidenum">
              <a:rPr lang="sl-SI" smtClean="0"/>
              <a:t>‹#›</a:t>
            </a:fld>
            <a:endParaRPr lang="sl-SI"/>
          </a:p>
        </p:txBody>
      </p:sp>
      <p:cxnSp>
        <p:nvCxnSpPr>
          <p:cNvPr id="8" name="Straight Connector 7"/>
          <p:cNvCxnSpPr/>
          <p:nvPr/>
        </p:nvCxnSpPr>
        <p:spPr>
          <a:xfrm rot="5400000" flipV="1">
            <a:off x="10058400" y="59263"/>
            <a:ext cx="0" cy="91440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45002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E76EF6-BECE-4A61-AFB9-56AEE8129F3F}" type="datetimeFigureOut">
              <a:rPr lang="sl-SI" smtClean="0"/>
              <a:t>25.11.2020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C5AA13-219E-41E4-AE6F-CD91CA1D62EF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435420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b="0" spc="200" baseline="0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E76EF6-BECE-4A61-AFB9-56AEE8129F3F}" type="datetimeFigureOut">
              <a:rPr lang="sl-SI" smtClean="0"/>
              <a:t>25.11.2020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C5AA13-219E-41E4-AE6F-CD91CA1D62EF}" type="slidenum">
              <a:rPr lang="sl-SI" smtClean="0"/>
              <a:t>‹#›</a:t>
            </a:fld>
            <a:endParaRPr lang="sl-SI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/>
        </p:nvSpPr>
        <p:spPr>
          <a:xfrm>
            <a:off x="0" y="0"/>
            <a:ext cx="12192000" cy="4572000"/>
          </a:xfrm>
          <a:prstGeom prst="rect">
            <a:avLst/>
          </a:prstGeom>
          <a:blipFill dpi="0" rotWithShape="1">
            <a:blip r:embed="rId2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-393700" ty="-82550" sx="35000" sy="35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4906588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</p:spPr>
        <p:txBody>
          <a:bodyPr/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24127" y="2286000"/>
            <a:ext cx="4754880" cy="4023360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89320" y="2286000"/>
            <a:ext cx="4754880" cy="4023360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E76EF6-BECE-4A61-AFB9-56AEE8129F3F}" type="datetimeFigureOut">
              <a:rPr lang="sl-SI" smtClean="0"/>
              <a:t>25.11.2020</a:t>
            </a:fld>
            <a:endParaRPr 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C5AA13-219E-41E4-AE6F-CD91CA1D62EF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605788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300" b="0" cap="none" baseline="0">
                <a:solidFill>
                  <a:schemeClr val="accent2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24128" y="2967788"/>
            <a:ext cx="4754880" cy="3341572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99088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300" b="0" kern="1200" cap="none" baseline="0" dirty="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None/>
            </a:pPr>
            <a:r>
              <a:rPr lang="sl-SI" smtClean="0"/>
              <a:t>Uredite sloge besedila matrice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990888" y="2967788"/>
            <a:ext cx="4754880" cy="3341572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E76EF6-BECE-4A61-AFB9-56AEE8129F3F}" type="datetimeFigureOut">
              <a:rPr lang="sl-SI" smtClean="0"/>
              <a:t>25.11.2020</a:t>
            </a:fld>
            <a:endParaRPr lang="sl-SI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C5AA13-219E-41E4-AE6F-CD91CA1D62EF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4339170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E76EF6-BECE-4A61-AFB9-56AEE8129F3F}" type="datetimeFigureOut">
              <a:rPr lang="sl-SI" smtClean="0"/>
              <a:t>25.11.2020</a:t>
            </a:fld>
            <a:endParaRPr lang="sl-SI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C5AA13-219E-41E4-AE6F-CD91CA1D62EF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7610758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E76EF6-BECE-4A61-AFB9-56AEE8129F3F}" type="datetimeFigureOut">
              <a:rPr lang="sl-SI" smtClean="0"/>
              <a:t>25.11.2020</a:t>
            </a:fld>
            <a:endParaRPr lang="sl-SI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C5AA13-219E-41E4-AE6F-CD91CA1D62EF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8559968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Vsebina z naslo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24128" y="471509"/>
            <a:ext cx="4389120" cy="173736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4000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000" y="822960"/>
            <a:ext cx="5678424" cy="518464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128" y="2257506"/>
            <a:ext cx="4389120" cy="3762294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8000"/>
              </a:lnSpc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E76EF6-BECE-4A61-AFB9-56AEE8129F3F}" type="datetimeFigureOut">
              <a:rPr lang="sl-SI" smtClean="0"/>
              <a:t>25.11.2020</a:t>
            </a:fld>
            <a:endParaRPr 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C5AA13-219E-41E4-AE6F-CD91CA1D62EF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2330729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8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12188952" cy="4572000"/>
          </a:xfrm>
          <a:solidFill>
            <a:schemeClr val="accent2">
              <a:lumMod val="60000"/>
              <a:lumOff val="40000"/>
            </a:schemeClr>
          </a:solidFill>
        </p:spPr>
        <p:txBody>
          <a:bodyPr lIns="457200" tIns="365760" rIns="45720" bIns="4572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l-SI" smtClean="0"/>
              <a:t>Kliknite ikono, če želite dodati sliko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10600" y="4960138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E76EF6-BECE-4A61-AFB9-56AEE8129F3F}" type="datetimeFigureOut">
              <a:rPr lang="sl-SI" smtClean="0"/>
              <a:t>25.11.2020</a:t>
            </a:fld>
            <a:endParaRPr 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C5AA13-219E-41E4-AE6F-CD91CA1D62EF}" type="slidenum">
              <a:rPr lang="sl-SI" smtClean="0"/>
              <a:t>‹#›</a:t>
            </a:fld>
            <a:endParaRPr lang="sl-SI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197120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286000"/>
            <a:ext cx="9720073" cy="402336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24129" y="6470704"/>
            <a:ext cx="2154143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14E76EF6-BECE-4A61-AFB9-56AEE8129F3F}" type="datetimeFigureOut">
              <a:rPr lang="sl-SI" smtClean="0"/>
              <a:t>25.11.2020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42932" y="6470704"/>
            <a:ext cx="5901459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37333" y="6470704"/>
            <a:ext cx="973667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63C5AA13-219E-41E4-AE6F-CD91CA1D62EF}" type="slidenum">
              <a:rPr lang="sl-SI" smtClean="0"/>
              <a:t>‹#›</a:t>
            </a:fld>
            <a:endParaRPr lang="sl-SI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250866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1" r:id="rId1"/>
    <p:sldLayoutId id="2147483852" r:id="rId2"/>
    <p:sldLayoutId id="2147483853" r:id="rId3"/>
    <p:sldLayoutId id="2147483854" r:id="rId4"/>
    <p:sldLayoutId id="2147483855" r:id="rId5"/>
    <p:sldLayoutId id="2147483856" r:id="rId6"/>
    <p:sldLayoutId id="2147483857" r:id="rId7"/>
    <p:sldLayoutId id="2147483858" r:id="rId8"/>
    <p:sldLayoutId id="2147483859" r:id="rId9"/>
    <p:sldLayoutId id="2147483860" r:id="rId10"/>
    <p:sldLayoutId id="2147483861" r:id="rId11"/>
  </p:sldLayoutIdLst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5000" kern="1200" cap="all" spc="100" baseline="0">
          <a:solidFill>
            <a:schemeClr val="tx1">
              <a:lumMod val="95000"/>
              <a:lumOff val="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2"/>
        </a:buClr>
        <a:buSzPct val="100000"/>
        <a:buFont typeface="Tw Cen MT" panose="020B0602020104020603" pitchFamily="34" charset="0"/>
        <a:buChar char=" 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26517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media" Target="../media/media2.m4a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openxmlformats.org/officeDocument/2006/relationships/image" Target="../media/image3.png"/><Relationship Id="rId5" Type="http://schemas.openxmlformats.org/officeDocument/2006/relationships/slideLayout" Target="../slideLayouts/slideLayout2.xml"/><Relationship Id="rId4" Type="http://schemas.openxmlformats.org/officeDocument/2006/relationships/audio" Target="../media/media2.m4a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5" Type="http://schemas.openxmlformats.org/officeDocument/2006/relationships/image" Target="../media/image3.pn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5" Type="http://schemas.openxmlformats.org/officeDocument/2006/relationships/image" Target="../media/image3.png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5" Type="http://schemas.openxmlformats.org/officeDocument/2006/relationships/image" Target="../media/image3.png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l-SI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PRIDEVNIK </a:t>
            </a:r>
            <a:endParaRPr lang="sl-SI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sl-SI" b="1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VRSTE PRIDEVNIKOV</a:t>
            </a:r>
            <a:endParaRPr lang="sl-SI" b="1" dirty="0" smtClean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93368031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Kje stoji? Zakaj ga uporabimo?</a:t>
            </a:r>
            <a:endParaRPr lang="sl-SI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sl-SI" dirty="0"/>
              <a:t>Pridevnik skoraj vedno stoji </a:t>
            </a:r>
            <a:r>
              <a:rPr lang="sl-SI" b="1" dirty="0">
                <a:solidFill>
                  <a:srgbClr val="FF0000"/>
                </a:solidFill>
              </a:rPr>
              <a:t>levo od samostalnika </a:t>
            </a:r>
            <a:r>
              <a:rPr lang="sl-SI" dirty="0"/>
              <a:t>in ga natančneje opisuje. </a:t>
            </a:r>
            <a:endParaRPr lang="sl-SI" dirty="0" smtClean="0"/>
          </a:p>
          <a:p>
            <a:r>
              <a:rPr lang="sl-SI" b="1" dirty="0" smtClean="0"/>
              <a:t>črn</a:t>
            </a:r>
            <a:r>
              <a:rPr lang="sl-SI" dirty="0" smtClean="0"/>
              <a:t> kuža </a:t>
            </a:r>
          </a:p>
          <a:p>
            <a:r>
              <a:rPr lang="sl-SI" b="1" dirty="0"/>
              <a:t>d</a:t>
            </a:r>
            <a:r>
              <a:rPr lang="sl-SI" b="1" dirty="0" smtClean="0"/>
              <a:t>išeča</a:t>
            </a:r>
            <a:r>
              <a:rPr lang="sl-SI" dirty="0" smtClean="0"/>
              <a:t> pečenka </a:t>
            </a:r>
          </a:p>
          <a:p>
            <a:r>
              <a:rPr lang="sl-SI" b="1" dirty="0"/>
              <a:t>s</a:t>
            </a:r>
            <a:r>
              <a:rPr lang="sl-SI" b="1" dirty="0" smtClean="0"/>
              <a:t>tar</a:t>
            </a:r>
            <a:r>
              <a:rPr lang="sl-SI" dirty="0" smtClean="0"/>
              <a:t> avto </a:t>
            </a:r>
            <a:endParaRPr lang="sl-SI" dirty="0"/>
          </a:p>
          <a:p>
            <a:endParaRPr lang="sl-SI" dirty="0" smtClean="0"/>
          </a:p>
          <a:p>
            <a:r>
              <a:rPr lang="sl-SI" dirty="0" smtClean="0"/>
              <a:t>Povedi </a:t>
            </a:r>
            <a:r>
              <a:rPr lang="sl-SI" dirty="0"/>
              <a:t>so zaradi uporabe pridevnikov lepše, </a:t>
            </a:r>
            <a:r>
              <a:rPr lang="sl-SI" dirty="0" smtClean="0"/>
              <a:t>opisan </a:t>
            </a:r>
            <a:r>
              <a:rPr lang="sl-SI" dirty="0"/>
              <a:t>samostalnik si lažje </a:t>
            </a:r>
            <a:r>
              <a:rPr lang="sl-SI" dirty="0" smtClean="0"/>
              <a:t>predstavljamo.</a:t>
            </a:r>
          </a:p>
          <a:p>
            <a:endParaRPr lang="sl-SI" dirty="0" smtClean="0"/>
          </a:p>
          <a:p>
            <a:r>
              <a:rPr lang="sl-SI" dirty="0" smtClean="0"/>
              <a:t>Sosedovi so kupili psa. </a:t>
            </a:r>
          </a:p>
          <a:p>
            <a:r>
              <a:rPr lang="sl-SI" dirty="0" smtClean="0"/>
              <a:t>Sosedovi so kupili </a:t>
            </a:r>
            <a:r>
              <a:rPr lang="sl-SI" b="1" dirty="0" smtClean="0"/>
              <a:t>živahnega, mladega </a:t>
            </a:r>
            <a:r>
              <a:rPr lang="sl-SI" dirty="0" smtClean="0"/>
              <a:t>psa. </a:t>
            </a:r>
            <a:endParaRPr lang="sl-SI" dirty="0"/>
          </a:p>
          <a:p>
            <a:endParaRPr lang="sl-SI" dirty="0"/>
          </a:p>
        </p:txBody>
      </p:sp>
      <p:pic>
        <p:nvPicPr>
          <p:cNvPr id="5" name="Posnet zvok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365125" y="2286000"/>
            <a:ext cx="487363" cy="487363"/>
          </a:xfrm>
          <a:prstGeom prst="rect">
            <a:avLst/>
          </a:prstGeom>
        </p:spPr>
      </p:pic>
      <p:pic>
        <p:nvPicPr>
          <p:cNvPr id="7" name="Posnet zvok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365125" y="4926239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105143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8866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43192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VRSTE PRIDEVNIKOV</a:t>
            </a:r>
            <a:endParaRPr lang="sl-SI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4" name="Označba mesta vsebine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98631100"/>
              </p:ext>
            </p:extLst>
          </p:nvPr>
        </p:nvGraphicFramePr>
        <p:xfrm>
          <a:off x="1024128" y="1811383"/>
          <a:ext cx="9720073" cy="449797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19522667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1. Lastnostni pridevniki (Kakšen?)</a:t>
            </a:r>
            <a:endParaRPr lang="sl-SI" dirty="0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1024128" y="1942011"/>
            <a:ext cx="9720073" cy="4367349"/>
          </a:xfrm>
        </p:spPr>
        <p:txBody>
          <a:bodyPr>
            <a:normAutofit fontScale="92500"/>
          </a:bodyPr>
          <a:lstStyle/>
          <a:p>
            <a:r>
              <a:rPr lang="sl-SI" dirty="0" smtClean="0"/>
              <a:t>Z njimi prikažemo lastnost opisovanega samostalnika. Lahko jih stopnjujemo. Po njih se vprašamo z vprašalnico KAKŠEN. </a:t>
            </a:r>
          </a:p>
          <a:p>
            <a:endParaRPr lang="sl-SI" dirty="0"/>
          </a:p>
          <a:p>
            <a:r>
              <a:rPr lang="sl-SI" dirty="0" smtClean="0"/>
              <a:t> </a:t>
            </a:r>
          </a:p>
          <a:p>
            <a:endParaRPr lang="sl-SI" dirty="0"/>
          </a:p>
          <a:p>
            <a:endParaRPr lang="sl-SI" dirty="0" smtClean="0"/>
          </a:p>
          <a:p>
            <a:endParaRPr lang="sl-SI" dirty="0"/>
          </a:p>
          <a:p>
            <a:endParaRPr lang="sl-SI" dirty="0" smtClean="0"/>
          </a:p>
          <a:p>
            <a:endParaRPr lang="sl-SI" dirty="0" smtClean="0"/>
          </a:p>
          <a:p>
            <a:r>
              <a:rPr lang="sl-SI" dirty="0" smtClean="0"/>
              <a:t>Monika ima oblečeno </a:t>
            </a:r>
            <a:r>
              <a:rPr lang="sl-SI" b="1" dirty="0" smtClean="0">
                <a:solidFill>
                  <a:srgbClr val="00B050"/>
                </a:solidFill>
              </a:rPr>
              <a:t>zeleno</a:t>
            </a:r>
            <a:r>
              <a:rPr lang="sl-SI" dirty="0" smtClean="0"/>
              <a:t> majico z </a:t>
            </a:r>
            <a:r>
              <a:rPr lang="sl-SI" b="1" dirty="0" smtClean="0">
                <a:solidFill>
                  <a:srgbClr val="00B050"/>
                </a:solidFill>
              </a:rPr>
              <a:t>dolgimi</a:t>
            </a:r>
            <a:r>
              <a:rPr lang="sl-SI" dirty="0" smtClean="0"/>
              <a:t> rokavi in </a:t>
            </a:r>
            <a:r>
              <a:rPr lang="sl-SI" b="1" dirty="0" smtClean="0">
                <a:solidFill>
                  <a:srgbClr val="00B050"/>
                </a:solidFill>
              </a:rPr>
              <a:t>kratke</a:t>
            </a:r>
            <a:r>
              <a:rPr lang="sl-SI" dirty="0" smtClean="0"/>
              <a:t> hlače z </a:t>
            </a:r>
            <a:r>
              <a:rPr lang="sl-SI" b="1" dirty="0" smtClean="0">
                <a:solidFill>
                  <a:srgbClr val="00B050"/>
                </a:solidFill>
              </a:rPr>
              <a:t>velikimi</a:t>
            </a:r>
            <a:r>
              <a:rPr lang="sl-SI" dirty="0" smtClean="0"/>
              <a:t> pikami. </a:t>
            </a:r>
            <a:endParaRPr lang="sl-SI" dirty="0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 rotWithShape="1">
          <a:blip r:embed="rId4"/>
          <a:srcRect l="17941" t="25992" r="51274" b="51786"/>
          <a:stretch/>
        </p:blipFill>
        <p:spPr>
          <a:xfrm>
            <a:off x="2447365" y="2958354"/>
            <a:ext cx="5629836" cy="2286000"/>
          </a:xfrm>
          <a:prstGeom prst="rect">
            <a:avLst/>
          </a:prstGeom>
        </p:spPr>
      </p:pic>
      <p:pic>
        <p:nvPicPr>
          <p:cNvPr id="5" name="Posnet zvok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890817" y="1019932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594602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8463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2. Vrstni pridevniki (kateri?)</a:t>
            </a:r>
            <a:endParaRPr lang="sl-SI" dirty="0"/>
          </a:p>
        </p:txBody>
      </p:sp>
      <p:sp>
        <p:nvSpPr>
          <p:cNvPr id="5" name="Označba mesta vsebine 4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endParaRPr lang="sl-SI" dirty="0" smtClean="0"/>
          </a:p>
          <a:p>
            <a:pPr marL="0" indent="0">
              <a:buNone/>
            </a:pPr>
            <a:endParaRPr lang="sl-SI" dirty="0"/>
          </a:p>
          <a:p>
            <a:pPr marL="0" indent="0">
              <a:buNone/>
            </a:pPr>
            <a:endParaRPr lang="sl-SI" dirty="0" smtClean="0"/>
          </a:p>
          <a:p>
            <a:pPr marL="0" indent="0">
              <a:buNone/>
            </a:pPr>
            <a:endParaRPr lang="sl-SI" dirty="0"/>
          </a:p>
          <a:p>
            <a:pPr marL="0" indent="0">
              <a:buNone/>
            </a:pPr>
            <a:endParaRPr lang="sl-SI" dirty="0" smtClean="0"/>
          </a:p>
          <a:p>
            <a:pPr marL="0" indent="0">
              <a:buNone/>
            </a:pPr>
            <a:endParaRPr lang="sl-SI" dirty="0"/>
          </a:p>
          <a:p>
            <a:pPr marL="0" indent="0">
              <a:buNone/>
            </a:pPr>
            <a:endParaRPr lang="sl-SI" dirty="0" smtClean="0"/>
          </a:p>
          <a:p>
            <a:pPr marL="0" indent="0">
              <a:buNone/>
            </a:pPr>
            <a:r>
              <a:rPr lang="sl-SI" dirty="0" smtClean="0"/>
              <a:t>Kupila sem </a:t>
            </a:r>
            <a:r>
              <a:rPr lang="sl-SI" b="1" dirty="0" smtClean="0">
                <a:solidFill>
                  <a:srgbClr val="7030A0"/>
                </a:solidFill>
              </a:rPr>
              <a:t>lipov</a:t>
            </a:r>
            <a:r>
              <a:rPr lang="sl-SI" dirty="0" smtClean="0"/>
              <a:t> med. </a:t>
            </a:r>
          </a:p>
          <a:p>
            <a:pPr marL="0" indent="0">
              <a:buNone/>
            </a:pPr>
            <a:r>
              <a:rPr lang="sl-SI" b="1" dirty="0" smtClean="0">
                <a:solidFill>
                  <a:srgbClr val="7030A0"/>
                </a:solidFill>
              </a:rPr>
              <a:t>Kravji</a:t>
            </a:r>
            <a:r>
              <a:rPr lang="sl-SI" dirty="0" smtClean="0"/>
              <a:t> zvonci so zelo glasni. </a:t>
            </a:r>
          </a:p>
          <a:p>
            <a:pPr marL="0" indent="0">
              <a:buNone/>
            </a:pPr>
            <a:endParaRPr lang="sl-SI" dirty="0"/>
          </a:p>
        </p:txBody>
      </p:sp>
      <p:pic>
        <p:nvPicPr>
          <p:cNvPr id="6" name="Označba mesta vsebine 3"/>
          <p:cNvPicPr>
            <a:picLocks noChangeAspect="1"/>
          </p:cNvPicPr>
          <p:nvPr/>
        </p:nvPicPr>
        <p:blipFill rotWithShape="1">
          <a:blip r:embed="rId4"/>
          <a:srcRect l="14483" t="22407" r="49229" b="43389"/>
          <a:stretch/>
        </p:blipFill>
        <p:spPr>
          <a:xfrm>
            <a:off x="827311" y="2001593"/>
            <a:ext cx="6418220" cy="3402947"/>
          </a:xfrm>
          <a:prstGeom prst="rect">
            <a:avLst/>
          </a:prstGeom>
        </p:spPr>
      </p:pic>
      <p:pic>
        <p:nvPicPr>
          <p:cNvPr id="7" name="Posnet zvok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7584531" y="1091342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483569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1768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3. Svojilni pridevniki (Čigav?)</a:t>
            </a:r>
            <a:endParaRPr lang="sl-SI" dirty="0"/>
          </a:p>
        </p:txBody>
      </p:sp>
      <p:sp>
        <p:nvSpPr>
          <p:cNvPr id="5" name="Označba mesta vsebine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l-SI" dirty="0" smtClean="0"/>
              <a:t>Srečala sem </a:t>
            </a:r>
            <a:r>
              <a:rPr lang="sl-SI" b="1" dirty="0" smtClean="0">
                <a:solidFill>
                  <a:srgbClr val="00B0F0"/>
                </a:solidFill>
              </a:rPr>
              <a:t>Markovega </a:t>
            </a:r>
            <a:r>
              <a:rPr lang="sl-SI" dirty="0" smtClean="0"/>
              <a:t>očeta</a:t>
            </a:r>
            <a:r>
              <a:rPr lang="sl-SI" b="1" dirty="0" smtClean="0"/>
              <a:t>. </a:t>
            </a:r>
          </a:p>
          <a:p>
            <a:r>
              <a:rPr lang="sl-SI" dirty="0" smtClean="0"/>
              <a:t>Matic se je ustavil pri </a:t>
            </a:r>
            <a:r>
              <a:rPr lang="sl-SI" b="1" dirty="0" smtClean="0">
                <a:solidFill>
                  <a:srgbClr val="00B0F0"/>
                </a:solidFill>
              </a:rPr>
              <a:t>sosedovi</a:t>
            </a:r>
            <a:r>
              <a:rPr lang="sl-SI" dirty="0" smtClean="0"/>
              <a:t> hiši. </a:t>
            </a:r>
          </a:p>
          <a:p>
            <a:endParaRPr lang="sl-SI" dirty="0"/>
          </a:p>
        </p:txBody>
      </p:sp>
      <p:pic>
        <p:nvPicPr>
          <p:cNvPr id="6" name="Označba mesta vsebine 3"/>
          <p:cNvPicPr>
            <a:picLocks noChangeAspect="1"/>
          </p:cNvPicPr>
          <p:nvPr/>
        </p:nvPicPr>
        <p:blipFill rotWithShape="1">
          <a:blip r:embed="rId4"/>
          <a:srcRect l="13875" t="18510" r="47523" b="42090"/>
          <a:stretch/>
        </p:blipFill>
        <p:spPr>
          <a:xfrm>
            <a:off x="5563753" y="2394934"/>
            <a:ext cx="6628247" cy="3805492"/>
          </a:xfrm>
          <a:prstGeom prst="rect">
            <a:avLst/>
          </a:prstGeom>
        </p:spPr>
      </p:pic>
      <p:pic>
        <p:nvPicPr>
          <p:cNvPr id="7" name="Posnet zvok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7889330" y="989965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888545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2217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l-SI" sz="1600" dirty="0" smtClean="0"/>
              <a:t>V zvezek na neumetnostno stran zapiši naslov Vaja. Prepiši nalogo in jo reši.</a:t>
            </a:r>
            <a:endParaRPr lang="sl-SI" sz="1600" dirty="0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l-SI" dirty="0" smtClean="0"/>
              <a:t>1. V besedilu poišči pridevnike, jih podčrtaj in določi vrsto.</a:t>
            </a:r>
          </a:p>
          <a:p>
            <a:r>
              <a:rPr lang="sl-SI" dirty="0" smtClean="0"/>
              <a:t>Na </a:t>
            </a:r>
            <a:r>
              <a:rPr lang="sl-SI" dirty="0"/>
              <a:t>glavo sem si poveznil očetov klobuk. Naša mama je spekla borovničev zavitek. Granatnega jabolka pa res ne maram. Na </a:t>
            </a:r>
            <a:r>
              <a:rPr lang="sl-SI" dirty="0" smtClean="0"/>
              <a:t>cvetočem vrtu </a:t>
            </a:r>
            <a:r>
              <a:rPr lang="sl-SI" dirty="0"/>
              <a:t>vidim pridnega </a:t>
            </a:r>
            <a:r>
              <a:rPr lang="sl-SI" dirty="0" smtClean="0"/>
              <a:t>sosedovega otroka</a:t>
            </a:r>
            <a:r>
              <a:rPr lang="sl-SI" dirty="0"/>
              <a:t>. Ustavila se je pri veliki lipi. Gorsko kolo je kupil to poletje. </a:t>
            </a:r>
            <a:r>
              <a:rPr lang="sl-SI" dirty="0" smtClean="0"/>
              <a:t>Domače naloge so mi čisto odveč. Dober prijatelj mi je čestital za rojstni dan. Učenci 3. razreda bodo v petek imeli športni dan. Ta teden sem nepričakovano </a:t>
            </a:r>
            <a:r>
              <a:rPr lang="sl-SI" smtClean="0"/>
              <a:t>spoznala </a:t>
            </a:r>
            <a:r>
              <a:rPr lang="sl-SI" dirty="0" err="1"/>
              <a:t>R</a:t>
            </a:r>
            <a:r>
              <a:rPr lang="sl-SI" smtClean="0"/>
              <a:t>obertovega </a:t>
            </a:r>
            <a:r>
              <a:rPr lang="sl-SI" dirty="0" smtClean="0"/>
              <a:t>očeta. </a:t>
            </a:r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367536664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ntegral">
  <a:themeElements>
    <a:clrScheme name="Integral">
      <a:dk1>
        <a:sysClr val="windowText" lastClr="000000"/>
      </a:dk1>
      <a:lt1>
        <a:sysClr val="window" lastClr="FFFFFF"/>
      </a:lt1>
      <a:dk2>
        <a:srgbClr val="373545"/>
      </a:dk2>
      <a:lt2>
        <a:srgbClr val="CEDBE6"/>
      </a:lt2>
      <a:accent1>
        <a:srgbClr val="3494BA"/>
      </a:accent1>
      <a:accent2>
        <a:srgbClr val="58B6C0"/>
      </a:accent2>
      <a:accent3>
        <a:srgbClr val="75BDA7"/>
      </a:accent3>
      <a:accent4>
        <a:srgbClr val="7A8C8E"/>
      </a:accent4>
      <a:accent5>
        <a:srgbClr val="84ACB6"/>
      </a:accent5>
      <a:accent6>
        <a:srgbClr val="2683C6"/>
      </a:accent6>
      <a:hlink>
        <a:srgbClr val="6B9F25"/>
      </a:hlink>
      <a:folHlink>
        <a:srgbClr val="B26B02"/>
      </a:folHlink>
    </a:clrScheme>
    <a:fontScheme name="Integral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egra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tegral" id="{3577F8C9-A904-41D8-97D2-FD898F53F20E}" vid="{C1C93EF2-4785-427F-84A5-F1666490E9C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Integral</Template>
  <TotalTime>393</TotalTime>
  <Words>277</Words>
  <Application>Microsoft Office PowerPoint</Application>
  <PresentationFormat>Širokozaslonsko</PresentationFormat>
  <Paragraphs>43</Paragraphs>
  <Slides>7</Slides>
  <Notes>0</Notes>
  <HiddenSlides>0</HiddenSlides>
  <MMClips>5</MMClips>
  <ScaleCrop>false</ScaleCrop>
  <HeadingPairs>
    <vt:vector size="6" baseType="variant">
      <vt:variant>
        <vt:lpstr>Uporabljene pisave</vt:lpstr>
      </vt:variant>
      <vt:variant>
        <vt:i4>3</vt:i4>
      </vt:variant>
      <vt:variant>
        <vt:lpstr>Tema</vt:lpstr>
      </vt:variant>
      <vt:variant>
        <vt:i4>1</vt:i4>
      </vt:variant>
      <vt:variant>
        <vt:lpstr>Naslovi diapozitivov</vt:lpstr>
      </vt:variant>
      <vt:variant>
        <vt:i4>7</vt:i4>
      </vt:variant>
    </vt:vector>
  </HeadingPairs>
  <TitlesOfParts>
    <vt:vector size="11" baseType="lpstr">
      <vt:lpstr>Tw Cen MT</vt:lpstr>
      <vt:lpstr>Tw Cen MT Condensed</vt:lpstr>
      <vt:lpstr>Wingdings 3</vt:lpstr>
      <vt:lpstr>Integral</vt:lpstr>
      <vt:lpstr>PRIDEVNIK </vt:lpstr>
      <vt:lpstr>Kje stoji? Zakaj ga uporabimo?</vt:lpstr>
      <vt:lpstr>VRSTE PRIDEVNIKOV</vt:lpstr>
      <vt:lpstr>1. Lastnostni pridevniki (Kakšen?)</vt:lpstr>
      <vt:lpstr>2. Vrstni pridevniki (kateri?)</vt:lpstr>
      <vt:lpstr>3. Svojilni pridevniki (Čigav?)</vt:lpstr>
      <vt:lpstr>V zvezek na neumetnostno stran zapiši naslov Vaja. Prepiši nalogo in jo reši.</vt:lpstr>
    </vt:vector>
  </TitlesOfParts>
  <Company>MIZS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PRIDEVNIK</dc:title>
  <dc:creator>Uporabnik</dc:creator>
  <cp:lastModifiedBy>Uporabnik</cp:lastModifiedBy>
  <cp:revision>19</cp:revision>
  <dcterms:created xsi:type="dcterms:W3CDTF">2020-04-07T19:33:25Z</dcterms:created>
  <dcterms:modified xsi:type="dcterms:W3CDTF">2020-11-25T13:01:12Z</dcterms:modified>
</cp:coreProperties>
</file>