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1" r:id="rId2"/>
    <p:sldId id="262" r:id="rId3"/>
    <p:sldId id="272" r:id="rId4"/>
    <p:sldId id="278" r:id="rId5"/>
    <p:sldId id="268" r:id="rId6"/>
    <p:sldId id="273" r:id="rId7"/>
    <p:sldId id="281" r:id="rId8"/>
    <p:sldId id="270" r:id="rId9"/>
  </p:sldIdLst>
  <p:sldSz cx="12192000" cy="6858000"/>
  <p:notesSz cx="10021888" cy="6889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818" cy="34568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5676751" y="1"/>
            <a:ext cx="4342818" cy="34568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63A66781-2648-4515-91DE-3AB13279031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6544067"/>
            <a:ext cx="4342818" cy="34568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5676751" y="6544067"/>
            <a:ext cx="4342818" cy="34568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F3E8303-0C6A-49CF-B3D3-F5C51EBEE5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55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99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69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99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5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92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66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53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88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1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7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71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933B9-6735-448A-B04F-A0BA42D46079}" type="datetimeFigureOut">
              <a:rPr lang="en-GB" smtClean="0"/>
              <a:t>29/05/2023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AC49-C89C-4594-A7EC-42C9475968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76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ic.oup.com/innovateage/article-lookup/doi/10.1093/geroni/igx009" TargetMode="External"/><Relationship Id="rId2" Type="http://schemas.openxmlformats.org/officeDocument/2006/relationships/hyperlink" Target="http://www.iagg2017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FWn4JB2YLU" TargetMode="External"/><Relationship Id="rId5" Type="http://schemas.openxmlformats.org/officeDocument/2006/relationships/hyperlink" Target="https://www.vecer.com/intervju-zvezdan-pirtosek-75-let-ni-diagnoza-zdravite-mene-ne-mojih-let-10132890?fb_" TargetMode="External"/><Relationship Id="rId4" Type="http://schemas.openxmlformats.org/officeDocument/2006/relationships/hyperlink" Target="https://www.ezdravje.com/dusevno-zdravje/demenca/?s=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demia.edu/7856702/Body_Percussion_and_Memory_for_Elderly_People_Through_the_BAPNE_Method?email_work_card=thumbnail" TargetMode="External"/><Relationship Id="rId2" Type="http://schemas.openxmlformats.org/officeDocument/2006/relationships/hyperlink" Target="https://www.semanticscholar.org/paper/Voice-and-movement-in-circle-with-body-percussion.-Quarello-Pezzutto/5df2035992f614b9e4abf039a7211f6a5c4ff83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16/J.SBSPRO.2014.09.27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com/search?q=bapne&amp;client=firefox-b-d&amp;sxsrf=ALeKk01togPVJis4dOd1OUrSltKA6JfLgQ:1622402706293&amp;source=lnms&amp;tbm=isch&amp;sa=X&amp;ved=2ahUKEwjmqvaHkfLwAhV6hP0H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50126" y="665020"/>
            <a:ext cx="9144000" cy="2387600"/>
          </a:xfrm>
        </p:spPr>
        <p:txBody>
          <a:bodyPr>
            <a:normAutofit/>
          </a:bodyPr>
          <a:lstStyle/>
          <a:p>
            <a:r>
              <a:rPr lang="sl-SI" sz="4400" b="1" dirty="0" smtClean="0">
                <a:solidFill>
                  <a:srgbClr val="C00000"/>
                </a:solidFill>
              </a:rPr>
              <a:t>Učenje in poučevanje otrok s posebnimi potrebami: glasbena vzgoja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36915" y="3628163"/>
            <a:ext cx="9144000" cy="2459128"/>
          </a:xfrm>
        </p:spPr>
        <p:txBody>
          <a:bodyPr>
            <a:normAutofit/>
          </a:bodyPr>
          <a:lstStyle/>
          <a:p>
            <a:r>
              <a:rPr lang="sl-SI" dirty="0" smtClean="0"/>
              <a:t>Interno gradivo 2022/23 - P14</a:t>
            </a:r>
          </a:p>
          <a:p>
            <a:r>
              <a:rPr lang="sl-SI" dirty="0" smtClean="0"/>
              <a:t>Oddelek za specialno in rehabilitacijsko pedagogiko</a:t>
            </a:r>
          </a:p>
          <a:p>
            <a:r>
              <a:rPr lang="sl-SI" dirty="0" smtClean="0"/>
              <a:t>Pedagoška fakulteta Univerze v Ljubljani</a:t>
            </a:r>
          </a:p>
          <a:p>
            <a:r>
              <a:rPr lang="sl-SI" dirty="0"/>
              <a:t>D</a:t>
            </a:r>
            <a:r>
              <a:rPr lang="sl-SI" dirty="0" smtClean="0"/>
              <a:t>oc. dr. Konstanca Zalar</a:t>
            </a:r>
          </a:p>
          <a:p>
            <a:r>
              <a:rPr lang="sl-SI" dirty="0" smtClean="0"/>
              <a:t>Konstanca.zalar@pef.uni-lj.si</a:t>
            </a:r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8834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 Vsebina predavanja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dirty="0" smtClean="0">
                <a:latin typeface="+mj-lt"/>
              </a:rPr>
              <a:t>Starejši, demenca </a:t>
            </a:r>
            <a:r>
              <a:rPr lang="sl-SI" altLang="sl-SI" dirty="0">
                <a:latin typeface="+mj-lt"/>
              </a:rPr>
              <a:t>in glasba </a:t>
            </a:r>
            <a:endParaRPr lang="sl-SI" altLang="sl-SI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Zloraba drog – BAPNE metoda </a:t>
            </a:r>
          </a:p>
          <a:p>
            <a:endParaRPr lang="sl-SI" dirty="0">
              <a:latin typeface="+mj-lt"/>
            </a:endParaRPr>
          </a:p>
          <a:p>
            <a:endParaRPr lang="sl-SI" dirty="0" smtClean="0">
              <a:latin typeface="+mj-lt"/>
            </a:endParaRPr>
          </a:p>
          <a:p>
            <a:endParaRPr lang="sl-SI" dirty="0">
              <a:latin typeface="+mj-lt"/>
            </a:endParaRPr>
          </a:p>
          <a:p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408" y="624309"/>
            <a:ext cx="2597863" cy="2597863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7833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otnik 5"/>
          <p:cNvSpPr/>
          <p:nvPr/>
        </p:nvSpPr>
        <p:spPr>
          <a:xfrm>
            <a:off x="631371" y="6341423"/>
            <a:ext cx="115606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latin typeface="+mj-lt"/>
              </a:rPr>
              <a:t>International </a:t>
            </a:r>
            <a:r>
              <a:rPr lang="en-GB" sz="1200" dirty="0">
                <a:latin typeface="+mj-lt"/>
              </a:rPr>
              <a:t>Association of Gerontology and Geriatrics World Congress </a:t>
            </a:r>
            <a:r>
              <a:rPr lang="en-GB" sz="1200" dirty="0" smtClean="0">
                <a:latin typeface="+mj-lt"/>
              </a:rPr>
              <a:t>2017 </a:t>
            </a:r>
            <a:r>
              <a:rPr lang="en-GB" sz="1200" dirty="0" smtClean="0">
                <a:latin typeface="+mj-lt"/>
                <a:hlinkClick r:id="rId2"/>
              </a:rPr>
              <a:t>www.iagg2017.org</a:t>
            </a:r>
            <a:endParaRPr lang="sl-SI" sz="1200" dirty="0" smtClean="0">
              <a:latin typeface="+mj-lt"/>
            </a:endParaRPr>
          </a:p>
          <a:p>
            <a:r>
              <a:rPr lang="en-GB" sz="1200" i="1" dirty="0" smtClean="0">
                <a:latin typeface="+mj-lt"/>
              </a:rPr>
              <a:t>Innovation </a:t>
            </a:r>
            <a:r>
              <a:rPr lang="en-GB" sz="1200" i="1" dirty="0">
                <a:latin typeface="+mj-lt"/>
              </a:rPr>
              <a:t>in Aging. An Open Access Journal of The </a:t>
            </a:r>
            <a:r>
              <a:rPr lang="en-GB" sz="1200" i="1" dirty="0" err="1">
                <a:latin typeface="+mj-lt"/>
              </a:rPr>
              <a:t>Gerontological</a:t>
            </a:r>
            <a:r>
              <a:rPr lang="en-GB" sz="1200" i="1" dirty="0">
                <a:latin typeface="+mj-lt"/>
              </a:rPr>
              <a:t> Society </a:t>
            </a:r>
            <a:r>
              <a:rPr lang="en-GB" sz="1200" i="1" dirty="0" smtClean="0">
                <a:latin typeface="+mj-lt"/>
              </a:rPr>
              <a:t>of</a:t>
            </a:r>
            <a:r>
              <a:rPr lang="sl-SI" sz="1200" dirty="0">
                <a:latin typeface="+mj-lt"/>
              </a:rPr>
              <a:t> </a:t>
            </a:r>
            <a:r>
              <a:rPr lang="en-GB" sz="1200" i="1" dirty="0" smtClean="0">
                <a:latin typeface="+mj-lt"/>
              </a:rPr>
              <a:t>America 1</a:t>
            </a:r>
            <a:r>
              <a:rPr lang="sl-SI" sz="1200" dirty="0" smtClean="0">
                <a:latin typeface="+mj-lt"/>
              </a:rPr>
              <a:t>(</a:t>
            </a:r>
            <a:r>
              <a:rPr lang="en-GB" sz="1200" dirty="0" smtClean="0">
                <a:latin typeface="+mj-lt"/>
              </a:rPr>
              <a:t>1</a:t>
            </a:r>
            <a:r>
              <a:rPr lang="sl-SI" sz="1200" dirty="0" smtClean="0">
                <a:latin typeface="+mj-lt"/>
              </a:rPr>
              <a:t>)</a:t>
            </a:r>
            <a:r>
              <a:rPr lang="en-GB" sz="1200" dirty="0" smtClean="0">
                <a:latin typeface="+mj-lt"/>
              </a:rPr>
              <a:t> </a:t>
            </a:r>
            <a:r>
              <a:rPr lang="en-GB" sz="1200" dirty="0">
                <a:latin typeface="+mj-lt"/>
              </a:rPr>
              <a:t>(2017) </a:t>
            </a:r>
            <a:r>
              <a:rPr lang="en-GB" sz="1200" dirty="0">
                <a:latin typeface="+mj-lt"/>
                <a:hlinkClick r:id="rId3"/>
              </a:rPr>
              <a:t>https://</a:t>
            </a:r>
            <a:r>
              <a:rPr lang="en-GB" sz="1200" dirty="0" smtClean="0">
                <a:latin typeface="+mj-lt"/>
                <a:hlinkClick r:id="rId3"/>
              </a:rPr>
              <a:t>academic.oup.com/innovateage/article-lookup/doi/10.1093/geroni/igx009</a:t>
            </a:r>
            <a:endParaRPr lang="sl-SI" sz="1200" dirty="0">
              <a:latin typeface="+mj-lt"/>
            </a:endParaRPr>
          </a:p>
        </p:txBody>
      </p:sp>
      <p:sp>
        <p:nvSpPr>
          <p:cNvPr id="7" name="Naslov 1"/>
          <p:cNvSpPr>
            <a:spLocks noGrp="1"/>
          </p:cNvSpPr>
          <p:nvPr>
            <p:ph type="title"/>
          </p:nvPr>
        </p:nvSpPr>
        <p:spPr>
          <a:xfrm>
            <a:off x="671804" y="396876"/>
            <a:ext cx="10532751" cy="586170"/>
          </a:xfrm>
        </p:spPr>
        <p:txBody>
          <a:bodyPr>
            <a:no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Starejši in glasba (1)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13" name="Označba mesta vsebine 2"/>
          <p:cNvSpPr>
            <a:spLocks noGrp="1"/>
          </p:cNvSpPr>
          <p:nvPr>
            <p:ph idx="1"/>
          </p:nvPr>
        </p:nvSpPr>
        <p:spPr>
          <a:xfrm>
            <a:off x="671803" y="1181484"/>
            <a:ext cx="10980265" cy="4489654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dirty="0" smtClean="0">
                <a:latin typeface="+mj-lt"/>
              </a:rPr>
              <a:t>Glasbene (umetniške) dejavnosti vplivajo na 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s</a:t>
            </a:r>
            <a:r>
              <a:rPr lang="en-GB" sz="2400" dirty="0" err="1" smtClean="0">
                <a:solidFill>
                  <a:srgbClr val="C00000"/>
                </a:solidFill>
                <a:latin typeface="+mj-lt"/>
              </a:rPr>
              <a:t>ocialn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e</a:t>
            </a:r>
            <a:r>
              <a:rPr lang="en-GB" sz="24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 smtClean="0">
                <a:solidFill>
                  <a:srgbClr val="C00000"/>
                </a:solidFill>
                <a:latin typeface="+mj-lt"/>
              </a:rPr>
              <a:t>dejavnik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e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dirty="0">
                <a:latin typeface="+mj-lt"/>
              </a:rPr>
              <a:t>med </a:t>
            </a:r>
            <a:r>
              <a:rPr lang="en-GB" sz="2400" dirty="0" err="1">
                <a:latin typeface="+mj-lt"/>
              </a:rPr>
              <a:t>katere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uvrščamo</a:t>
            </a:r>
            <a:r>
              <a:rPr lang="en-GB" sz="2400" dirty="0">
                <a:latin typeface="+mj-lt"/>
              </a:rPr>
              <a:t>: </a:t>
            </a:r>
            <a:endParaRPr lang="sl-SI" sz="2400" dirty="0" smtClean="0">
              <a:latin typeface="+mj-lt"/>
            </a:endParaRPr>
          </a:p>
          <a:p>
            <a:pPr marL="0" indent="0">
              <a:buNone/>
            </a:pPr>
            <a:endParaRPr lang="sl-SI" sz="700" dirty="0" smtClean="0">
              <a:latin typeface="+mj-lt"/>
            </a:endParaRPr>
          </a:p>
          <a:p>
            <a:r>
              <a:rPr lang="en-GB" sz="2000" dirty="0" err="1" smtClean="0">
                <a:latin typeface="+mj-lt"/>
              </a:rPr>
              <a:t>ohranjanje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zmožnosti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za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vodenje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svojega</a:t>
            </a:r>
            <a:r>
              <a:rPr lang="sl-SI" sz="2000" dirty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življenja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za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odločanje</a:t>
            </a:r>
            <a:r>
              <a:rPr lang="en-GB" sz="2000" dirty="0">
                <a:latin typeface="+mj-lt"/>
              </a:rPr>
              <a:t> o </a:t>
            </a:r>
            <a:r>
              <a:rPr lang="en-GB" sz="2000" dirty="0" err="1">
                <a:latin typeface="+mj-lt"/>
              </a:rPr>
              <a:t>svojem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življenju</a:t>
            </a:r>
            <a:r>
              <a:rPr lang="en-GB" sz="2000" dirty="0">
                <a:latin typeface="+mj-lt"/>
              </a:rPr>
              <a:t> in </a:t>
            </a:r>
            <a:r>
              <a:rPr lang="en-GB" sz="2000" dirty="0" err="1">
                <a:latin typeface="+mj-lt"/>
              </a:rPr>
              <a:t>vzdrževanje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subjektivnega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blagostanja</a:t>
            </a:r>
            <a:r>
              <a:rPr lang="sl-SI" sz="2000" dirty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ter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kakovosti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življenja</a:t>
            </a:r>
            <a:r>
              <a:rPr lang="sl-SI" sz="2000" dirty="0" smtClean="0">
                <a:latin typeface="+mj-lt"/>
              </a:rPr>
              <a:t>,</a:t>
            </a:r>
          </a:p>
          <a:p>
            <a:r>
              <a:rPr lang="en-GB" sz="2000" dirty="0" err="1" smtClean="0">
                <a:latin typeface="+mj-lt"/>
              </a:rPr>
              <a:t>zadoščanje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radovednosti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potrebi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po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spoznavanju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osvobajanju</a:t>
            </a:r>
            <a:r>
              <a:rPr lang="sl-SI" sz="2000" dirty="0"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od </a:t>
            </a:r>
            <a:r>
              <a:rPr lang="en-GB" sz="2000" dirty="0" err="1" smtClean="0">
                <a:latin typeface="+mj-lt"/>
              </a:rPr>
              <a:t>predsodkov</a:t>
            </a:r>
            <a:r>
              <a:rPr lang="sl-SI" sz="2000" dirty="0" smtClean="0">
                <a:latin typeface="+mj-lt"/>
              </a:rPr>
              <a:t>,</a:t>
            </a:r>
          </a:p>
          <a:p>
            <a:r>
              <a:rPr lang="en-GB" sz="2000" dirty="0" err="1" smtClean="0">
                <a:latin typeface="+mj-lt"/>
              </a:rPr>
              <a:t>osmišljanje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svojega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življenja</a:t>
            </a:r>
            <a:r>
              <a:rPr lang="en-GB" sz="2000" dirty="0">
                <a:latin typeface="+mj-lt"/>
              </a:rPr>
              <a:t> in </a:t>
            </a:r>
            <a:r>
              <a:rPr lang="en-GB" sz="2000" dirty="0" err="1">
                <a:latin typeface="+mj-lt"/>
              </a:rPr>
              <a:t>odhajanja</a:t>
            </a:r>
            <a:r>
              <a:rPr lang="en-GB" sz="2000" dirty="0">
                <a:latin typeface="+mj-lt"/>
              </a:rPr>
              <a:t>. </a:t>
            </a:r>
            <a:endParaRPr lang="sl-SI" sz="2000" dirty="0" smtClean="0">
              <a:latin typeface="+mj-lt"/>
            </a:endParaRPr>
          </a:p>
          <a:p>
            <a:pPr marL="0" indent="0">
              <a:buNone/>
            </a:pPr>
            <a:r>
              <a:rPr lang="en-GB" sz="2400" dirty="0" err="1" smtClean="0">
                <a:solidFill>
                  <a:srgbClr val="C00000"/>
                </a:solidFill>
                <a:latin typeface="+mj-lt"/>
              </a:rPr>
              <a:t>Starejši</a:t>
            </a:r>
            <a:r>
              <a:rPr lang="en-GB" sz="24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ljudje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imajo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 smtClean="0">
                <a:solidFill>
                  <a:srgbClr val="C00000"/>
                </a:solidFill>
                <a:latin typeface="+mj-lt"/>
              </a:rPr>
              <a:t>enake</a:t>
            </a:r>
            <a:r>
              <a:rPr lang="sl-SI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 smtClean="0">
                <a:solidFill>
                  <a:srgbClr val="C00000"/>
                </a:solidFill>
                <a:latin typeface="+mj-lt"/>
              </a:rPr>
              <a:t>temeljne</a:t>
            </a:r>
            <a:r>
              <a:rPr lang="en-GB" sz="24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potrebe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kot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ostale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skupine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odraslih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, med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temi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je </a:t>
            </a:r>
            <a:r>
              <a:rPr lang="en-GB" sz="2400" dirty="0" err="1" smtClean="0">
                <a:solidFill>
                  <a:srgbClr val="C00000"/>
                </a:solidFill>
                <a:latin typeface="+mj-lt"/>
              </a:rPr>
              <a:t>tudi</a:t>
            </a:r>
            <a:r>
              <a:rPr lang="sl-SI" sz="2400" dirty="0" smtClean="0">
                <a:latin typeface="+mj-lt"/>
              </a:rPr>
              <a:t>:</a:t>
            </a:r>
          </a:p>
          <a:p>
            <a:r>
              <a:rPr lang="en-GB" sz="2000" dirty="0" err="1" smtClean="0">
                <a:latin typeface="+mj-lt"/>
              </a:rPr>
              <a:t>potreba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po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spoznavanju</a:t>
            </a:r>
            <a:r>
              <a:rPr lang="en-GB" sz="2000" dirty="0">
                <a:latin typeface="+mj-lt"/>
              </a:rPr>
              <a:t>,</a:t>
            </a:r>
          </a:p>
          <a:p>
            <a:r>
              <a:rPr lang="sl-SI" sz="2000" dirty="0" smtClean="0">
                <a:latin typeface="+mj-lt"/>
              </a:rPr>
              <a:t>potreba po </a:t>
            </a:r>
            <a:r>
              <a:rPr lang="en-GB" sz="2000" dirty="0" err="1" smtClean="0">
                <a:latin typeface="+mj-lt"/>
              </a:rPr>
              <a:t>mentalnih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stimulacijah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strukturiranem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času</a:t>
            </a:r>
            <a:r>
              <a:rPr lang="en-GB" sz="2000" dirty="0">
                <a:latin typeface="+mj-lt"/>
              </a:rPr>
              <a:t> in </a:t>
            </a:r>
            <a:r>
              <a:rPr lang="en-GB" sz="2000" dirty="0" err="1">
                <a:latin typeface="+mj-lt"/>
              </a:rPr>
              <a:t>smiselnem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delovanju</a:t>
            </a:r>
            <a:r>
              <a:rPr lang="en-GB" sz="2000" dirty="0">
                <a:latin typeface="+mj-lt"/>
              </a:rPr>
              <a:t>, </a:t>
            </a:r>
            <a:r>
              <a:rPr lang="en-GB" sz="2000" dirty="0" err="1">
                <a:latin typeface="+mj-lt"/>
              </a:rPr>
              <a:t>kulturni</a:t>
            </a:r>
            <a:r>
              <a:rPr lang="en-GB" sz="2000" dirty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vključenosti</a:t>
            </a:r>
            <a:r>
              <a:rPr lang="en-GB" sz="2000" dirty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sl-SI" sz="2000" dirty="0" smtClean="0">
                <a:latin typeface="+mj-lt"/>
              </a:rPr>
              <a:t>                        </a:t>
            </a:r>
            <a:r>
              <a:rPr lang="en-GB" sz="2400" dirty="0" smtClean="0">
                <a:latin typeface="+mj-lt"/>
              </a:rPr>
              <a:t>a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morajo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najti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nove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poti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kako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svoje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socialne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>
                <a:latin typeface="+mj-lt"/>
              </a:rPr>
              <a:t>psihološke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potrebe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uresničiti</a:t>
            </a:r>
            <a:r>
              <a:rPr lang="sl-SI" sz="2400" dirty="0" smtClean="0">
                <a:latin typeface="+mj-lt"/>
              </a:rPr>
              <a:t>.</a:t>
            </a:r>
            <a:endParaRPr lang="en-GB" sz="2400" dirty="0">
              <a:latin typeface="+mj-lt"/>
            </a:endParaRP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7574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644434" y="1127667"/>
            <a:ext cx="10868297" cy="507831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err="1">
                <a:latin typeface="+mj-lt"/>
              </a:rPr>
              <a:t>Učenje</a:t>
            </a:r>
            <a:r>
              <a:rPr lang="en-GB" sz="2400" dirty="0">
                <a:latin typeface="+mj-lt"/>
              </a:rPr>
              <a:t> v </a:t>
            </a:r>
            <a:r>
              <a:rPr lang="en-GB" sz="2400" dirty="0" err="1">
                <a:latin typeface="+mj-lt"/>
              </a:rPr>
              <a:t>starosti</a:t>
            </a:r>
            <a:r>
              <a:rPr lang="en-GB" sz="2400" dirty="0">
                <a:latin typeface="+mj-lt"/>
              </a:rPr>
              <a:t> je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holistično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,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nagovarja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+mj-lt"/>
              </a:rPr>
              <a:t>bivanje</a:t>
            </a:r>
            <a:r>
              <a:rPr lang="en-GB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dirty="0">
                <a:latin typeface="+mj-lt"/>
              </a:rPr>
              <a:t>in </a:t>
            </a:r>
            <a:r>
              <a:rPr lang="en-GB" sz="2400" dirty="0" err="1">
                <a:latin typeface="+mj-lt"/>
              </a:rPr>
              <a:t>vključuje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različne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strategije</a:t>
            </a:r>
            <a:r>
              <a:rPr lang="en-GB" sz="2400" dirty="0">
                <a:latin typeface="+mj-lt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l-SI" sz="2400" dirty="0">
                <a:latin typeface="+mj-lt"/>
              </a:rPr>
              <a:t>U</a:t>
            </a:r>
            <a:r>
              <a:rPr lang="en-GB" sz="2400" dirty="0" err="1">
                <a:latin typeface="+mj-lt"/>
              </a:rPr>
              <a:t>porablja</a:t>
            </a:r>
            <a:r>
              <a:rPr lang="sl-SI" sz="2400" dirty="0" err="1">
                <a:latin typeface="+mj-lt"/>
              </a:rPr>
              <a:t>mo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izraz</a:t>
            </a:r>
            <a:r>
              <a:rPr lang="en-GB" sz="2400" dirty="0">
                <a:latin typeface="+mj-lt"/>
              </a:rPr>
              <a:t> </a:t>
            </a:r>
            <a:r>
              <a:rPr lang="en-GB" sz="2400" i="1" dirty="0" smtClean="0">
                <a:solidFill>
                  <a:srgbClr val="C00000"/>
                </a:solidFill>
                <a:latin typeface="+mj-lt"/>
              </a:rPr>
              <a:t>INTEGRATIVNA GERAGOGIKA </a:t>
            </a:r>
            <a:r>
              <a:rPr lang="en-GB" sz="2000" dirty="0" smtClean="0">
                <a:latin typeface="+mj-lt"/>
              </a:rPr>
              <a:t>(</a:t>
            </a:r>
            <a:r>
              <a:rPr lang="sl-SI" sz="2000" dirty="0" smtClean="0">
                <a:latin typeface="+mj-lt"/>
              </a:rPr>
              <a:t>ang. </a:t>
            </a:r>
            <a:r>
              <a:rPr lang="en-GB" sz="2000" dirty="0" smtClean="0">
                <a:latin typeface="+mj-lt"/>
              </a:rPr>
              <a:t>integrative </a:t>
            </a:r>
            <a:r>
              <a:rPr lang="en-GB" sz="2000" dirty="0" err="1">
                <a:latin typeface="+mj-lt"/>
              </a:rPr>
              <a:t>geragogy</a:t>
            </a:r>
            <a:r>
              <a:rPr lang="en-GB" sz="2000" dirty="0">
                <a:latin typeface="+mj-lt"/>
              </a:rPr>
              <a:t>)</a:t>
            </a:r>
            <a:r>
              <a:rPr lang="sl-SI" sz="2000" dirty="0">
                <a:latin typeface="+mj-lt"/>
              </a:rPr>
              <a:t> </a:t>
            </a:r>
            <a:r>
              <a:rPr lang="sl-SI" sz="1400" dirty="0">
                <a:latin typeface="+mj-lt"/>
              </a:rPr>
              <a:t>(</a:t>
            </a:r>
            <a:r>
              <a:rPr lang="sl-SI" sz="1400" dirty="0" err="1">
                <a:latin typeface="+mj-lt"/>
              </a:rPr>
              <a:t>Maderer</a:t>
            </a:r>
            <a:r>
              <a:rPr lang="sl-SI" sz="1400" dirty="0">
                <a:latin typeface="+mj-lt"/>
              </a:rPr>
              <a:t>, </a:t>
            </a:r>
            <a:r>
              <a:rPr lang="sl-SI" sz="1400" dirty="0" err="1">
                <a:latin typeface="+mj-lt"/>
              </a:rPr>
              <a:t>Skiba</a:t>
            </a:r>
            <a:r>
              <a:rPr lang="sl-SI" sz="1400" dirty="0">
                <a:latin typeface="+mj-lt"/>
              </a:rPr>
              <a:t>, 2006)</a:t>
            </a:r>
            <a:r>
              <a:rPr lang="en-GB" sz="1400" dirty="0">
                <a:latin typeface="+mj-lt"/>
              </a:rPr>
              <a:t>,</a:t>
            </a:r>
            <a:r>
              <a:rPr lang="en-GB" sz="2400" dirty="0">
                <a:latin typeface="+mj-lt"/>
              </a:rPr>
              <a:t> </a:t>
            </a:r>
            <a:r>
              <a:rPr lang="sl-SI" sz="2400" dirty="0">
                <a:latin typeface="+mj-lt"/>
              </a:rPr>
              <a:t> </a:t>
            </a:r>
            <a:r>
              <a:rPr lang="sl-SI" sz="2400" dirty="0" smtClean="0">
                <a:latin typeface="+mj-lt"/>
              </a:rPr>
              <a:t>     </a:t>
            </a:r>
            <a:r>
              <a:rPr lang="en-GB" sz="2400" dirty="0" err="1" smtClean="0">
                <a:latin typeface="+mj-lt"/>
              </a:rPr>
              <a:t>ki</a:t>
            </a:r>
            <a:r>
              <a:rPr lang="sl-SI" sz="2400" dirty="0" smtClean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je </a:t>
            </a:r>
            <a:r>
              <a:rPr lang="en-GB" sz="2400" dirty="0">
                <a:latin typeface="+mj-lt"/>
              </a:rPr>
              <a:t>del </a:t>
            </a:r>
            <a:r>
              <a:rPr lang="en-GB" sz="2400" dirty="0" err="1">
                <a:latin typeface="+mj-lt"/>
              </a:rPr>
              <a:t>gerontologije</a:t>
            </a:r>
            <a:r>
              <a:rPr lang="en-GB" sz="2400" dirty="0">
                <a:latin typeface="+mj-lt"/>
              </a:rPr>
              <a:t> in je v </a:t>
            </a:r>
            <a:r>
              <a:rPr lang="en-GB" sz="2400" dirty="0" err="1">
                <a:latin typeface="+mj-lt"/>
              </a:rPr>
              <a:t>tesni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povezavi</a:t>
            </a:r>
            <a:r>
              <a:rPr lang="en-GB" sz="2400" dirty="0">
                <a:latin typeface="+mj-lt"/>
              </a:rPr>
              <a:t> s </a:t>
            </a:r>
            <a:r>
              <a:rPr lang="en-GB" sz="2400" dirty="0" err="1">
                <a:latin typeface="+mj-lt"/>
              </a:rPr>
              <a:t>socialnim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delom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ter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terapijo</a:t>
            </a:r>
            <a:r>
              <a:rPr lang="sl-SI" sz="2400" dirty="0" smtClean="0">
                <a:latin typeface="+mj-lt"/>
              </a:rPr>
              <a:t>                           (</a:t>
            </a:r>
            <a:r>
              <a:rPr lang="en-GB" sz="2400" dirty="0" err="1" smtClean="0">
                <a:latin typeface="+mj-lt"/>
              </a:rPr>
              <a:t>zelo</a:t>
            </a:r>
            <a:r>
              <a:rPr lang="sl-SI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primerno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povezovanje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za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programe</a:t>
            </a:r>
            <a:r>
              <a:rPr lang="en-GB" sz="2400" dirty="0">
                <a:latin typeface="+mj-lt"/>
              </a:rPr>
              <a:t> v </a:t>
            </a:r>
            <a:r>
              <a:rPr lang="en-GB" sz="2400" dirty="0" err="1">
                <a:latin typeface="+mj-lt"/>
              </a:rPr>
              <a:t>pozni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starosti</a:t>
            </a:r>
            <a:r>
              <a:rPr lang="sl-SI" sz="2400" dirty="0" smtClean="0">
                <a:latin typeface="+mj-lt"/>
              </a:rPr>
              <a:t>)</a:t>
            </a:r>
            <a:r>
              <a:rPr lang="en-GB" sz="2400" dirty="0" smtClean="0">
                <a:latin typeface="+mj-lt"/>
              </a:rPr>
              <a:t>. </a:t>
            </a:r>
            <a:endParaRPr lang="sl-SI" sz="2400" dirty="0" smtClean="0">
              <a:latin typeface="+mj-lt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j-lt"/>
              </a:rPr>
              <a:t>Integrativna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geragogika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izpostavi</a:t>
            </a:r>
            <a:r>
              <a:rPr lang="sl-SI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povezovanje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različnih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vrst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učenja</a:t>
            </a:r>
            <a:r>
              <a:rPr lang="en-GB" sz="2400" dirty="0">
                <a:latin typeface="+mj-lt"/>
              </a:rPr>
              <a:t>. </a:t>
            </a:r>
            <a:endParaRPr lang="sl-SI" sz="2400" dirty="0" smtClean="0">
              <a:latin typeface="+mj-lt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sl-SI" sz="2400" dirty="0" smtClean="0">
                <a:latin typeface="+mj-lt"/>
              </a:rPr>
              <a:t>     </a:t>
            </a:r>
            <a:r>
              <a:rPr lang="en-GB" sz="2400" dirty="0" err="1" smtClean="0">
                <a:latin typeface="+mj-lt"/>
              </a:rPr>
              <a:t>Skladno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s tem se </a:t>
            </a:r>
            <a:r>
              <a:rPr lang="en-GB" sz="2400" dirty="0" err="1">
                <a:latin typeface="+mj-lt"/>
              </a:rPr>
              <a:t>razvijajo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tudi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novejše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metode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npr</a:t>
            </a:r>
            <a:r>
              <a:rPr lang="en-GB" sz="2400" dirty="0">
                <a:latin typeface="+mj-lt"/>
              </a:rPr>
              <a:t>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i="1" dirty="0" err="1" smtClean="0">
                <a:solidFill>
                  <a:srgbClr val="C00000"/>
                </a:solidFill>
                <a:latin typeface="+mj-lt"/>
              </a:rPr>
              <a:t>pomoč</a:t>
            </a:r>
            <a:r>
              <a:rPr lang="en-GB" sz="2400" i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400" i="1" dirty="0">
                <a:solidFill>
                  <a:srgbClr val="C00000"/>
                </a:solidFill>
                <a:latin typeface="+mj-lt"/>
              </a:rPr>
              <a:t>z </a:t>
            </a:r>
            <a:r>
              <a:rPr lang="en-GB" sz="2400" i="1" dirty="0" err="1">
                <a:solidFill>
                  <a:srgbClr val="C00000"/>
                </a:solidFill>
                <a:latin typeface="+mj-lt"/>
              </a:rPr>
              <a:t>umetnostjo</a:t>
            </a:r>
            <a:r>
              <a:rPr lang="en-GB" sz="2400" i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(</a:t>
            </a:r>
            <a:r>
              <a:rPr lang="sl-SI" sz="2000" dirty="0" smtClean="0">
                <a:latin typeface="+mj-lt"/>
              </a:rPr>
              <a:t>ang. </a:t>
            </a:r>
            <a:r>
              <a:rPr lang="en-GB" sz="2000" dirty="0" smtClean="0">
                <a:latin typeface="+mj-lt"/>
              </a:rPr>
              <a:t>arts-based </a:t>
            </a:r>
            <a:r>
              <a:rPr lang="en-GB" sz="2000" dirty="0">
                <a:latin typeface="+mj-lt"/>
              </a:rPr>
              <a:t>methods</a:t>
            </a:r>
            <a:r>
              <a:rPr lang="en-GB" sz="2000" dirty="0" smtClean="0">
                <a:latin typeface="+mj-lt"/>
              </a:rPr>
              <a:t>)</a:t>
            </a:r>
            <a:r>
              <a:rPr lang="sl-SI" sz="2000" dirty="0" smtClean="0">
                <a:latin typeface="+mj-lt"/>
              </a:rPr>
              <a:t>,</a:t>
            </a:r>
            <a:r>
              <a:rPr lang="en-GB" sz="2000" dirty="0" smtClean="0">
                <a:latin typeface="+mj-lt"/>
              </a:rPr>
              <a:t> </a:t>
            </a:r>
            <a:endParaRPr lang="sl-SI" sz="2000" dirty="0" smtClean="0">
              <a:latin typeface="+mj-lt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j-lt"/>
              </a:rPr>
              <a:t>urjenje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spomina</a:t>
            </a:r>
            <a:r>
              <a:rPr lang="en-GB" sz="2400" dirty="0"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(</a:t>
            </a:r>
            <a:r>
              <a:rPr lang="sl-SI" sz="2000" dirty="0" smtClean="0">
                <a:latin typeface="+mj-lt"/>
              </a:rPr>
              <a:t>ang. </a:t>
            </a:r>
            <a:r>
              <a:rPr lang="en-GB" sz="2000" dirty="0" smtClean="0">
                <a:latin typeface="+mj-lt"/>
              </a:rPr>
              <a:t>reminiscence </a:t>
            </a:r>
            <a:r>
              <a:rPr lang="en-GB" sz="2000" dirty="0">
                <a:latin typeface="+mj-lt"/>
              </a:rPr>
              <a:t>training),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err="1">
                <a:latin typeface="+mj-lt"/>
              </a:rPr>
              <a:t>urjenje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mišljenja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spodbujanje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govora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 smtClean="0">
                <a:latin typeface="+mj-lt"/>
              </a:rPr>
              <a:t>gibanja</a:t>
            </a:r>
            <a:r>
              <a:rPr lang="sl-SI" sz="2400" dirty="0" smtClean="0">
                <a:latin typeface="+mj-lt"/>
              </a:rPr>
              <a:t> ipd.</a:t>
            </a:r>
            <a:endParaRPr lang="en-GB" sz="2400" dirty="0">
              <a:latin typeface="+mj-lt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4434" y="403571"/>
            <a:ext cx="8940593" cy="60089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altLang="sl-SI" sz="3200" dirty="0" smtClean="0">
                <a:solidFill>
                  <a:srgbClr val="C00000"/>
                </a:solidFill>
              </a:rPr>
              <a:t>Starejši in glasba (2)</a:t>
            </a:r>
            <a:endParaRPr lang="sl-SI" altLang="sl-SI" sz="3200" dirty="0">
              <a:solidFill>
                <a:srgbClr val="C00000"/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644434" y="6414683"/>
            <a:ext cx="65516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err="1" smtClean="0">
                <a:latin typeface="+mj-lt"/>
              </a:rPr>
              <a:t>Maderer</a:t>
            </a:r>
            <a:r>
              <a:rPr lang="sl-SI" sz="1400" dirty="0" smtClean="0">
                <a:latin typeface="+mj-lt"/>
              </a:rPr>
              <a:t>, P., </a:t>
            </a:r>
            <a:r>
              <a:rPr lang="sl-SI" sz="1400" dirty="0" err="1" smtClean="0">
                <a:latin typeface="+mj-lt"/>
              </a:rPr>
              <a:t>Skiba</a:t>
            </a:r>
            <a:r>
              <a:rPr lang="sl-SI" sz="1400" dirty="0" smtClean="0">
                <a:latin typeface="+mj-lt"/>
              </a:rPr>
              <a:t>, A. (2006). </a:t>
            </a:r>
            <a:r>
              <a:rPr lang="sl-SI" sz="1400" dirty="0" err="1" smtClean="0">
                <a:latin typeface="+mj-lt"/>
              </a:rPr>
              <a:t>Integrative</a:t>
            </a:r>
            <a:r>
              <a:rPr lang="sl-SI" sz="1400" dirty="0" smtClean="0">
                <a:latin typeface="+mj-lt"/>
              </a:rPr>
              <a:t> </a:t>
            </a:r>
            <a:r>
              <a:rPr lang="sl-SI" sz="1400" dirty="0" err="1" smtClean="0">
                <a:latin typeface="+mj-lt"/>
              </a:rPr>
              <a:t>Geragogy</a:t>
            </a:r>
            <a:r>
              <a:rPr lang="sl-SI" sz="1400" dirty="0" smtClean="0">
                <a:latin typeface="+mj-lt"/>
              </a:rPr>
              <a:t>. </a:t>
            </a:r>
            <a:r>
              <a:rPr lang="sl-SI" sz="1400" i="1" dirty="0" err="1" smtClean="0">
                <a:latin typeface="+mj-lt"/>
              </a:rPr>
              <a:t>Educational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Gerontology</a:t>
            </a:r>
            <a:r>
              <a:rPr lang="sl-SI" sz="1400" i="1" dirty="0" smtClean="0">
                <a:latin typeface="+mj-lt"/>
              </a:rPr>
              <a:t> 32</a:t>
            </a:r>
            <a:r>
              <a:rPr lang="sl-SI" sz="1400" dirty="0" smtClean="0">
                <a:latin typeface="+mj-lt"/>
              </a:rPr>
              <a:t>(2), 125.</a:t>
            </a:r>
            <a:endParaRPr lang="sl-SI" sz="1400" dirty="0">
              <a:latin typeface="+mj-lt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76955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3506" y="330029"/>
            <a:ext cx="10515600" cy="653778"/>
          </a:xfrm>
        </p:spPr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Starejši in glasba (3)</a:t>
            </a:r>
            <a:endParaRPr lang="en-GB" sz="3200" dirty="0">
              <a:solidFill>
                <a:srgbClr val="C00000"/>
              </a:solidFill>
            </a:endParaRPr>
          </a:p>
        </p:txBody>
      </p:sp>
      <p:pic>
        <p:nvPicPr>
          <p:cNvPr id="7" name="5FWn4JB2YL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294672" y="1101685"/>
            <a:ext cx="3657600" cy="2057400"/>
          </a:xfrm>
          <a:prstGeom prst="rect">
            <a:avLst/>
          </a:prstGeom>
        </p:spPr>
      </p:pic>
      <p:sp>
        <p:nvSpPr>
          <p:cNvPr id="8" name="Pravokotnik 7"/>
          <p:cNvSpPr/>
          <p:nvPr/>
        </p:nvSpPr>
        <p:spPr>
          <a:xfrm>
            <a:off x="7088019" y="3851870"/>
            <a:ext cx="4989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https://www.youtube.com/watch?v=5FWn4JB2YLU</a:t>
            </a:r>
          </a:p>
        </p:txBody>
      </p:sp>
      <p:sp>
        <p:nvSpPr>
          <p:cNvPr id="10" name="Pravokotnik 9"/>
          <p:cNvSpPr/>
          <p:nvPr/>
        </p:nvSpPr>
        <p:spPr>
          <a:xfrm>
            <a:off x="523506" y="1107664"/>
            <a:ext cx="6564513" cy="378565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GB" sz="2400" b="1" dirty="0" err="1">
                <a:latin typeface="+mj-lt"/>
              </a:rPr>
              <a:t>Demenca</a:t>
            </a:r>
            <a:r>
              <a:rPr lang="en-GB" sz="2400" b="1" dirty="0">
                <a:latin typeface="+mj-lt"/>
              </a:rPr>
              <a:t> je </a:t>
            </a:r>
            <a:r>
              <a:rPr lang="en-GB" sz="2400" b="1" dirty="0" err="1">
                <a:latin typeface="+mj-lt"/>
              </a:rPr>
              <a:t>kronična</a:t>
            </a:r>
            <a:r>
              <a:rPr lang="en-GB" sz="2400" b="1" dirty="0">
                <a:latin typeface="+mj-lt"/>
              </a:rPr>
              <a:t> </a:t>
            </a:r>
            <a:r>
              <a:rPr lang="en-GB" sz="2400" b="1" dirty="0" err="1">
                <a:latin typeface="+mj-lt"/>
              </a:rPr>
              <a:t>napredujoča</a:t>
            </a:r>
            <a:r>
              <a:rPr lang="en-GB" sz="2400" b="1" dirty="0">
                <a:latin typeface="+mj-lt"/>
              </a:rPr>
              <a:t> </a:t>
            </a:r>
            <a:r>
              <a:rPr lang="en-GB" sz="2400" b="1" dirty="0" err="1">
                <a:latin typeface="+mj-lt"/>
              </a:rPr>
              <a:t>možganska</a:t>
            </a:r>
            <a:r>
              <a:rPr lang="en-GB" sz="2400" b="1" dirty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bolezen</a:t>
            </a:r>
            <a:r>
              <a:rPr lang="sl-SI" sz="2400" dirty="0" smtClean="0">
                <a:latin typeface="+mj-lt"/>
              </a:rPr>
              <a:t>.</a:t>
            </a:r>
          </a:p>
          <a:p>
            <a:r>
              <a:rPr lang="sl-SI" sz="2400" dirty="0" smtClean="0">
                <a:latin typeface="+mj-lt"/>
              </a:rPr>
              <a:t>P</a:t>
            </a:r>
            <a:r>
              <a:rPr lang="en-GB" sz="2400" dirty="0" err="1" smtClean="0">
                <a:latin typeface="+mj-lt"/>
              </a:rPr>
              <a:t>rizadene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višje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možganske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funkcije</a:t>
            </a:r>
            <a:r>
              <a:rPr lang="en-GB" sz="2400" dirty="0">
                <a:latin typeface="+mj-lt"/>
              </a:rPr>
              <a:t>, </a:t>
            </a:r>
            <a:endParaRPr lang="sl-SI" sz="2400" dirty="0" smtClean="0">
              <a:latin typeface="+mj-lt"/>
            </a:endParaRPr>
          </a:p>
          <a:p>
            <a:r>
              <a:rPr lang="en-GB" sz="2400" dirty="0" err="1" smtClean="0">
                <a:latin typeface="+mj-lt"/>
              </a:rPr>
              <a:t>kot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so </a:t>
            </a:r>
            <a:r>
              <a:rPr lang="en-GB" sz="2400" dirty="0" err="1">
                <a:latin typeface="+mj-lt"/>
              </a:rPr>
              <a:t>spomin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mišljenje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orientacija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razumevanje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računske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>
                <a:latin typeface="+mj-lt"/>
              </a:rPr>
              <a:t>učne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sposobnosti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ter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sposobnosti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govornega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izražanja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>
                <a:latin typeface="+mj-lt"/>
              </a:rPr>
              <a:t>presoje</a:t>
            </a:r>
            <a:r>
              <a:rPr lang="en-GB" sz="2400" dirty="0">
                <a:latin typeface="+mj-lt"/>
              </a:rPr>
              <a:t>. </a:t>
            </a:r>
            <a:endParaRPr lang="sl-SI" sz="2400" dirty="0" smtClean="0">
              <a:latin typeface="+mj-lt"/>
            </a:endParaRPr>
          </a:p>
          <a:p>
            <a:r>
              <a:rPr lang="sl-SI" sz="2400" dirty="0">
                <a:latin typeface="+mj-lt"/>
              </a:rPr>
              <a:t>N</a:t>
            </a:r>
            <a:r>
              <a:rPr lang="en-GB" sz="2400" dirty="0" err="1" smtClean="0">
                <a:latin typeface="+mj-lt"/>
              </a:rPr>
              <a:t>jena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najpogostejša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oblika</a:t>
            </a:r>
            <a:r>
              <a:rPr lang="en-GB" sz="2400" dirty="0">
                <a:latin typeface="+mj-lt"/>
              </a:rPr>
              <a:t> je </a:t>
            </a:r>
            <a:r>
              <a:rPr lang="en-GB" sz="2400" b="1" dirty="0" err="1">
                <a:latin typeface="+mj-lt"/>
              </a:rPr>
              <a:t>Alzheimerjeva</a:t>
            </a:r>
            <a:r>
              <a:rPr lang="en-GB" sz="2400" b="1" dirty="0">
                <a:latin typeface="+mj-lt"/>
              </a:rPr>
              <a:t> </a:t>
            </a:r>
            <a:r>
              <a:rPr lang="en-GB" sz="2400" b="1" dirty="0" err="1">
                <a:latin typeface="+mj-lt"/>
              </a:rPr>
              <a:t>bolezen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ki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predstavlja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več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kot</a:t>
            </a:r>
            <a:r>
              <a:rPr lang="en-GB" sz="2400" dirty="0">
                <a:latin typeface="+mj-lt"/>
              </a:rPr>
              <a:t> 65 </a:t>
            </a:r>
            <a:r>
              <a:rPr lang="en-GB" sz="2400" dirty="0" err="1">
                <a:latin typeface="+mj-lt"/>
              </a:rPr>
              <a:t>odstotkov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demenc</a:t>
            </a:r>
            <a:r>
              <a:rPr lang="en-GB" sz="2400" dirty="0">
                <a:latin typeface="+mj-lt"/>
              </a:rPr>
              <a:t>. </a:t>
            </a:r>
            <a:endParaRPr lang="sl-SI" sz="2400" dirty="0" smtClean="0">
              <a:latin typeface="+mj-lt"/>
            </a:endParaRPr>
          </a:p>
          <a:p>
            <a:r>
              <a:rPr lang="en-GB" sz="2400" dirty="0" err="1" smtClean="0">
                <a:latin typeface="+mj-lt"/>
              </a:rPr>
              <a:t>Vzrok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za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nastanek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te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bolezni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ni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znan</a:t>
            </a:r>
            <a:r>
              <a:rPr lang="en-GB" sz="2400" dirty="0">
                <a:latin typeface="+mj-lt"/>
              </a:rPr>
              <a:t>.</a:t>
            </a:r>
          </a:p>
        </p:txBody>
      </p:sp>
      <p:sp>
        <p:nvSpPr>
          <p:cNvPr id="11" name="Pravokotnik 10"/>
          <p:cNvSpPr/>
          <p:nvPr/>
        </p:nvSpPr>
        <p:spPr>
          <a:xfrm>
            <a:off x="523506" y="6273225"/>
            <a:ext cx="83339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1400" dirty="0" smtClean="0">
                <a:latin typeface="+mj-lt"/>
                <a:hlinkClick r:id="rId4"/>
              </a:rPr>
              <a:t>h</a:t>
            </a:r>
            <a:r>
              <a:rPr lang="en-GB" sz="1400" dirty="0" smtClean="0">
                <a:latin typeface="+mj-lt"/>
                <a:hlinkClick r:id="rId4"/>
              </a:rPr>
              <a:t>ttps</a:t>
            </a:r>
            <a:r>
              <a:rPr lang="en-GB" sz="1400" dirty="0">
                <a:latin typeface="+mj-lt"/>
                <a:hlinkClick r:id="rId4"/>
              </a:rPr>
              <a:t>://www.ezdravje.com/dusevno-zdravje/demenca/?</a:t>
            </a:r>
            <a:r>
              <a:rPr lang="en-GB" sz="1400" dirty="0" smtClean="0">
                <a:latin typeface="+mj-lt"/>
                <a:hlinkClick r:id="rId4"/>
              </a:rPr>
              <a:t>s=1</a:t>
            </a:r>
            <a:endParaRPr lang="sl-SI" sz="1400" dirty="0" smtClean="0">
              <a:latin typeface="+mj-lt"/>
            </a:endParaRPr>
          </a:p>
          <a:p>
            <a:r>
              <a:rPr lang="en-GB" sz="1400" dirty="0">
                <a:latin typeface="+mj-lt"/>
                <a:hlinkClick r:id="rId5"/>
              </a:rPr>
              <a:t>https://www.vecer.com/intervju-zvezdan-pirtosek-75-let-ni-diagnoza-zdravite-mene-ne-mojih-let-10132890?fb</a:t>
            </a:r>
            <a:r>
              <a:rPr lang="en-GB" sz="1400" dirty="0" smtClean="0">
                <a:hlinkClick r:id="rId5"/>
              </a:rPr>
              <a:t>_</a:t>
            </a:r>
            <a:r>
              <a:rPr lang="sl-SI" dirty="0" smtClean="0"/>
              <a:t>  </a:t>
            </a:r>
            <a:endParaRPr lang="en-GB" dirty="0"/>
          </a:p>
        </p:txBody>
      </p:sp>
      <p:sp>
        <p:nvSpPr>
          <p:cNvPr id="12" name="Pravokotnik 11"/>
          <p:cNvSpPr/>
          <p:nvPr/>
        </p:nvSpPr>
        <p:spPr>
          <a:xfrm>
            <a:off x="523506" y="5367780"/>
            <a:ext cx="11065538" cy="6192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 err="1"/>
              <a:t>Lahko</a:t>
            </a:r>
            <a:r>
              <a:rPr lang="en-GB" sz="2000" dirty="0"/>
              <a:t> </a:t>
            </a:r>
            <a:r>
              <a:rPr lang="en-GB" sz="2000" dirty="0" err="1"/>
              <a:t>smo</a:t>
            </a:r>
            <a:r>
              <a:rPr lang="en-GB" sz="2000" dirty="0"/>
              <a:t> v </a:t>
            </a:r>
            <a:r>
              <a:rPr lang="en-GB" sz="2000" dirty="0" err="1"/>
              <a:t>odlični</a:t>
            </a:r>
            <a:r>
              <a:rPr lang="en-GB" sz="2000" dirty="0"/>
              <a:t> </a:t>
            </a:r>
            <a:r>
              <a:rPr lang="en-GB" sz="2000" dirty="0" err="1"/>
              <a:t>telesni</a:t>
            </a:r>
            <a:r>
              <a:rPr lang="en-GB" sz="2000" dirty="0"/>
              <a:t> </a:t>
            </a:r>
            <a:r>
              <a:rPr lang="en-GB" sz="2000" dirty="0" err="1"/>
              <a:t>formi</a:t>
            </a:r>
            <a:r>
              <a:rPr lang="en-GB" sz="2000" dirty="0"/>
              <a:t>, </a:t>
            </a:r>
            <a:r>
              <a:rPr lang="en-GB" sz="2000" dirty="0" err="1"/>
              <a:t>toda</a:t>
            </a:r>
            <a:r>
              <a:rPr lang="en-GB" sz="2000" dirty="0"/>
              <a:t> </a:t>
            </a:r>
            <a:r>
              <a:rPr lang="en-GB" sz="2000" dirty="0" err="1"/>
              <a:t>če</a:t>
            </a:r>
            <a:r>
              <a:rPr lang="en-GB" sz="2000" dirty="0"/>
              <a:t> se ne </a:t>
            </a:r>
            <a:r>
              <a:rPr lang="en-GB" sz="2000" dirty="0" err="1"/>
              <a:t>znamo</a:t>
            </a:r>
            <a:r>
              <a:rPr lang="en-GB" sz="2000" dirty="0"/>
              <a:t> </a:t>
            </a:r>
            <a:r>
              <a:rPr lang="en-GB" sz="2000" dirty="0" err="1"/>
              <a:t>veseliti</a:t>
            </a:r>
            <a:r>
              <a:rPr lang="en-GB" sz="2000" dirty="0"/>
              <a:t> </a:t>
            </a:r>
            <a:r>
              <a:rPr lang="en-GB" sz="2000" dirty="0" err="1"/>
              <a:t>sončnega</a:t>
            </a:r>
            <a:r>
              <a:rPr lang="en-GB" sz="2000" dirty="0"/>
              <a:t> </a:t>
            </a:r>
            <a:r>
              <a:rPr lang="en-GB" sz="2000" dirty="0" err="1"/>
              <a:t>vzhoda</a:t>
            </a:r>
            <a:r>
              <a:rPr lang="en-GB" sz="2000" dirty="0"/>
              <a:t>, je </a:t>
            </a:r>
            <a:r>
              <a:rPr lang="en-GB" sz="2000" dirty="0" err="1"/>
              <a:t>vse</a:t>
            </a:r>
            <a:r>
              <a:rPr lang="en-GB" sz="2000" dirty="0"/>
              <a:t> </a:t>
            </a:r>
            <a:r>
              <a:rPr lang="en-GB" sz="2000" dirty="0" err="1"/>
              <a:t>skupaj</a:t>
            </a:r>
            <a:r>
              <a:rPr lang="en-GB" sz="2000" dirty="0"/>
              <a:t> </a:t>
            </a:r>
            <a:r>
              <a:rPr lang="en-GB" sz="2000" dirty="0" err="1" smtClean="0"/>
              <a:t>praznina</a:t>
            </a:r>
            <a:r>
              <a:rPr lang="sl-SI" sz="2000" dirty="0" smtClean="0"/>
              <a:t>.  </a:t>
            </a:r>
            <a:r>
              <a:rPr lang="sl-SI" sz="1200" dirty="0" smtClean="0"/>
              <a:t>(Z. </a:t>
            </a:r>
            <a:r>
              <a:rPr lang="sl-SI" sz="1200" dirty="0" err="1" smtClean="0"/>
              <a:t>Pirtošek</a:t>
            </a:r>
            <a:r>
              <a:rPr lang="sl-SI" sz="1200" dirty="0" smtClean="0"/>
              <a:t>)</a:t>
            </a:r>
            <a:endParaRPr lang="en-GB" sz="1200" dirty="0"/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78690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29071" y="370321"/>
            <a:ext cx="11933853" cy="1606526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BAPNE metoda izhaja iz koristi  skupinskega izvajanja.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sl-SI" dirty="0" smtClean="0">
                <a:latin typeface="+mj-lt"/>
              </a:rPr>
              <a:t>Ples </a:t>
            </a:r>
            <a:r>
              <a:rPr lang="sl-SI" dirty="0">
                <a:latin typeface="+mj-lt"/>
              </a:rPr>
              <a:t>in petje v krogu je eno izmed najstarejših znanih načinov druženja</a:t>
            </a:r>
            <a:r>
              <a:rPr lang="sl-SI" dirty="0" smtClean="0">
                <a:latin typeface="+mj-lt"/>
              </a:rPr>
              <a:t>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sl-SI" sz="2000" dirty="0" smtClean="0">
                <a:latin typeface="+mj-lt"/>
              </a:rPr>
              <a:t>(izhaja iz spoznanj na področjih etnomuzikologije, </a:t>
            </a:r>
            <a:r>
              <a:rPr lang="sl-SI" sz="2000" dirty="0" err="1" smtClean="0">
                <a:latin typeface="+mj-lt"/>
              </a:rPr>
              <a:t>nevroznanosti</a:t>
            </a:r>
            <a:r>
              <a:rPr lang="sl-SI" sz="2000" dirty="0" smtClean="0">
                <a:latin typeface="+mj-lt"/>
              </a:rPr>
              <a:t>, biomehanike, anatomije, fiziologije) </a:t>
            </a:r>
            <a:endParaRPr lang="en-GB" sz="2000" dirty="0">
              <a:latin typeface="+mj-lt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Pravokotnik 3"/>
          <p:cNvSpPr/>
          <p:nvPr/>
        </p:nvSpPr>
        <p:spPr>
          <a:xfrm>
            <a:off x="129071" y="2176530"/>
            <a:ext cx="11933853" cy="48397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GB" dirty="0" err="1" smtClean="0">
                <a:latin typeface="+mj-lt"/>
              </a:rPr>
              <a:t>Quarello</a:t>
            </a:r>
            <a:r>
              <a:rPr lang="sl-SI" dirty="0" smtClean="0">
                <a:latin typeface="+mj-lt"/>
              </a:rPr>
              <a:t>, A., </a:t>
            </a:r>
            <a:r>
              <a:rPr lang="en-GB" dirty="0" err="1" smtClean="0">
                <a:latin typeface="+mj-lt"/>
              </a:rPr>
              <a:t>Pezzuto</a:t>
            </a:r>
            <a:r>
              <a:rPr lang="sl-SI" dirty="0" smtClean="0">
                <a:latin typeface="+mj-lt"/>
              </a:rPr>
              <a:t>, E.,</a:t>
            </a:r>
            <a:r>
              <a:rPr lang="en-GB" dirty="0" smtClean="0">
                <a:latin typeface="+mj-lt"/>
              </a:rPr>
              <a:t> Romero Naranjo</a:t>
            </a:r>
            <a:r>
              <a:rPr lang="sl-SI" dirty="0" smtClean="0">
                <a:latin typeface="+mj-lt"/>
              </a:rPr>
              <a:t>, F.J. in </a:t>
            </a:r>
            <a:r>
              <a:rPr lang="en-GB" dirty="0" err="1" smtClean="0">
                <a:latin typeface="+mj-lt"/>
              </a:rPr>
              <a:t>Liendo-Càrdenas</a:t>
            </a:r>
            <a:r>
              <a:rPr lang="sl-SI" dirty="0" smtClean="0">
                <a:latin typeface="+mj-lt"/>
              </a:rPr>
              <a:t>, A. (2014). </a:t>
            </a:r>
            <a:r>
              <a:rPr lang="en-GB" i="1" dirty="0" smtClean="0">
                <a:solidFill>
                  <a:srgbClr val="C00000"/>
                </a:solidFill>
                <a:latin typeface="+mj-lt"/>
              </a:rPr>
              <a:t>Voice and movement in circle with body percussion</a:t>
            </a:r>
            <a:r>
              <a:rPr lang="sl-SI" i="1" dirty="0" smtClean="0">
                <a:latin typeface="+mj-lt"/>
              </a:rPr>
              <a:t>. </a:t>
            </a:r>
            <a:r>
              <a:rPr lang="en-GB" i="1" dirty="0" smtClean="0">
                <a:latin typeface="+mj-lt"/>
              </a:rPr>
              <a:t>Facilitation </a:t>
            </a:r>
            <a:r>
              <a:rPr lang="en-GB" i="1" dirty="0">
                <a:latin typeface="+mj-lt"/>
              </a:rPr>
              <a:t>in learning observed in voice BAPNE® method and in </a:t>
            </a:r>
            <a:r>
              <a:rPr lang="en-GB" i="1" dirty="0" err="1">
                <a:latin typeface="+mj-lt"/>
              </a:rPr>
              <a:t>circlesongs</a:t>
            </a:r>
            <a:r>
              <a:rPr lang="en-GB" i="1" dirty="0">
                <a:latin typeface="+mj-lt"/>
              </a:rPr>
              <a:t> </a:t>
            </a:r>
            <a:r>
              <a:rPr lang="en-GB" i="1" dirty="0" smtClean="0">
                <a:latin typeface="+mj-lt"/>
              </a:rPr>
              <a:t>teaching</a:t>
            </a:r>
            <a:r>
              <a:rPr lang="sl-SI" i="1" dirty="0" smtClean="0">
                <a:latin typeface="+mj-lt"/>
              </a:rPr>
              <a:t>.</a:t>
            </a:r>
            <a:r>
              <a:rPr lang="en-GB" i="1" dirty="0">
                <a:latin typeface="+mj-lt"/>
              </a:rPr>
              <a:t> </a:t>
            </a:r>
            <a:r>
              <a:rPr lang="en-GB" dirty="0" smtClean="0">
                <a:latin typeface="+mj-lt"/>
                <a:hlinkClick r:id="rId2"/>
              </a:rPr>
              <a:t>https</a:t>
            </a:r>
            <a:r>
              <a:rPr lang="en-GB" dirty="0">
                <a:latin typeface="+mj-lt"/>
                <a:hlinkClick r:id="rId2"/>
              </a:rPr>
              <a:t>://www.semanticscholar.org/paper/Voice-and-movement-in-circle-with-body-percussion.-</a:t>
            </a:r>
            <a:r>
              <a:rPr lang="en-GB" dirty="0" smtClean="0">
                <a:latin typeface="+mj-lt"/>
                <a:hlinkClick r:id="rId2"/>
              </a:rPr>
              <a:t>Quarello-Pezzutto/5df2035992f614b9e4abf039a7211f6a5c4ff838</a:t>
            </a:r>
            <a:r>
              <a:rPr lang="sl-SI" dirty="0" smtClean="0">
                <a:latin typeface="+mj-lt"/>
              </a:rPr>
              <a:t> </a:t>
            </a:r>
          </a:p>
          <a:p>
            <a:endParaRPr lang="sl-SI" sz="1000" dirty="0" smtClean="0">
              <a:latin typeface="+mj-lt"/>
            </a:endParaRPr>
          </a:p>
          <a:p>
            <a:r>
              <a:rPr lang="en-GB" dirty="0">
                <a:latin typeface="+mj-lt"/>
              </a:rPr>
              <a:t>Romero Naranjo</a:t>
            </a:r>
            <a:r>
              <a:rPr lang="sl-SI" dirty="0">
                <a:latin typeface="+mj-lt"/>
              </a:rPr>
              <a:t>, </a:t>
            </a:r>
            <a:r>
              <a:rPr lang="sl-SI" dirty="0" smtClean="0">
                <a:latin typeface="+mj-lt"/>
              </a:rPr>
              <a:t>F.J. (2914). 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Body 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Percussion and Memory for Elderly People </a:t>
            </a:r>
            <a:r>
              <a:rPr lang="en-GB" dirty="0">
                <a:latin typeface="+mj-lt"/>
              </a:rPr>
              <a:t>Through the BAPNE </a:t>
            </a:r>
            <a:r>
              <a:rPr lang="en-GB" dirty="0" smtClean="0">
                <a:latin typeface="+mj-lt"/>
              </a:rPr>
              <a:t>Method</a:t>
            </a:r>
            <a:r>
              <a:rPr lang="sl-SI" i="1" dirty="0" smtClean="0">
                <a:latin typeface="+mj-lt"/>
              </a:rPr>
              <a:t>.</a:t>
            </a:r>
            <a:r>
              <a:rPr lang="en-GB" dirty="0">
                <a:latin typeface="+mj-lt"/>
              </a:rPr>
              <a:t> </a:t>
            </a:r>
            <a:r>
              <a:rPr lang="en-GB" i="1" dirty="0">
                <a:latin typeface="+mj-lt"/>
              </a:rPr>
              <a:t>Procedia - Social and </a:t>
            </a:r>
            <a:r>
              <a:rPr lang="en-GB" i="1" dirty="0" err="1">
                <a:latin typeface="+mj-lt"/>
              </a:rPr>
              <a:t>Behavioral</a:t>
            </a:r>
            <a:r>
              <a:rPr lang="en-GB" i="1" dirty="0">
                <a:latin typeface="+mj-lt"/>
              </a:rPr>
              <a:t> Sciences </a:t>
            </a:r>
            <a:r>
              <a:rPr lang="en-GB" i="1" dirty="0" smtClean="0">
                <a:latin typeface="+mj-lt"/>
              </a:rPr>
              <a:t>132</a:t>
            </a:r>
            <a:r>
              <a:rPr lang="sl-SI" dirty="0" smtClean="0">
                <a:latin typeface="+mj-lt"/>
              </a:rPr>
              <a:t>, </a:t>
            </a:r>
            <a:r>
              <a:rPr lang="en-GB" dirty="0" smtClean="0">
                <a:latin typeface="+mj-lt"/>
              </a:rPr>
              <a:t>533 </a:t>
            </a:r>
            <a:r>
              <a:rPr lang="en-GB" dirty="0">
                <a:latin typeface="+mj-lt"/>
              </a:rPr>
              <a:t>– </a:t>
            </a:r>
            <a:r>
              <a:rPr lang="en-GB" dirty="0" smtClean="0">
                <a:latin typeface="+mj-lt"/>
              </a:rPr>
              <a:t>537</a:t>
            </a:r>
            <a:r>
              <a:rPr lang="sl-SI" dirty="0" smtClean="0">
                <a:latin typeface="+mj-lt"/>
              </a:rPr>
              <a:t>.</a:t>
            </a:r>
            <a:endParaRPr lang="en-GB" i="1" dirty="0">
              <a:latin typeface="+mj-lt"/>
            </a:endParaRPr>
          </a:p>
          <a:p>
            <a:r>
              <a:rPr lang="en-GB" dirty="0" smtClean="0">
                <a:latin typeface="+mj-lt"/>
                <a:hlinkClick r:id="rId3"/>
              </a:rPr>
              <a:t>https</a:t>
            </a:r>
            <a:r>
              <a:rPr lang="en-GB" dirty="0">
                <a:latin typeface="+mj-lt"/>
                <a:hlinkClick r:id="rId3"/>
              </a:rPr>
              <a:t>://</a:t>
            </a:r>
            <a:r>
              <a:rPr lang="en-GB" dirty="0" smtClean="0">
                <a:latin typeface="+mj-lt"/>
                <a:hlinkClick r:id="rId3"/>
              </a:rPr>
              <a:t>www.academia.edu/7856702/Body_Percussion_and_Memory_for_Elderly_People_Through_the_BAPNE_Method?email_work_card=thumbnail</a:t>
            </a:r>
            <a:r>
              <a:rPr lang="sl-SI" dirty="0" smtClean="0">
                <a:latin typeface="+mj-lt"/>
              </a:rPr>
              <a:t> </a:t>
            </a:r>
          </a:p>
          <a:p>
            <a:endParaRPr lang="sl-SI" sz="1050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Romero-Naranjo</a:t>
            </a:r>
            <a:r>
              <a:rPr lang="sl-SI" dirty="0" smtClean="0">
                <a:latin typeface="+mj-lt"/>
              </a:rPr>
              <a:t>, F.J., </a:t>
            </a:r>
            <a:r>
              <a:rPr lang="en-GB" dirty="0" smtClean="0">
                <a:latin typeface="+mj-lt"/>
              </a:rPr>
              <a:t>Crespo-</a:t>
            </a:r>
            <a:r>
              <a:rPr lang="en-GB" dirty="0" err="1" smtClean="0">
                <a:latin typeface="+mj-lt"/>
              </a:rPr>
              <a:t>Colomino</a:t>
            </a:r>
            <a:r>
              <a:rPr lang="sl-SI" dirty="0" smtClean="0">
                <a:latin typeface="+mj-lt"/>
              </a:rPr>
              <a:t>, N., </a:t>
            </a:r>
            <a:r>
              <a:rPr lang="en-GB" dirty="0" err="1" smtClean="0">
                <a:latin typeface="+mj-lt"/>
              </a:rPr>
              <a:t>Liendo</a:t>
            </a:r>
            <a:r>
              <a:rPr lang="en-GB" dirty="0" smtClean="0">
                <a:latin typeface="+mj-lt"/>
              </a:rPr>
              <a:t>-Cárdenas</a:t>
            </a:r>
            <a:r>
              <a:rPr lang="sl-SI" dirty="0" smtClean="0">
                <a:latin typeface="+mj-lt"/>
              </a:rPr>
              <a:t>, A., </a:t>
            </a:r>
            <a:r>
              <a:rPr lang="en-GB" dirty="0" smtClean="0">
                <a:latin typeface="+mj-lt"/>
              </a:rPr>
              <a:t>Pons-</a:t>
            </a:r>
            <a:r>
              <a:rPr lang="en-GB" dirty="0" err="1" smtClean="0">
                <a:latin typeface="+mj-lt"/>
              </a:rPr>
              <a:t>Terrés</a:t>
            </a:r>
            <a:r>
              <a:rPr lang="sl-SI" dirty="0" smtClean="0">
                <a:latin typeface="+mj-lt"/>
              </a:rPr>
              <a:t>, J.M in </a:t>
            </a:r>
            <a:r>
              <a:rPr lang="en-GB" dirty="0" err="1" smtClean="0">
                <a:latin typeface="+mj-lt"/>
              </a:rPr>
              <a:t>Carretero-Martínez</a:t>
            </a:r>
            <a:r>
              <a:rPr lang="sl-SI" dirty="0" smtClean="0">
                <a:latin typeface="+mj-lt"/>
              </a:rPr>
              <a:t>, A. (2014). 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Drugs and Body percussion</a:t>
            </a:r>
            <a:r>
              <a:rPr lang="en-GB" dirty="0">
                <a:latin typeface="+mj-lt"/>
              </a:rPr>
              <a:t>: Rehabilitation therapy using the BAPNE </a:t>
            </a:r>
            <a:r>
              <a:rPr lang="en-GB" dirty="0" smtClean="0">
                <a:latin typeface="+mj-lt"/>
              </a:rPr>
              <a:t>method</a:t>
            </a:r>
            <a:r>
              <a:rPr lang="sl-SI" i="1" dirty="0" smtClean="0">
                <a:latin typeface="+mj-lt"/>
              </a:rPr>
              <a:t>. </a:t>
            </a:r>
            <a:r>
              <a:rPr lang="en-GB" i="1" dirty="0" smtClean="0">
                <a:latin typeface="+mj-lt"/>
              </a:rPr>
              <a:t>Procedia </a:t>
            </a:r>
            <a:r>
              <a:rPr lang="en-GB" i="1" dirty="0">
                <a:latin typeface="+mj-lt"/>
              </a:rPr>
              <a:t>- Social and </a:t>
            </a:r>
            <a:r>
              <a:rPr lang="en-GB" i="1" dirty="0" err="1">
                <a:latin typeface="+mj-lt"/>
              </a:rPr>
              <a:t>Behavioral</a:t>
            </a:r>
            <a:r>
              <a:rPr lang="en-GB" i="1" dirty="0">
                <a:latin typeface="+mj-lt"/>
              </a:rPr>
              <a:t> </a:t>
            </a:r>
            <a:r>
              <a:rPr lang="en-GB" i="1" dirty="0" smtClean="0">
                <a:latin typeface="+mj-lt"/>
              </a:rPr>
              <a:t>Sciences</a:t>
            </a:r>
            <a:r>
              <a:rPr lang="sl-SI" i="1" dirty="0" smtClean="0">
                <a:latin typeface="+mj-lt"/>
              </a:rPr>
              <a:t>,</a:t>
            </a:r>
            <a:r>
              <a:rPr lang="en-GB" i="1" dirty="0" smtClean="0">
                <a:latin typeface="+mj-lt"/>
              </a:rPr>
              <a:t> 152</a:t>
            </a:r>
            <a:r>
              <a:rPr lang="sl-SI" dirty="0" smtClean="0">
                <a:latin typeface="+mj-lt"/>
              </a:rPr>
              <a:t>, </a:t>
            </a:r>
            <a:r>
              <a:rPr lang="en-GB" dirty="0" smtClean="0">
                <a:latin typeface="+mj-lt"/>
              </a:rPr>
              <a:t>1128 </a:t>
            </a:r>
            <a:r>
              <a:rPr lang="en-GB" dirty="0">
                <a:latin typeface="+mj-lt"/>
              </a:rPr>
              <a:t>– </a:t>
            </a:r>
            <a:r>
              <a:rPr lang="en-GB" dirty="0" smtClean="0">
                <a:latin typeface="+mj-lt"/>
              </a:rPr>
              <a:t>1132</a:t>
            </a:r>
            <a:r>
              <a:rPr lang="sl-SI" dirty="0" smtClean="0">
                <a:latin typeface="+mj-lt"/>
              </a:rPr>
              <a:t>.</a:t>
            </a:r>
            <a:r>
              <a:rPr lang="en-GB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  <a:p>
            <a:r>
              <a:rPr lang="sl-SI" u="sng" dirty="0" smtClean="0">
                <a:solidFill>
                  <a:srgbClr val="0070C0"/>
                </a:solidFill>
                <a:latin typeface="+mj-lt"/>
              </a:rPr>
              <a:t>https://</a:t>
            </a:r>
            <a:r>
              <a:rPr lang="en-GB" u="sng" dirty="0" err="1" smtClean="0">
                <a:solidFill>
                  <a:srgbClr val="0070C0"/>
                </a:solidFill>
                <a:latin typeface="+mj-lt"/>
              </a:rPr>
              <a:t>doi</a:t>
            </a:r>
            <a:r>
              <a:rPr lang="en-GB" u="sng" dirty="0">
                <a:solidFill>
                  <a:srgbClr val="0070C0"/>
                </a:solidFill>
                <a:latin typeface="+mj-lt"/>
              </a:rPr>
              <a:t>: </a:t>
            </a:r>
            <a:r>
              <a:rPr lang="en-GB" u="sng" dirty="0" smtClean="0">
                <a:solidFill>
                  <a:srgbClr val="0070C0"/>
                </a:solidFill>
                <a:latin typeface="+mj-lt"/>
              </a:rPr>
              <a:t>10.1016/j.sbspro.2014.09.287</a:t>
            </a:r>
            <a:r>
              <a:rPr lang="sl-SI" u="sng" dirty="0" smtClean="0">
                <a:solidFill>
                  <a:srgbClr val="0070C0"/>
                </a:solidFill>
                <a:latin typeface="+mj-lt"/>
              </a:rPr>
              <a:t>  </a:t>
            </a:r>
          </a:p>
          <a:p>
            <a:endParaRPr lang="sl-SI" dirty="0">
              <a:latin typeface="+mj-lt"/>
            </a:endParaRPr>
          </a:p>
          <a:p>
            <a:r>
              <a:rPr lang="en-GB" dirty="0" err="1">
                <a:latin typeface="+mj-lt"/>
              </a:rPr>
              <a:t>Tripovic</a:t>
            </a:r>
            <a:r>
              <a:rPr lang="en-GB" dirty="0">
                <a:latin typeface="+mj-lt"/>
              </a:rPr>
              <a:t>, Y., Marchese, A., </a:t>
            </a:r>
            <a:r>
              <a:rPr lang="en-GB" dirty="0" err="1">
                <a:latin typeface="+mj-lt"/>
              </a:rPr>
              <a:t>Carratelli</a:t>
            </a:r>
            <a:r>
              <a:rPr lang="en-GB" dirty="0">
                <a:latin typeface="+mj-lt"/>
              </a:rPr>
              <a:t>, D., &amp; Naranjo, F. J. R. (2014). </a:t>
            </a:r>
            <a:r>
              <a:rPr lang="en-GB" dirty="0" err="1">
                <a:latin typeface="+mj-lt"/>
              </a:rPr>
              <a:t>Neuromotor</a:t>
            </a:r>
            <a:r>
              <a:rPr lang="en-GB" dirty="0">
                <a:latin typeface="+mj-lt"/>
              </a:rPr>
              <a:t> Rehabilitation and Cognitive Outcomes in 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Patients with Traumatic Brain Injury</a:t>
            </a:r>
            <a:r>
              <a:rPr lang="en-GB" dirty="0">
                <a:latin typeface="+mj-lt"/>
              </a:rPr>
              <a:t> through the Method BAPNE. Procedia - Social and </a:t>
            </a:r>
            <a:r>
              <a:rPr lang="en-GB" dirty="0" err="1">
                <a:latin typeface="+mj-lt"/>
              </a:rPr>
              <a:t>Behavioral</a:t>
            </a:r>
            <a:r>
              <a:rPr lang="en-GB" dirty="0">
                <a:latin typeface="+mj-lt"/>
              </a:rPr>
              <a:t> Sciences, 152, 1050–1056. </a:t>
            </a:r>
            <a:r>
              <a:rPr lang="en-GB" u="sng" dirty="0">
                <a:latin typeface="+mj-lt"/>
                <a:hlinkClick r:id="rId4"/>
              </a:rPr>
              <a:t>https://doi.org/10.1016/J.SBSPRO.2014.09.273</a:t>
            </a:r>
            <a:r>
              <a:rPr lang="en-GB" dirty="0">
                <a:latin typeface="+mj-lt"/>
              </a:rPr>
              <a:t> </a:t>
            </a:r>
          </a:p>
          <a:p>
            <a:r>
              <a:rPr lang="en-GB" dirty="0" smtClean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228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5058" y="247785"/>
            <a:ext cx="11835084" cy="6168844"/>
          </a:xfrm>
        </p:spPr>
        <p:txBody>
          <a:bodyPr>
            <a:normAutofit/>
          </a:bodyPr>
          <a:lstStyle/>
          <a:p>
            <a:r>
              <a:rPr lang="sl-SI" dirty="0" smtClean="0">
                <a:latin typeface="+mj-lt"/>
              </a:rPr>
              <a:t>Dejavnosti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metode</a:t>
            </a:r>
            <a:r>
              <a:rPr lang="en-GB" dirty="0">
                <a:latin typeface="+mj-lt"/>
              </a:rPr>
              <a:t> BAPNE® </a:t>
            </a:r>
            <a:r>
              <a:rPr lang="en-GB" dirty="0" err="1">
                <a:latin typeface="+mj-lt"/>
              </a:rPr>
              <a:t>imajo</a:t>
            </a:r>
            <a:r>
              <a:rPr lang="en-GB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skozi </a:t>
            </a:r>
            <a:r>
              <a:rPr lang="sl-SI" i="1" dirty="0" smtClean="0">
                <a:solidFill>
                  <a:srgbClr val="C00000"/>
                </a:solidFill>
                <a:latin typeface="+mj-lt"/>
              </a:rPr>
              <a:t>skupinske dejavnosti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glavni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cilj</a:t>
            </a:r>
            <a:r>
              <a:rPr lang="en-GB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(</a:t>
            </a:r>
            <a:r>
              <a:rPr lang="en-GB" dirty="0" err="1" smtClean="0">
                <a:latin typeface="+mj-lt"/>
              </a:rPr>
              <a:t>možen</a:t>
            </a:r>
            <a:r>
              <a:rPr lang="sl-SI" dirty="0" smtClean="0">
                <a:latin typeface="+mj-lt"/>
              </a:rPr>
              <a:t>)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razvoj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pri: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- preprečevanju (prehitrega)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odziv</a:t>
            </a:r>
            <a:r>
              <a:rPr lang="sl-SI" dirty="0" smtClean="0">
                <a:latin typeface="+mj-lt"/>
              </a:rPr>
              <a:t>a, 	- razvijanju neposredne pozornosti,  	- n</a:t>
            </a:r>
            <a:r>
              <a:rPr lang="en-GB" dirty="0" err="1" smtClean="0">
                <a:latin typeface="+mj-lt"/>
              </a:rPr>
              <a:t>ačrt</a:t>
            </a:r>
            <a:r>
              <a:rPr lang="sl-SI" dirty="0" err="1" smtClean="0">
                <a:latin typeface="+mj-lt"/>
              </a:rPr>
              <a:t>ovanju</a:t>
            </a:r>
            <a:r>
              <a:rPr lang="sl-SI" dirty="0" smtClean="0">
                <a:latin typeface="+mj-lt"/>
              </a:rPr>
              <a:t> izbranih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cilje</a:t>
            </a:r>
            <a:r>
              <a:rPr lang="sl-SI" dirty="0" smtClean="0">
                <a:latin typeface="+mj-lt"/>
              </a:rPr>
              <a:t>v,  		- razvijanju </a:t>
            </a:r>
            <a:r>
              <a:rPr lang="en-GB" dirty="0" err="1" smtClean="0">
                <a:latin typeface="+mj-lt"/>
              </a:rPr>
              <a:t>kognitivn</a:t>
            </a:r>
            <a:r>
              <a:rPr lang="sl-SI" dirty="0" smtClean="0">
                <a:latin typeface="+mj-lt"/>
              </a:rPr>
              <a:t>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fleksibilnosti</a:t>
            </a:r>
            <a:r>
              <a:rPr lang="sl-SI" dirty="0" smtClean="0">
                <a:latin typeface="+mj-lt"/>
              </a:rPr>
              <a:t>,</a:t>
            </a:r>
            <a:endParaRPr lang="en-GB" dirty="0">
              <a:latin typeface="+mj-lt"/>
            </a:endParaRPr>
          </a:p>
          <a:p>
            <a:pPr marL="457200" lvl="1" indent="0">
              <a:buNone/>
            </a:pPr>
            <a:r>
              <a:rPr lang="sl-SI" sz="2800" dirty="0" smtClean="0">
                <a:latin typeface="+mj-lt"/>
              </a:rPr>
              <a:t>	- r</a:t>
            </a:r>
            <a:r>
              <a:rPr lang="en-GB" sz="2800" dirty="0" err="1" smtClean="0">
                <a:latin typeface="+mj-lt"/>
              </a:rPr>
              <a:t>azvi</a:t>
            </a:r>
            <a:r>
              <a:rPr lang="sl-SI" sz="2800" dirty="0" err="1" smtClean="0">
                <a:latin typeface="+mj-lt"/>
              </a:rPr>
              <a:t>janju</a:t>
            </a:r>
            <a:r>
              <a:rPr lang="sl-SI" sz="2800" dirty="0" smtClean="0">
                <a:latin typeface="+mj-lt"/>
              </a:rPr>
              <a:t> </a:t>
            </a:r>
            <a:r>
              <a:rPr lang="en-GB" sz="2800" dirty="0" err="1" smtClean="0">
                <a:latin typeface="+mj-lt"/>
              </a:rPr>
              <a:t>delovn</a:t>
            </a:r>
            <a:r>
              <a:rPr lang="sl-SI" sz="2800" dirty="0" smtClean="0">
                <a:latin typeface="+mj-lt"/>
              </a:rPr>
              <a:t>ega </a:t>
            </a:r>
            <a:r>
              <a:rPr lang="en-GB" sz="2800" dirty="0" err="1" smtClean="0">
                <a:latin typeface="+mj-lt"/>
              </a:rPr>
              <a:t>spomin</a:t>
            </a:r>
            <a:r>
              <a:rPr lang="sl-SI" sz="2800" dirty="0" smtClean="0">
                <a:latin typeface="+mj-lt"/>
              </a:rPr>
              <a:t>a, 		- </a:t>
            </a:r>
            <a:r>
              <a:rPr lang="sl-SI" sz="2800" dirty="0">
                <a:latin typeface="+mj-lt"/>
              </a:rPr>
              <a:t>u</a:t>
            </a:r>
            <a:r>
              <a:rPr lang="en-GB" sz="2800" dirty="0" err="1">
                <a:latin typeface="+mj-lt"/>
              </a:rPr>
              <a:t>pravljanj</a:t>
            </a:r>
            <a:r>
              <a:rPr lang="sl-SI" sz="2800" dirty="0">
                <a:latin typeface="+mj-lt"/>
              </a:rPr>
              <a:t>u 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 smtClean="0">
                <a:latin typeface="+mj-lt"/>
              </a:rPr>
              <a:t>metakognicije</a:t>
            </a:r>
            <a:r>
              <a:rPr lang="sl-SI" sz="2800" dirty="0" smtClean="0">
                <a:latin typeface="+mj-lt"/>
              </a:rPr>
              <a:t>, </a:t>
            </a:r>
            <a:r>
              <a:rPr lang="en-GB" sz="2800" dirty="0" smtClean="0">
                <a:latin typeface="+mj-lt"/>
              </a:rPr>
              <a:t> </a:t>
            </a:r>
            <a:endParaRPr lang="en-GB" sz="2800" dirty="0">
              <a:latin typeface="+mj-lt"/>
            </a:endParaRPr>
          </a:p>
          <a:p>
            <a:pPr marL="457200" lvl="1" indent="0">
              <a:buNone/>
            </a:pPr>
            <a:r>
              <a:rPr lang="sl-SI" sz="2800" dirty="0" smtClean="0">
                <a:latin typeface="+mj-lt"/>
              </a:rPr>
              <a:t> 	- iz</a:t>
            </a:r>
            <a:r>
              <a:rPr lang="en-GB" sz="2800" dirty="0" err="1" smtClean="0">
                <a:latin typeface="+mj-lt"/>
              </a:rPr>
              <a:t>boljšanje</a:t>
            </a:r>
            <a:r>
              <a:rPr lang="en-GB" sz="2800" dirty="0" smtClean="0">
                <a:latin typeface="+mj-lt"/>
              </a:rPr>
              <a:t> </a:t>
            </a:r>
            <a:r>
              <a:rPr lang="sl-SI" sz="2800" dirty="0" smtClean="0">
                <a:latin typeface="+mj-lt"/>
              </a:rPr>
              <a:t>prepoznavanja in nadzorovanja čustev.</a:t>
            </a:r>
            <a:endParaRPr lang="en-GB" sz="2800" dirty="0">
              <a:latin typeface="+mj-lt"/>
            </a:endParaRPr>
          </a:p>
          <a:p>
            <a:pPr marL="457200" lvl="1" indent="0">
              <a:buNone/>
            </a:pPr>
            <a:r>
              <a:rPr lang="en-GB" dirty="0">
                <a:latin typeface="+mj-lt"/>
              </a:rPr>
              <a:t>    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318" y="3065416"/>
            <a:ext cx="4238018" cy="2995749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98" r="28918"/>
          <a:stretch/>
        </p:blipFill>
        <p:spPr>
          <a:xfrm>
            <a:off x="9370423" y="3065415"/>
            <a:ext cx="2177119" cy="3796543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37" y="3065416"/>
            <a:ext cx="2962792" cy="2962792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  <p:sp>
        <p:nvSpPr>
          <p:cNvPr id="11" name="Pravokotnik 10"/>
          <p:cNvSpPr/>
          <p:nvPr/>
        </p:nvSpPr>
        <p:spPr>
          <a:xfrm>
            <a:off x="496538" y="6363529"/>
            <a:ext cx="8702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200" dirty="0" smtClean="0"/>
              <a:t>Vir: </a:t>
            </a:r>
            <a:r>
              <a:rPr lang="en-GB" sz="1200" dirty="0" smtClean="0">
                <a:hlinkClick r:id="rId5"/>
              </a:rPr>
              <a:t>https</a:t>
            </a:r>
            <a:r>
              <a:rPr lang="en-GB" sz="1200" dirty="0">
                <a:hlinkClick r:id="rId5"/>
              </a:rPr>
              <a:t>://</a:t>
            </a:r>
            <a:r>
              <a:rPr lang="en-GB" sz="1200" dirty="0" smtClean="0">
                <a:hlinkClick r:id="rId5"/>
              </a:rPr>
              <a:t>www.google.com/search?q=bapne&amp;client=firefox-b-d&amp;sxsrf=ALeKk01togPVJis4dOd1OUrSltKA6JfLgQ:1622402706293&amp;source=lnms&amp;tbm=isch&amp;sa=X&amp;ved=2ahUKEwjmqvaHkfLwAhV6hP0H</a:t>
            </a:r>
            <a:r>
              <a:rPr lang="sl-SI" sz="1200" dirty="0" smtClean="0"/>
              <a:t> 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7420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 </a:t>
            </a:r>
            <a:r>
              <a:rPr lang="sl-SI" sz="3200" dirty="0" smtClean="0">
                <a:solidFill>
                  <a:srgbClr val="C00000"/>
                </a:solidFill>
              </a:rPr>
              <a:t>V razmislek in utrjevanje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7816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(2023). Učenje in poučevanje otrok s PP: Glasbena vzgoja. Interno gradivo.</a:t>
            </a:r>
            <a:endParaRPr lang="en-GB" sz="1200" dirty="0"/>
          </a:p>
        </p:txBody>
      </p:sp>
      <p:sp>
        <p:nvSpPr>
          <p:cNvPr id="7" name="Pravokotnik 6"/>
          <p:cNvSpPr/>
          <p:nvPr/>
        </p:nvSpPr>
        <p:spPr>
          <a:xfrm>
            <a:off x="838199" y="1563579"/>
            <a:ext cx="79487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 err="1">
                <a:latin typeface="+mj-lt"/>
              </a:rPr>
              <a:t>I</a:t>
            </a:r>
            <a:r>
              <a:rPr lang="en-GB" sz="2400" dirty="0" err="1" smtClean="0">
                <a:latin typeface="+mj-lt"/>
              </a:rPr>
              <a:t>ntegrativna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geragogika</a:t>
            </a:r>
            <a:endParaRPr lang="sl-SI" sz="2400" dirty="0" smtClean="0">
              <a:latin typeface="+mj-lt"/>
            </a:endParaRPr>
          </a:p>
          <a:p>
            <a:r>
              <a:rPr lang="en-GB" sz="2400" dirty="0" smtClean="0">
                <a:latin typeface="+mj-lt"/>
              </a:rPr>
              <a:t> 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433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3142</TotalTime>
  <Words>883</Words>
  <Application>Microsoft Office PowerPoint</Application>
  <PresentationFormat>Širokozaslonsko</PresentationFormat>
  <Paragraphs>73</Paragraphs>
  <Slides>8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Učenje in poučevanje otrok s posebnimi potrebami: glasbena vzgoja</vt:lpstr>
      <vt:lpstr> Vsebina predavanja</vt:lpstr>
      <vt:lpstr>Starejši in glasba (1)</vt:lpstr>
      <vt:lpstr>PowerPointova predstavitev</vt:lpstr>
      <vt:lpstr>Starejši in glasba (3)</vt:lpstr>
      <vt:lpstr>PowerPointova predstavitev</vt:lpstr>
      <vt:lpstr>PowerPointova predstavitev</vt:lpstr>
      <vt:lpstr> V razmislek in utrjevanje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Konstanca</dc:creator>
  <cp:lastModifiedBy>Konstanca</cp:lastModifiedBy>
  <cp:revision>67</cp:revision>
  <cp:lastPrinted>2021-05-30T19:03:08Z</cp:lastPrinted>
  <dcterms:created xsi:type="dcterms:W3CDTF">2020-05-04T09:09:33Z</dcterms:created>
  <dcterms:modified xsi:type="dcterms:W3CDTF">2023-05-29T08:06:54Z</dcterms:modified>
</cp:coreProperties>
</file>