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4" r:id="rId4"/>
    <p:sldId id="272" r:id="rId5"/>
    <p:sldId id="260" r:id="rId6"/>
    <p:sldId id="259" r:id="rId7"/>
    <p:sldId id="262" r:id="rId8"/>
    <p:sldId id="264" r:id="rId9"/>
    <p:sldId id="277" r:id="rId10"/>
    <p:sldId id="263" r:id="rId11"/>
    <p:sldId id="265" r:id="rId12"/>
    <p:sldId id="278" r:id="rId13"/>
    <p:sldId id="286" r:id="rId14"/>
    <p:sldId id="282" r:id="rId15"/>
    <p:sldId id="287" r:id="rId16"/>
  </p:sldIdLst>
  <p:sldSz cx="9144000" cy="6858000" type="screen4x3"/>
  <p:notesSz cx="6858000" cy="9144000"/>
  <p:defaultTextStyle>
    <a:defPPr>
      <a:defRPr lang="sl-S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9900"/>
    <a:srgbClr val="003300"/>
    <a:srgbClr val="99CCFF"/>
    <a:srgbClr val="0000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2" autoAdjust="0"/>
    <p:restoredTop sz="94660"/>
  </p:normalViewPr>
  <p:slideViewPr>
    <p:cSldViewPr>
      <p:cViewPr varScale="1">
        <p:scale>
          <a:sx n="83" d="100"/>
          <a:sy n="83" d="100"/>
        </p:scale>
        <p:origin x="1459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B51DB-94B6-4132-A379-D747D8A3441F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509037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D44D7-D132-421C-90E7-A65FEA152ACA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038942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58744-EC7F-4B93-8068-1239A1DEF626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105694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vsebine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3DB99-D3A2-4A5A-9661-AD3EE328D480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639649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56433-9C0B-4E30-B45C-E8CE032EB8DC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3781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778AC-4DD5-49E6-BE70-3CDD2F295AF5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54012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FEF61-8376-44EC-8989-0D7D15B8FCBD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2648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24F57-FA14-4F19-8649-B0331E56326A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282843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D31DF-954F-4AE5-99F6-BCB9A82A7938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782591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A368D-20D8-443B-B5DA-98231F81752F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622170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F9212-DE07-44BF-AB78-292B126F9E47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36290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5A3ED-3EC4-4141-BED6-FFCC87B176E3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453414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Kliknite, če želite urediti sloge besedila matrice</a:t>
            </a:r>
          </a:p>
          <a:p>
            <a:pPr lvl="1"/>
            <a:r>
              <a:rPr lang="sl-SI" altLang="sl-SI"/>
              <a:t>Druga raven</a:t>
            </a:r>
          </a:p>
          <a:p>
            <a:pPr lvl="2"/>
            <a:r>
              <a:rPr lang="sl-SI" altLang="sl-SI"/>
              <a:t>Tretja raven</a:t>
            </a:r>
          </a:p>
          <a:p>
            <a:pPr lvl="3"/>
            <a:r>
              <a:rPr lang="sl-SI" altLang="sl-SI"/>
              <a:t>Četrta raven</a:t>
            </a:r>
          </a:p>
          <a:p>
            <a:pPr lvl="4"/>
            <a:r>
              <a:rPr lang="sl-SI" altLang="sl-SI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8C2E309-A5E5-4189-BE66-F7E4F5EB4AA0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341438"/>
            <a:ext cx="7772400" cy="2979737"/>
          </a:xfrm>
        </p:spPr>
        <p:txBody>
          <a:bodyPr anchor="ctr"/>
          <a:lstStyle/>
          <a:p>
            <a:pPr eaLnBrk="1" hangingPunct="1"/>
            <a:r>
              <a:rPr lang="sl-SI" sz="2800" dirty="0"/>
              <a:t>PONEDELJEK, </a:t>
            </a:r>
            <a:r>
              <a:rPr lang="sl-SI" sz="2800" dirty="0" smtClean="0"/>
              <a:t>21. </a:t>
            </a:r>
            <a:r>
              <a:rPr lang="sl-SI" sz="2800" dirty="0"/>
              <a:t>12. 2020  - </a:t>
            </a:r>
            <a:r>
              <a:rPr lang="sl-SI" sz="2800" dirty="0">
                <a:solidFill>
                  <a:srgbClr val="008000"/>
                </a:solidFill>
              </a:rPr>
              <a:t>MATEMATIKA</a:t>
            </a:r>
            <a:r>
              <a:rPr lang="sl-SI"/>
              <a:t/>
            </a:r>
            <a:br>
              <a:rPr lang="sl-SI"/>
            </a:br>
            <a:r>
              <a:rPr lang="sl-SI" smtClean="0"/>
              <a:t/>
            </a:r>
            <a:br>
              <a:rPr lang="sl-SI" smtClean="0"/>
            </a:br>
            <a:r>
              <a:rPr lang="sl-SI" altLang="sl-SI" sz="4000" smtClean="0">
                <a:solidFill>
                  <a:schemeClr val="bg1"/>
                </a:solidFill>
              </a:rPr>
              <a:t>PISNO </a:t>
            </a:r>
            <a:r>
              <a:rPr lang="sl-SI" altLang="sl-SI" sz="4000" dirty="0">
                <a:solidFill>
                  <a:schemeClr val="bg1"/>
                </a:solidFill>
              </a:rPr>
              <a:t>MNOŽENJE </a:t>
            </a:r>
            <a:br>
              <a:rPr lang="sl-SI" altLang="sl-SI" sz="4000" dirty="0">
                <a:solidFill>
                  <a:schemeClr val="bg1"/>
                </a:solidFill>
              </a:rPr>
            </a:br>
            <a:r>
              <a:rPr lang="sl-SI" altLang="sl-SI" sz="4000" dirty="0">
                <a:solidFill>
                  <a:schemeClr val="bg1"/>
                </a:solidFill>
              </a:rPr>
              <a:t>Z ENOMESTNIM ŠTEVILOM</a:t>
            </a:r>
            <a:endParaRPr lang="sl-SI" altLang="sl-SI" sz="3200" dirty="0">
              <a:solidFill>
                <a:schemeClr val="bg1"/>
              </a:solidFill>
            </a:endParaRPr>
          </a:p>
        </p:txBody>
      </p:sp>
      <p:pic>
        <p:nvPicPr>
          <p:cNvPr id="1028" name="Picture 4" descr="Bitmoji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365104"/>
            <a:ext cx="1725588" cy="172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</p:spPr>
        <p:txBody>
          <a:bodyPr anchor="ctr"/>
          <a:lstStyle/>
          <a:p>
            <a:pPr eaLnBrk="1" hangingPunct="1"/>
            <a:r>
              <a:rPr lang="sl-SI" altLang="sl-SI" sz="4400" dirty="0">
                <a:solidFill>
                  <a:schemeClr val="bg1"/>
                </a:solidFill>
              </a:rPr>
              <a:t>PREHOD PRI ENICAH IN PRI DESETICAH</a:t>
            </a:r>
            <a:r>
              <a:rPr lang="sl-SI" altLang="sl-SI" sz="4400" dirty="0">
                <a:solidFill>
                  <a:srgbClr val="99CCFF"/>
                </a:solidFill>
              </a:rPr>
              <a:t/>
            </a:r>
            <a:br>
              <a:rPr lang="sl-SI" altLang="sl-SI" sz="4400" dirty="0">
                <a:solidFill>
                  <a:srgbClr val="99CCFF"/>
                </a:solidFill>
              </a:rPr>
            </a:br>
            <a:endParaRPr lang="sl-SI" altLang="sl-SI" sz="4400" dirty="0">
              <a:solidFill>
                <a:srgbClr val="99CC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5363" name="Text Box 39"/>
          <p:cNvSpPr txBox="1">
            <a:spLocks noChangeArrowheads="1"/>
          </p:cNvSpPr>
          <p:nvPr/>
        </p:nvSpPr>
        <p:spPr bwMode="auto">
          <a:xfrm>
            <a:off x="684213" y="3284538"/>
            <a:ext cx="7559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sl-SI" altLang="sl-SI" sz="1800"/>
          </a:p>
        </p:txBody>
      </p:sp>
      <p:sp>
        <p:nvSpPr>
          <p:cNvPr id="15364" name="Text Box 40"/>
          <p:cNvSpPr txBox="1">
            <a:spLocks noChangeArrowheads="1"/>
          </p:cNvSpPr>
          <p:nvPr/>
        </p:nvSpPr>
        <p:spPr bwMode="auto">
          <a:xfrm>
            <a:off x="2103438" y="1700213"/>
            <a:ext cx="184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sl-SI" altLang="sl-SI" sz="1200"/>
          </a:p>
        </p:txBody>
      </p:sp>
      <p:sp>
        <p:nvSpPr>
          <p:cNvPr id="15365" name="Text Box 44"/>
          <p:cNvSpPr txBox="1">
            <a:spLocks noChangeArrowheads="1"/>
          </p:cNvSpPr>
          <p:nvPr/>
        </p:nvSpPr>
        <p:spPr bwMode="auto">
          <a:xfrm>
            <a:off x="684213" y="4076700"/>
            <a:ext cx="7991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sl-SI" altLang="sl-SI" sz="1800"/>
          </a:p>
        </p:txBody>
      </p:sp>
      <p:graphicFrame>
        <p:nvGraphicFramePr>
          <p:cNvPr id="22573" name="Group 45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16767262"/>
              </p:ext>
            </p:extLst>
          </p:nvPr>
        </p:nvGraphicFramePr>
        <p:xfrm>
          <a:off x="611188" y="3716338"/>
          <a:ext cx="8135937" cy="1441450"/>
        </p:xfrm>
        <a:graphic>
          <a:graphicData uri="http://schemas.openxmlformats.org/drawingml/2006/table">
            <a:tbl>
              <a:tblPr/>
              <a:tblGrid>
                <a:gridCol w="903287">
                  <a:extLst>
                    <a:ext uri="{9D8B030D-6E8A-4147-A177-3AD203B41FA5}">
                      <a16:colId xmlns:a16="http://schemas.microsoft.com/office/drawing/2014/main" val="1028387046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1571368993"/>
                    </a:ext>
                  </a:extLst>
                </a:gridCol>
                <a:gridCol w="903288">
                  <a:extLst>
                    <a:ext uri="{9D8B030D-6E8A-4147-A177-3AD203B41FA5}">
                      <a16:colId xmlns:a16="http://schemas.microsoft.com/office/drawing/2014/main" val="2740675213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1948627610"/>
                    </a:ext>
                  </a:extLst>
                </a:gridCol>
                <a:gridCol w="906463">
                  <a:extLst>
                    <a:ext uri="{9D8B030D-6E8A-4147-A177-3AD203B41FA5}">
                      <a16:colId xmlns:a16="http://schemas.microsoft.com/office/drawing/2014/main" val="252350556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2014210726"/>
                    </a:ext>
                  </a:extLst>
                </a:gridCol>
                <a:gridCol w="903288">
                  <a:extLst>
                    <a:ext uri="{9D8B030D-6E8A-4147-A177-3AD203B41FA5}">
                      <a16:colId xmlns:a16="http://schemas.microsoft.com/office/drawing/2014/main" val="967493197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1738074229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2613480461"/>
                    </a:ext>
                  </a:extLst>
                </a:gridCol>
              </a:tblGrid>
              <a:tr h="630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7061043"/>
                  </a:ext>
                </a:extLst>
              </a:tr>
              <a:tr h="8112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3380315"/>
                  </a:ext>
                </a:extLst>
              </a:tr>
            </a:tbl>
          </a:graphicData>
        </a:graphic>
      </p:graphicFrame>
      <p:sp>
        <p:nvSpPr>
          <p:cNvPr id="22606" name="Text Box 78"/>
          <p:cNvSpPr txBox="1">
            <a:spLocks noChangeArrowheads="1"/>
          </p:cNvSpPr>
          <p:nvPr/>
        </p:nvSpPr>
        <p:spPr bwMode="auto">
          <a:xfrm>
            <a:off x="4464050" y="4462341"/>
            <a:ext cx="647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22609" name="Text Box 81"/>
          <p:cNvSpPr txBox="1">
            <a:spLocks noChangeArrowheads="1"/>
          </p:cNvSpPr>
          <p:nvPr/>
        </p:nvSpPr>
        <p:spPr bwMode="auto">
          <a:xfrm>
            <a:off x="2051050" y="4005263"/>
            <a:ext cx="2889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1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2610" name="AutoShape 82"/>
          <p:cNvSpPr>
            <a:spLocks noChangeArrowheads="1"/>
          </p:cNvSpPr>
          <p:nvPr/>
        </p:nvSpPr>
        <p:spPr bwMode="auto">
          <a:xfrm>
            <a:off x="5723557" y="240818"/>
            <a:ext cx="3023568" cy="1485024"/>
          </a:xfrm>
          <a:prstGeom prst="wedgeEllipseCallout">
            <a:avLst>
              <a:gd name="adj1" fmla="val -140549"/>
              <a:gd name="adj2" fmla="val 1924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2 </a:t>
            </a:r>
            <a:r>
              <a:rPr lang="en-US" altLang="sl-SI" sz="1800" dirty="0"/>
              <a:t>·</a:t>
            </a:r>
            <a:r>
              <a:rPr lang="sl-SI" altLang="sl-SI" sz="2200" dirty="0"/>
              <a:t> 5 =</a:t>
            </a:r>
            <a:r>
              <a:rPr lang="sl-SI" altLang="sl-SI" sz="2400" b="1" dirty="0">
                <a:solidFill>
                  <a:srgbClr val="000066"/>
                </a:solidFill>
              </a:rPr>
              <a:t>10</a:t>
            </a:r>
            <a:r>
              <a:rPr lang="sl-SI" altLang="sl-SI" sz="2400" dirty="0"/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napišem </a:t>
            </a:r>
            <a:r>
              <a:rPr lang="sl-SI" altLang="sl-SI" sz="2200" dirty="0">
                <a:solidFill>
                  <a:srgbClr val="000066"/>
                </a:solidFill>
              </a:rPr>
              <a:t>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>
                <a:solidFill>
                  <a:srgbClr val="000066"/>
                </a:solidFill>
              </a:rPr>
              <a:t>1</a:t>
            </a:r>
            <a:r>
              <a:rPr lang="sl-SI" altLang="sl-SI" sz="2200" dirty="0"/>
              <a:t> prištejem k D</a:t>
            </a:r>
          </a:p>
        </p:txBody>
      </p:sp>
      <p:sp>
        <p:nvSpPr>
          <p:cNvPr id="22612" name="AutoShape 84"/>
          <p:cNvSpPr>
            <a:spLocks noChangeArrowheads="1"/>
          </p:cNvSpPr>
          <p:nvPr/>
        </p:nvSpPr>
        <p:spPr bwMode="auto">
          <a:xfrm>
            <a:off x="2629882" y="75823"/>
            <a:ext cx="2806213" cy="1899027"/>
          </a:xfrm>
          <a:prstGeom prst="wedgeEllipseCallout">
            <a:avLst>
              <a:gd name="adj1" fmla="val -66456"/>
              <a:gd name="adj2" fmla="val 1456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2 </a:t>
            </a:r>
            <a:r>
              <a:rPr lang="en-US" altLang="sl-SI" sz="1800" dirty="0"/>
              <a:t>·</a:t>
            </a:r>
            <a:r>
              <a:rPr lang="sl-SI" altLang="sl-SI" sz="2200" dirty="0"/>
              <a:t> 6 = </a:t>
            </a:r>
            <a:r>
              <a:rPr lang="sl-SI" altLang="sl-SI" sz="2400" b="1" dirty="0">
                <a:solidFill>
                  <a:srgbClr val="000066"/>
                </a:solidFill>
              </a:rPr>
              <a:t>12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12 + 1 = </a:t>
            </a:r>
            <a:r>
              <a:rPr lang="sl-SI" altLang="sl-SI" sz="2400" b="1" dirty="0"/>
              <a:t>13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000" dirty="0"/>
              <a:t>napišem </a:t>
            </a:r>
            <a:r>
              <a:rPr lang="sl-SI" altLang="sl-SI" sz="2000" dirty="0">
                <a:solidFill>
                  <a:srgbClr val="000066"/>
                </a:solidFill>
              </a:rPr>
              <a:t>3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000" dirty="0">
                <a:solidFill>
                  <a:srgbClr val="000066"/>
                </a:solidFill>
              </a:rPr>
              <a:t>1</a:t>
            </a:r>
            <a:r>
              <a:rPr lang="sl-SI" altLang="sl-SI" sz="2000" dirty="0"/>
              <a:t> prištejem k S</a:t>
            </a:r>
          </a:p>
        </p:txBody>
      </p:sp>
      <p:sp>
        <p:nvSpPr>
          <p:cNvPr id="22613" name="AutoShape 85"/>
          <p:cNvSpPr>
            <a:spLocks noChangeArrowheads="1"/>
          </p:cNvSpPr>
          <p:nvPr/>
        </p:nvSpPr>
        <p:spPr bwMode="auto">
          <a:xfrm>
            <a:off x="199876" y="443050"/>
            <a:ext cx="2087712" cy="1368152"/>
          </a:xfrm>
          <a:prstGeom prst="wedgeEllipseCallout">
            <a:avLst>
              <a:gd name="adj1" fmla="val 5635"/>
              <a:gd name="adj2" fmla="val 2043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2 </a:t>
            </a:r>
            <a:r>
              <a:rPr lang="en-US" altLang="sl-SI" sz="1800" dirty="0"/>
              <a:t>·</a:t>
            </a:r>
            <a:r>
              <a:rPr lang="sl-SI" altLang="sl-SI" sz="2200" dirty="0"/>
              <a:t> 3 = </a:t>
            </a:r>
            <a:r>
              <a:rPr lang="sl-SI" altLang="sl-SI" sz="2400" b="1" dirty="0">
                <a:solidFill>
                  <a:srgbClr val="000066"/>
                </a:solidFill>
              </a:rPr>
              <a:t>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6 + 1 = </a:t>
            </a:r>
            <a:r>
              <a:rPr lang="sl-SI" altLang="sl-SI" sz="2200" b="1" dirty="0">
                <a:solidFill>
                  <a:srgbClr val="000066"/>
                </a:solidFill>
              </a:rPr>
              <a:t>7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napišem </a:t>
            </a:r>
            <a:r>
              <a:rPr lang="sl-SI" altLang="sl-SI" sz="2200" dirty="0">
                <a:solidFill>
                  <a:srgbClr val="000066"/>
                </a:solidFill>
              </a:rPr>
              <a:t>7</a:t>
            </a:r>
          </a:p>
        </p:txBody>
      </p:sp>
      <p:sp>
        <p:nvSpPr>
          <p:cNvPr id="22614" name="Text Box 86"/>
          <p:cNvSpPr txBox="1">
            <a:spLocks noChangeArrowheads="1"/>
          </p:cNvSpPr>
          <p:nvPr/>
        </p:nvSpPr>
        <p:spPr bwMode="auto">
          <a:xfrm>
            <a:off x="827088" y="5949950"/>
            <a:ext cx="76327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rgbClr val="003300"/>
                </a:solidFill>
              </a:rPr>
              <a:t>Zmnožek ali produkt je </a:t>
            </a:r>
            <a:r>
              <a:rPr lang="sl-SI" altLang="sl-SI" dirty="0">
                <a:solidFill>
                  <a:schemeClr val="folHlink"/>
                </a:solidFill>
              </a:rPr>
              <a:t>____</a:t>
            </a:r>
            <a:r>
              <a:rPr lang="sl-SI" altLang="sl-SI" dirty="0"/>
              <a:t> </a:t>
            </a:r>
          </a:p>
        </p:txBody>
      </p:sp>
      <p:sp>
        <p:nvSpPr>
          <p:cNvPr id="22615" name="Rectangle 87"/>
          <p:cNvSpPr>
            <a:spLocks noChangeArrowheads="1"/>
          </p:cNvSpPr>
          <p:nvPr/>
        </p:nvSpPr>
        <p:spPr bwMode="auto">
          <a:xfrm>
            <a:off x="5076825" y="5876925"/>
            <a:ext cx="1152525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730</a:t>
            </a:r>
          </a:p>
        </p:txBody>
      </p:sp>
      <p:sp>
        <p:nvSpPr>
          <p:cNvPr id="22616" name="Text Box 88"/>
          <p:cNvSpPr txBox="1">
            <a:spLocks noChangeArrowheads="1"/>
          </p:cNvSpPr>
          <p:nvPr/>
        </p:nvSpPr>
        <p:spPr bwMode="auto">
          <a:xfrm>
            <a:off x="1187450" y="4005263"/>
            <a:ext cx="2889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1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7" name="AutoShape 89"/>
          <p:cNvSpPr>
            <a:spLocks noChangeArrowheads="1"/>
          </p:cNvSpPr>
          <p:nvPr/>
        </p:nvSpPr>
        <p:spPr bwMode="auto">
          <a:xfrm>
            <a:off x="395536" y="2667000"/>
            <a:ext cx="2736850" cy="836613"/>
          </a:xfrm>
          <a:prstGeom prst="leftArrow">
            <a:avLst>
              <a:gd name="adj1" fmla="val 50000"/>
              <a:gd name="adj2" fmla="val 8178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1800" dirty="0"/>
              <a:t>Smer računanja.</a:t>
            </a:r>
          </a:p>
        </p:txBody>
      </p:sp>
      <p:sp>
        <p:nvSpPr>
          <p:cNvPr id="16" name="Text Box 78">
            <a:extLst>
              <a:ext uri="{FF2B5EF4-FFF2-40B4-BE49-F238E27FC236}">
                <a16:creationId xmlns:a16="http://schemas.microsoft.com/office/drawing/2014/main" id="{9F587DCA-9F4A-4AD1-93A6-A6EFF53AA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2351" y="4443413"/>
            <a:ext cx="647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8" name="Text Box 78">
            <a:extLst>
              <a:ext uri="{FF2B5EF4-FFF2-40B4-BE49-F238E27FC236}">
                <a16:creationId xmlns:a16="http://schemas.microsoft.com/office/drawing/2014/main" id="{3520C8A5-6AB3-4182-A570-B77C530EC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5614" y="4462341"/>
            <a:ext cx="647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5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6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6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6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6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26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6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26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06" grpId="0"/>
      <p:bldP spid="22609" grpId="0"/>
      <p:bldP spid="22610" grpId="0" animBg="1"/>
      <p:bldP spid="22612" grpId="0" animBg="1"/>
      <p:bldP spid="22613" grpId="0" animBg="1"/>
      <p:bldP spid="22614" grpId="0"/>
      <p:bldP spid="22615" grpId="0"/>
      <p:bldP spid="22616" grpId="0"/>
      <p:bldP spid="17" grpId="0" animBg="1"/>
      <p:bldP spid="16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1036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35843" name="Group 3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036504099"/>
              </p:ext>
            </p:extLst>
          </p:nvPr>
        </p:nvGraphicFramePr>
        <p:xfrm>
          <a:off x="457200" y="274638"/>
          <a:ext cx="8229600" cy="4663476"/>
        </p:xfrm>
        <a:graphic>
          <a:graphicData uri="http://schemas.openxmlformats.org/drawingml/2006/table">
            <a:tbl>
              <a:tblPr/>
              <a:tblGrid>
                <a:gridCol w="411163">
                  <a:extLst>
                    <a:ext uri="{9D8B030D-6E8A-4147-A177-3AD203B41FA5}">
                      <a16:colId xmlns:a16="http://schemas.microsoft.com/office/drawing/2014/main" val="2050491138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1658171419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616890293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3979882778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2303690482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3397594825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1153203418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1262694398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915971933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4114047245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4082139544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2517833437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362845377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1521728797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1730801138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2132700626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187955877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1423911056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2956647845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1415210907"/>
                    </a:ext>
                  </a:extLst>
                </a:gridCol>
              </a:tblGrid>
              <a:tr h="3984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1298823"/>
                  </a:ext>
                </a:extLst>
              </a:tr>
              <a:tr h="3984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3075560"/>
                  </a:ext>
                </a:extLst>
              </a:tr>
              <a:tr h="3984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874625"/>
                  </a:ext>
                </a:extLst>
              </a:tr>
              <a:tr h="3984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0971218"/>
                  </a:ext>
                </a:extLst>
              </a:tr>
              <a:tr h="3984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5149836"/>
                  </a:ext>
                </a:extLst>
              </a:tr>
              <a:tr h="3984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5728489"/>
                  </a:ext>
                </a:extLst>
              </a:tr>
              <a:tr h="3984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587935"/>
                  </a:ext>
                </a:extLst>
              </a:tr>
              <a:tr h="3984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1143470"/>
                  </a:ext>
                </a:extLst>
              </a:tr>
              <a:tr h="3984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3680442"/>
                  </a:ext>
                </a:extLst>
              </a:tr>
            </a:tbl>
          </a:graphicData>
        </a:graphic>
      </p:graphicFrame>
      <p:sp>
        <p:nvSpPr>
          <p:cNvPr id="4" name="Pravokotnik 3"/>
          <p:cNvSpPr/>
          <p:nvPr/>
        </p:nvSpPr>
        <p:spPr>
          <a:xfrm>
            <a:off x="2051720" y="5229200"/>
            <a:ext cx="525658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b="1" dirty="0"/>
              <a:t>VADIMO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" name="Naslov 1"/>
          <p:cNvSpPr txBox="1">
            <a:spLocks/>
          </p:cNvSpPr>
          <p:nvPr/>
        </p:nvSpPr>
        <p:spPr bwMode="auto">
          <a:xfrm>
            <a:off x="457200" y="274638"/>
            <a:ext cx="8229600" cy="193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dirty="0"/>
              <a:t>REŠEVANJE </a:t>
            </a:r>
            <a:r>
              <a:rPr lang="sl-SI"/>
              <a:t>NALOG v</a:t>
            </a:r>
            <a:r>
              <a:rPr lang="sl-SI" smtClean="0"/>
              <a:t> UČBENIKU</a:t>
            </a:r>
            <a:endParaRPr lang="en-US" dirty="0"/>
          </a:p>
        </p:txBody>
      </p:sp>
      <p:sp>
        <p:nvSpPr>
          <p:cNvPr id="7" name="Označba mesta vsebine 2"/>
          <p:cNvSpPr txBox="1">
            <a:spLocks/>
          </p:cNvSpPr>
          <p:nvPr/>
        </p:nvSpPr>
        <p:spPr bwMode="auto">
          <a:xfrm>
            <a:off x="457200" y="2636912"/>
            <a:ext cx="8229600" cy="3561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l-SI" dirty="0"/>
              <a:t>Preberi </a:t>
            </a:r>
            <a:r>
              <a:rPr lang="sl-SI" dirty="0" smtClean="0"/>
              <a:t>v U, </a:t>
            </a:r>
            <a:r>
              <a:rPr lang="sl-SI" dirty="0"/>
              <a:t>str. </a:t>
            </a:r>
            <a:r>
              <a:rPr lang="sl-SI" dirty="0" smtClean="0"/>
              <a:t>97-98 </a:t>
            </a:r>
            <a:r>
              <a:rPr lang="sl-SI" i="1" dirty="0">
                <a:solidFill>
                  <a:srgbClr val="008000"/>
                </a:solidFill>
              </a:rPr>
              <a:t>Učenost je modrost</a:t>
            </a:r>
            <a:r>
              <a:rPr lang="sl-SI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l-S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l-SI" dirty="0"/>
              <a:t>Reši naloge </a:t>
            </a:r>
            <a:r>
              <a:rPr lang="sl-SI" i="1" dirty="0">
                <a:solidFill>
                  <a:srgbClr val="008000"/>
                </a:solidFill>
              </a:rPr>
              <a:t>Vaja dela mojstra </a:t>
            </a:r>
            <a:r>
              <a:rPr lang="sl-SI" dirty="0"/>
              <a:t>na str. </a:t>
            </a:r>
            <a:r>
              <a:rPr lang="sl-SI" dirty="0" smtClean="0"/>
              <a:t>99, naloge 3, 6 in 10.</a:t>
            </a:r>
            <a:endParaRPr lang="sl-S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l-S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l-SI" dirty="0"/>
              <a:t>Reši še </a:t>
            </a:r>
            <a:r>
              <a:rPr lang="sl-SI" i="1" dirty="0">
                <a:solidFill>
                  <a:srgbClr val="008000"/>
                </a:solidFill>
              </a:rPr>
              <a:t>Minuta za </a:t>
            </a:r>
            <a:r>
              <a:rPr lang="sl-SI" i="1" dirty="0" smtClean="0">
                <a:solidFill>
                  <a:srgbClr val="008000"/>
                </a:solidFill>
              </a:rPr>
              <a:t>poštevanko </a:t>
            </a:r>
            <a:r>
              <a:rPr lang="sl-SI" dirty="0" smtClean="0"/>
              <a:t>na str. 98</a:t>
            </a:r>
            <a:endParaRPr lang="en-US" dirty="0"/>
          </a:p>
        </p:txBody>
      </p:sp>
      <p:pic>
        <p:nvPicPr>
          <p:cNvPr id="5" name="Picture 2" descr="Matematika 4, 1. del | Tanja Bogataj, Karla Leban, Tadeja Drašler, Marina  Rugelj, Lara Kozarski | Mladinska knjiga">
            <a:extLst>
              <a:ext uri="{FF2B5EF4-FFF2-40B4-BE49-F238E27FC236}">
                <a16:creationId xmlns:a16="http://schemas.microsoft.com/office/drawing/2014/main" id="{82E60B49-6091-4C64-8F00-1F73907BF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011" y="4623270"/>
            <a:ext cx="1323436" cy="187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59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37891" name="Group 3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551311083"/>
              </p:ext>
            </p:extLst>
          </p:nvPr>
        </p:nvGraphicFramePr>
        <p:xfrm>
          <a:off x="467544" y="116634"/>
          <a:ext cx="8219252" cy="5858072"/>
        </p:xfrm>
        <a:graphic>
          <a:graphicData uri="http://schemas.openxmlformats.org/drawingml/2006/table">
            <a:tbl>
              <a:tblPr/>
              <a:tblGrid>
                <a:gridCol w="410646">
                  <a:extLst>
                    <a:ext uri="{9D8B030D-6E8A-4147-A177-3AD203B41FA5}">
                      <a16:colId xmlns:a16="http://schemas.microsoft.com/office/drawing/2014/main" val="3006355981"/>
                    </a:ext>
                  </a:extLst>
                </a:gridCol>
                <a:gridCol w="410645">
                  <a:extLst>
                    <a:ext uri="{9D8B030D-6E8A-4147-A177-3AD203B41FA5}">
                      <a16:colId xmlns:a16="http://schemas.microsoft.com/office/drawing/2014/main" val="1775905312"/>
                    </a:ext>
                  </a:extLst>
                </a:gridCol>
                <a:gridCol w="412231">
                  <a:extLst>
                    <a:ext uri="{9D8B030D-6E8A-4147-A177-3AD203B41FA5}">
                      <a16:colId xmlns:a16="http://schemas.microsoft.com/office/drawing/2014/main" val="3129925612"/>
                    </a:ext>
                  </a:extLst>
                </a:gridCol>
                <a:gridCol w="410646">
                  <a:extLst>
                    <a:ext uri="{9D8B030D-6E8A-4147-A177-3AD203B41FA5}">
                      <a16:colId xmlns:a16="http://schemas.microsoft.com/office/drawing/2014/main" val="208522268"/>
                    </a:ext>
                  </a:extLst>
                </a:gridCol>
                <a:gridCol w="410645">
                  <a:extLst>
                    <a:ext uri="{9D8B030D-6E8A-4147-A177-3AD203B41FA5}">
                      <a16:colId xmlns:a16="http://schemas.microsoft.com/office/drawing/2014/main" val="2290595821"/>
                    </a:ext>
                  </a:extLst>
                </a:gridCol>
                <a:gridCol w="410646">
                  <a:extLst>
                    <a:ext uri="{9D8B030D-6E8A-4147-A177-3AD203B41FA5}">
                      <a16:colId xmlns:a16="http://schemas.microsoft.com/office/drawing/2014/main" val="1693095209"/>
                    </a:ext>
                  </a:extLst>
                </a:gridCol>
                <a:gridCol w="410645">
                  <a:extLst>
                    <a:ext uri="{9D8B030D-6E8A-4147-A177-3AD203B41FA5}">
                      <a16:colId xmlns:a16="http://schemas.microsoft.com/office/drawing/2014/main" val="808422106"/>
                    </a:ext>
                  </a:extLst>
                </a:gridCol>
                <a:gridCol w="412231">
                  <a:extLst>
                    <a:ext uri="{9D8B030D-6E8A-4147-A177-3AD203B41FA5}">
                      <a16:colId xmlns:a16="http://schemas.microsoft.com/office/drawing/2014/main" val="2444260699"/>
                    </a:ext>
                  </a:extLst>
                </a:gridCol>
                <a:gridCol w="410646">
                  <a:extLst>
                    <a:ext uri="{9D8B030D-6E8A-4147-A177-3AD203B41FA5}">
                      <a16:colId xmlns:a16="http://schemas.microsoft.com/office/drawing/2014/main" val="3838549261"/>
                    </a:ext>
                  </a:extLst>
                </a:gridCol>
                <a:gridCol w="410645">
                  <a:extLst>
                    <a:ext uri="{9D8B030D-6E8A-4147-A177-3AD203B41FA5}">
                      <a16:colId xmlns:a16="http://schemas.microsoft.com/office/drawing/2014/main" val="2829673844"/>
                    </a:ext>
                  </a:extLst>
                </a:gridCol>
                <a:gridCol w="410646">
                  <a:extLst>
                    <a:ext uri="{9D8B030D-6E8A-4147-A177-3AD203B41FA5}">
                      <a16:colId xmlns:a16="http://schemas.microsoft.com/office/drawing/2014/main" val="3014074801"/>
                    </a:ext>
                  </a:extLst>
                </a:gridCol>
                <a:gridCol w="410645">
                  <a:extLst>
                    <a:ext uri="{9D8B030D-6E8A-4147-A177-3AD203B41FA5}">
                      <a16:colId xmlns:a16="http://schemas.microsoft.com/office/drawing/2014/main" val="2580505917"/>
                    </a:ext>
                  </a:extLst>
                </a:gridCol>
                <a:gridCol w="412231">
                  <a:extLst>
                    <a:ext uri="{9D8B030D-6E8A-4147-A177-3AD203B41FA5}">
                      <a16:colId xmlns:a16="http://schemas.microsoft.com/office/drawing/2014/main" val="1857746901"/>
                    </a:ext>
                  </a:extLst>
                </a:gridCol>
                <a:gridCol w="410646">
                  <a:extLst>
                    <a:ext uri="{9D8B030D-6E8A-4147-A177-3AD203B41FA5}">
                      <a16:colId xmlns:a16="http://schemas.microsoft.com/office/drawing/2014/main" val="1496044398"/>
                    </a:ext>
                  </a:extLst>
                </a:gridCol>
                <a:gridCol w="410645">
                  <a:extLst>
                    <a:ext uri="{9D8B030D-6E8A-4147-A177-3AD203B41FA5}">
                      <a16:colId xmlns:a16="http://schemas.microsoft.com/office/drawing/2014/main" val="3807856701"/>
                    </a:ext>
                  </a:extLst>
                </a:gridCol>
                <a:gridCol w="410646">
                  <a:extLst>
                    <a:ext uri="{9D8B030D-6E8A-4147-A177-3AD203B41FA5}">
                      <a16:colId xmlns:a16="http://schemas.microsoft.com/office/drawing/2014/main" val="2841940523"/>
                    </a:ext>
                  </a:extLst>
                </a:gridCol>
                <a:gridCol w="410645">
                  <a:extLst>
                    <a:ext uri="{9D8B030D-6E8A-4147-A177-3AD203B41FA5}">
                      <a16:colId xmlns:a16="http://schemas.microsoft.com/office/drawing/2014/main" val="2691199516"/>
                    </a:ext>
                  </a:extLst>
                </a:gridCol>
                <a:gridCol w="412231">
                  <a:extLst>
                    <a:ext uri="{9D8B030D-6E8A-4147-A177-3AD203B41FA5}">
                      <a16:colId xmlns:a16="http://schemas.microsoft.com/office/drawing/2014/main" val="4230249590"/>
                    </a:ext>
                  </a:extLst>
                </a:gridCol>
                <a:gridCol w="410646">
                  <a:extLst>
                    <a:ext uri="{9D8B030D-6E8A-4147-A177-3AD203B41FA5}">
                      <a16:colId xmlns:a16="http://schemas.microsoft.com/office/drawing/2014/main" val="528062038"/>
                    </a:ext>
                  </a:extLst>
                </a:gridCol>
                <a:gridCol w="410645">
                  <a:extLst>
                    <a:ext uri="{9D8B030D-6E8A-4147-A177-3AD203B41FA5}">
                      <a16:colId xmlns:a16="http://schemas.microsoft.com/office/drawing/2014/main" val="2192461841"/>
                    </a:ext>
                  </a:extLst>
                </a:gridCol>
              </a:tblGrid>
              <a:tr h="532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R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Š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V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J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E    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V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Z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7410319"/>
                  </a:ext>
                </a:extLst>
              </a:tr>
              <a:tr h="532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1487606"/>
                  </a:ext>
                </a:extLst>
              </a:tr>
              <a:tr h="532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963387"/>
                  </a:ext>
                </a:extLst>
              </a:tr>
              <a:tr h="532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0821421"/>
                  </a:ext>
                </a:extLst>
              </a:tr>
              <a:tr h="532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9873525"/>
                  </a:ext>
                </a:extLst>
              </a:tr>
              <a:tr h="532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8389356"/>
                  </a:ext>
                </a:extLst>
              </a:tr>
              <a:tr h="532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9584433"/>
                  </a:ext>
                </a:extLst>
              </a:tr>
              <a:tr h="532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3237607"/>
                  </a:ext>
                </a:extLst>
              </a:tr>
              <a:tr h="532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014394"/>
                  </a:ext>
                </a:extLst>
              </a:tr>
              <a:tr h="532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0817845"/>
                  </a:ext>
                </a:extLst>
              </a:tr>
              <a:tr h="532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512445"/>
                  </a:ext>
                </a:extLst>
              </a:tr>
            </a:tbl>
          </a:graphicData>
        </a:graphic>
      </p:graphicFrame>
      <p:sp>
        <p:nvSpPr>
          <p:cNvPr id="4" name="Pravokotnik 3"/>
          <p:cNvSpPr/>
          <p:nvPr/>
        </p:nvSpPr>
        <p:spPr>
          <a:xfrm>
            <a:off x="2051720" y="5777880"/>
            <a:ext cx="525658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b="1" dirty="0"/>
              <a:t>str. 133/</a:t>
            </a:r>
            <a:r>
              <a:rPr lang="sl-SI" sz="3600" b="1" dirty="0" err="1"/>
              <a:t>nal</a:t>
            </a:r>
            <a:r>
              <a:rPr lang="sl-SI" sz="3600" b="1" dirty="0"/>
              <a:t>. 3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77070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" name="Naslov 1"/>
          <p:cNvSpPr txBox="1">
            <a:spLocks/>
          </p:cNvSpPr>
          <p:nvPr/>
        </p:nvSpPr>
        <p:spPr bwMode="auto">
          <a:xfrm>
            <a:off x="457200" y="274638"/>
            <a:ext cx="8229600" cy="193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dirty="0"/>
              <a:t>ZA RADOVEDNE</a:t>
            </a:r>
            <a:endParaRPr lang="en-US" dirty="0"/>
          </a:p>
        </p:txBody>
      </p:sp>
      <p:sp>
        <p:nvSpPr>
          <p:cNvPr id="7" name="Označba mesta vsebine 2"/>
          <p:cNvSpPr txBox="1">
            <a:spLocks/>
          </p:cNvSpPr>
          <p:nvPr/>
        </p:nvSpPr>
        <p:spPr bwMode="auto">
          <a:xfrm>
            <a:off x="439440" y="2750802"/>
            <a:ext cx="8229600" cy="3561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l-SI" dirty="0"/>
              <a:t>Preberi v </a:t>
            </a:r>
            <a:r>
              <a:rPr lang="sl-SI" dirty="0" smtClean="0"/>
              <a:t>U, </a:t>
            </a:r>
            <a:r>
              <a:rPr lang="sl-SI" dirty="0"/>
              <a:t>str. </a:t>
            </a:r>
            <a:r>
              <a:rPr lang="sl-SI" dirty="0" smtClean="0"/>
              <a:t>100 </a:t>
            </a:r>
            <a:r>
              <a:rPr lang="sl-SI" dirty="0">
                <a:solidFill>
                  <a:srgbClr val="CC9900"/>
                </a:solidFill>
              </a:rPr>
              <a:t>Kdor spi, rib ne ulovi</a:t>
            </a:r>
            <a:r>
              <a:rPr lang="sl-SI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l-S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l-SI" dirty="0"/>
              <a:t>Preberi </a:t>
            </a:r>
            <a:r>
              <a:rPr lang="sl-SI" i="1" dirty="0">
                <a:solidFill>
                  <a:schemeClr val="accent3">
                    <a:lumMod val="50000"/>
                  </a:schemeClr>
                </a:solidFill>
              </a:rPr>
              <a:t>Več velja učena glava kakor kup zlata</a:t>
            </a:r>
            <a:r>
              <a:rPr lang="sl-SI" dirty="0"/>
              <a:t>.</a:t>
            </a:r>
            <a:endParaRPr lang="en-US" dirty="0"/>
          </a:p>
        </p:txBody>
      </p:sp>
      <p:pic>
        <p:nvPicPr>
          <p:cNvPr id="3076" name="Picture 4" descr="check box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97152"/>
            <a:ext cx="1606773" cy="160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58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-3615" y="3377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099" name="Text Box 39"/>
          <p:cNvSpPr txBox="1">
            <a:spLocks noChangeArrowheads="1"/>
          </p:cNvSpPr>
          <p:nvPr/>
        </p:nvSpPr>
        <p:spPr bwMode="auto">
          <a:xfrm>
            <a:off x="684213" y="3284538"/>
            <a:ext cx="75596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1800" dirty="0"/>
              <a:t>  </a:t>
            </a:r>
            <a:r>
              <a:rPr lang="sl-SI" altLang="sl-SI" sz="2800" b="1" dirty="0">
                <a:solidFill>
                  <a:schemeClr val="bg1"/>
                </a:solidFill>
              </a:rPr>
              <a:t>S       D      E</a:t>
            </a:r>
          </a:p>
        </p:txBody>
      </p:sp>
      <p:sp>
        <p:nvSpPr>
          <p:cNvPr id="4100" name="Text Box 40"/>
          <p:cNvSpPr txBox="1">
            <a:spLocks noChangeArrowheads="1"/>
          </p:cNvSpPr>
          <p:nvPr/>
        </p:nvSpPr>
        <p:spPr bwMode="auto">
          <a:xfrm>
            <a:off x="2103438" y="1700213"/>
            <a:ext cx="184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sl-SI" altLang="sl-SI" sz="1200"/>
          </a:p>
        </p:txBody>
      </p:sp>
      <p:sp>
        <p:nvSpPr>
          <p:cNvPr id="4101" name="Text Box 44"/>
          <p:cNvSpPr txBox="1">
            <a:spLocks noChangeArrowheads="1"/>
          </p:cNvSpPr>
          <p:nvPr/>
        </p:nvSpPr>
        <p:spPr bwMode="auto">
          <a:xfrm>
            <a:off x="684213" y="4076700"/>
            <a:ext cx="7991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sl-SI" altLang="sl-SI" sz="1800"/>
          </a:p>
        </p:txBody>
      </p:sp>
      <p:graphicFrame>
        <p:nvGraphicFramePr>
          <p:cNvPr id="33837" name="Group 45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954431954"/>
              </p:ext>
            </p:extLst>
          </p:nvPr>
        </p:nvGraphicFramePr>
        <p:xfrm>
          <a:off x="611188" y="3716338"/>
          <a:ext cx="8135937" cy="2252662"/>
        </p:xfrm>
        <a:graphic>
          <a:graphicData uri="http://schemas.openxmlformats.org/drawingml/2006/table">
            <a:tbl>
              <a:tblPr/>
              <a:tblGrid>
                <a:gridCol w="903287">
                  <a:extLst>
                    <a:ext uri="{9D8B030D-6E8A-4147-A177-3AD203B41FA5}">
                      <a16:colId xmlns:a16="http://schemas.microsoft.com/office/drawing/2014/main" val="2577212933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2750995754"/>
                    </a:ext>
                  </a:extLst>
                </a:gridCol>
                <a:gridCol w="903288">
                  <a:extLst>
                    <a:ext uri="{9D8B030D-6E8A-4147-A177-3AD203B41FA5}">
                      <a16:colId xmlns:a16="http://schemas.microsoft.com/office/drawing/2014/main" val="1798703866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1465088328"/>
                    </a:ext>
                  </a:extLst>
                </a:gridCol>
                <a:gridCol w="906463">
                  <a:extLst>
                    <a:ext uri="{9D8B030D-6E8A-4147-A177-3AD203B41FA5}">
                      <a16:colId xmlns:a16="http://schemas.microsoft.com/office/drawing/2014/main" val="3872614494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2431367123"/>
                    </a:ext>
                  </a:extLst>
                </a:gridCol>
                <a:gridCol w="903288">
                  <a:extLst>
                    <a:ext uri="{9D8B030D-6E8A-4147-A177-3AD203B41FA5}">
                      <a16:colId xmlns:a16="http://schemas.microsoft.com/office/drawing/2014/main" val="3728559850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3276962973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372163205"/>
                    </a:ext>
                  </a:extLst>
                </a:gridCol>
              </a:tblGrid>
              <a:tr h="630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0496530"/>
                  </a:ext>
                </a:extLst>
              </a:tr>
              <a:tr h="8112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088122"/>
                  </a:ext>
                </a:extLst>
              </a:tr>
              <a:tr h="8112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6798782"/>
                  </a:ext>
                </a:extLst>
              </a:tr>
            </a:tbl>
          </a:graphicData>
        </a:graphic>
      </p:graphicFrame>
      <p:sp>
        <p:nvSpPr>
          <p:cNvPr id="33870" name="Text Box 78"/>
          <p:cNvSpPr txBox="1">
            <a:spLocks noChangeArrowheads="1"/>
          </p:cNvSpPr>
          <p:nvPr/>
        </p:nvSpPr>
        <p:spPr bwMode="auto">
          <a:xfrm>
            <a:off x="2627784" y="4433889"/>
            <a:ext cx="647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3874" name="AutoShape 82"/>
          <p:cNvSpPr>
            <a:spLocks noChangeArrowheads="1"/>
          </p:cNvSpPr>
          <p:nvPr/>
        </p:nvSpPr>
        <p:spPr bwMode="auto">
          <a:xfrm>
            <a:off x="6516216" y="1987550"/>
            <a:ext cx="2450594" cy="1296988"/>
          </a:xfrm>
          <a:prstGeom prst="wedgeEllipseCallout">
            <a:avLst>
              <a:gd name="adj1" fmla="val -191106"/>
              <a:gd name="adj2" fmla="val 9282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4 </a:t>
            </a:r>
            <a:r>
              <a:rPr lang="en-US" altLang="sl-SI" sz="1800" dirty="0"/>
              <a:t>·</a:t>
            </a:r>
            <a:r>
              <a:rPr lang="sl-SI" altLang="sl-SI" sz="2200" dirty="0"/>
              <a:t> 2 E = 8 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napišem 8</a:t>
            </a:r>
          </a:p>
        </p:txBody>
      </p:sp>
      <p:sp>
        <p:nvSpPr>
          <p:cNvPr id="33876" name="AutoShape 84"/>
          <p:cNvSpPr>
            <a:spLocks noChangeArrowheads="1"/>
          </p:cNvSpPr>
          <p:nvPr/>
        </p:nvSpPr>
        <p:spPr bwMode="auto">
          <a:xfrm>
            <a:off x="5148263" y="528445"/>
            <a:ext cx="2564108" cy="1296987"/>
          </a:xfrm>
          <a:prstGeom prst="wedgeEllipseCallout">
            <a:avLst>
              <a:gd name="adj1" fmla="val -169683"/>
              <a:gd name="adj2" fmla="val 19619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4 </a:t>
            </a:r>
            <a:r>
              <a:rPr lang="en-US" altLang="sl-SI" sz="1800" dirty="0"/>
              <a:t>·</a:t>
            </a:r>
            <a:r>
              <a:rPr lang="sl-SI" altLang="sl-SI" sz="2200" dirty="0"/>
              <a:t> 2 D = 8 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000" dirty="0"/>
              <a:t>napišem 8</a:t>
            </a:r>
          </a:p>
        </p:txBody>
      </p:sp>
      <p:sp>
        <p:nvSpPr>
          <p:cNvPr id="33877" name="AutoShape 85"/>
          <p:cNvSpPr>
            <a:spLocks noChangeArrowheads="1"/>
          </p:cNvSpPr>
          <p:nvPr/>
        </p:nvSpPr>
        <p:spPr bwMode="auto">
          <a:xfrm>
            <a:off x="19910" y="1167657"/>
            <a:ext cx="2484781" cy="928971"/>
          </a:xfrm>
          <a:prstGeom prst="wedgeEllipseCallout">
            <a:avLst>
              <a:gd name="adj1" fmla="val -271"/>
              <a:gd name="adj2" fmla="val 2554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4 </a:t>
            </a:r>
            <a:r>
              <a:rPr lang="en-US" altLang="sl-SI" sz="1800" dirty="0"/>
              <a:t>·</a:t>
            </a:r>
            <a:r>
              <a:rPr lang="sl-SI" altLang="sl-SI" sz="2200" dirty="0"/>
              <a:t> 1 S = 4 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napišem 4</a:t>
            </a:r>
          </a:p>
        </p:txBody>
      </p:sp>
      <p:sp>
        <p:nvSpPr>
          <p:cNvPr id="33878" name="Text Box 86"/>
          <p:cNvSpPr txBox="1">
            <a:spLocks noChangeArrowheads="1"/>
          </p:cNvSpPr>
          <p:nvPr/>
        </p:nvSpPr>
        <p:spPr bwMode="auto">
          <a:xfrm>
            <a:off x="827088" y="5949950"/>
            <a:ext cx="76327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rgbClr val="003300"/>
                </a:solidFill>
              </a:rPr>
              <a:t>Zmnožek ali produkt je </a:t>
            </a:r>
            <a:r>
              <a:rPr lang="sl-SI" altLang="sl-SI" dirty="0">
                <a:solidFill>
                  <a:schemeClr val="folHlink"/>
                </a:solidFill>
              </a:rPr>
              <a:t>____</a:t>
            </a:r>
            <a:r>
              <a:rPr lang="sl-SI" altLang="sl-SI" dirty="0"/>
              <a:t> </a:t>
            </a:r>
          </a:p>
        </p:txBody>
      </p:sp>
      <p:sp>
        <p:nvSpPr>
          <p:cNvPr id="33879" name="Rectangle 87"/>
          <p:cNvSpPr>
            <a:spLocks noChangeArrowheads="1"/>
          </p:cNvSpPr>
          <p:nvPr/>
        </p:nvSpPr>
        <p:spPr bwMode="auto">
          <a:xfrm>
            <a:off x="5148263" y="5949950"/>
            <a:ext cx="1008062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800" dirty="0">
                <a:solidFill>
                  <a:schemeClr val="bg1"/>
                </a:solidFill>
              </a:rPr>
              <a:t>488</a:t>
            </a:r>
          </a:p>
        </p:txBody>
      </p:sp>
      <p:sp>
        <p:nvSpPr>
          <p:cNvPr id="2" name="Pravokotnik 1"/>
          <p:cNvSpPr/>
          <p:nvPr/>
        </p:nvSpPr>
        <p:spPr>
          <a:xfrm>
            <a:off x="539552" y="116632"/>
            <a:ext cx="2898179" cy="79208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>
                <a:solidFill>
                  <a:schemeClr val="bg1"/>
                </a:solidFill>
              </a:rPr>
              <a:t>BREZ PREHODA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8" name="AutoShape 89"/>
          <p:cNvSpPr>
            <a:spLocks noChangeArrowheads="1"/>
          </p:cNvSpPr>
          <p:nvPr/>
        </p:nvSpPr>
        <p:spPr bwMode="auto">
          <a:xfrm>
            <a:off x="1582738" y="2456990"/>
            <a:ext cx="1765126" cy="506079"/>
          </a:xfrm>
          <a:prstGeom prst="leftArrow">
            <a:avLst>
              <a:gd name="adj1" fmla="val 50000"/>
              <a:gd name="adj2" fmla="val 8178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1800" dirty="0"/>
              <a:t>Smer računanja.</a:t>
            </a:r>
          </a:p>
        </p:txBody>
      </p:sp>
      <p:sp>
        <p:nvSpPr>
          <p:cNvPr id="15" name="Text Box 78"/>
          <p:cNvSpPr txBox="1">
            <a:spLocks noChangeArrowheads="1"/>
          </p:cNvSpPr>
          <p:nvPr/>
        </p:nvSpPr>
        <p:spPr bwMode="auto">
          <a:xfrm>
            <a:off x="3473451" y="4433889"/>
            <a:ext cx="647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6" name="Text Box 78"/>
          <p:cNvSpPr txBox="1">
            <a:spLocks noChangeArrowheads="1"/>
          </p:cNvSpPr>
          <p:nvPr/>
        </p:nvSpPr>
        <p:spPr bwMode="auto">
          <a:xfrm>
            <a:off x="4500563" y="4433343"/>
            <a:ext cx="647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8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8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8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8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8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8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38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3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3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70" grpId="0"/>
      <p:bldP spid="33874" grpId="0" animBg="1"/>
      <p:bldP spid="33876" grpId="0" animBg="1"/>
      <p:bldP spid="33877" grpId="0" animBg="1"/>
      <p:bldP spid="33878" grpId="0"/>
      <p:bldP spid="33879" grpId="0"/>
      <p:bldP spid="2" grpId="0" animBg="1"/>
      <p:bldP spid="18" grpId="0" animBg="1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32043" name="Group 299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135905420"/>
              </p:ext>
            </p:extLst>
          </p:nvPr>
        </p:nvGraphicFramePr>
        <p:xfrm>
          <a:off x="457200" y="274638"/>
          <a:ext cx="8298181" cy="2590930"/>
        </p:xfrm>
        <a:graphic>
          <a:graphicData uri="http://schemas.openxmlformats.org/drawingml/2006/table">
            <a:tbl>
              <a:tblPr/>
              <a:tblGrid>
                <a:gridCol w="411163">
                  <a:extLst>
                    <a:ext uri="{9D8B030D-6E8A-4147-A177-3AD203B41FA5}">
                      <a16:colId xmlns:a16="http://schemas.microsoft.com/office/drawing/2014/main" val="4219292624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180318711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2070819039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2269428687"/>
                    </a:ext>
                  </a:extLst>
                </a:gridCol>
                <a:gridCol w="479743">
                  <a:extLst>
                    <a:ext uri="{9D8B030D-6E8A-4147-A177-3AD203B41FA5}">
                      <a16:colId xmlns:a16="http://schemas.microsoft.com/office/drawing/2014/main" val="1503233061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1598154834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1620377290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3123958633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1164092059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3689681880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1242663260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500431473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4177444596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1508420027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1065170342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1698609578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3056682452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471485584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2037818267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2125502588"/>
                    </a:ext>
                  </a:extLst>
                </a:gridCol>
              </a:tblGrid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6040592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2527462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7231641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40379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0953461"/>
                  </a:ext>
                </a:extLst>
              </a:tr>
            </a:tbl>
          </a:graphicData>
        </a:graphic>
      </p:graphicFrame>
      <p:sp>
        <p:nvSpPr>
          <p:cNvPr id="4" name="Pravokotnik 3"/>
          <p:cNvSpPr/>
          <p:nvPr/>
        </p:nvSpPr>
        <p:spPr>
          <a:xfrm>
            <a:off x="2051720" y="5229200"/>
            <a:ext cx="525658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b="1" dirty="0"/>
              <a:t>VADIMO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0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pPr eaLnBrk="1" hangingPunct="1"/>
            <a:r>
              <a:rPr lang="sl-SI" altLang="sl-SI" sz="4400" dirty="0">
                <a:solidFill>
                  <a:schemeClr val="bg1"/>
                </a:solidFill>
              </a:rPr>
              <a:t>PREHOD PRI ENICAH</a:t>
            </a:r>
            <a:r>
              <a:rPr lang="sl-SI" altLang="sl-SI" sz="4400" dirty="0">
                <a:solidFill>
                  <a:srgbClr val="99CCFF"/>
                </a:solidFill>
              </a:rPr>
              <a:t/>
            </a:r>
            <a:br>
              <a:rPr lang="sl-SI" altLang="sl-SI" sz="4400" dirty="0">
                <a:solidFill>
                  <a:srgbClr val="99CCFF"/>
                </a:solidFill>
              </a:rPr>
            </a:br>
            <a:endParaRPr lang="sl-SI" altLang="sl-SI" sz="4400" dirty="0">
              <a:solidFill>
                <a:srgbClr val="99CC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15363" name="Group 3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93051180"/>
              </p:ext>
            </p:extLst>
          </p:nvPr>
        </p:nvGraphicFramePr>
        <p:xfrm>
          <a:off x="611188" y="1557338"/>
          <a:ext cx="8147050" cy="1295400"/>
        </p:xfrm>
        <a:graphic>
          <a:graphicData uri="http://schemas.openxmlformats.org/drawingml/2006/table">
            <a:tbl>
              <a:tblPr/>
              <a:tblGrid>
                <a:gridCol w="904875">
                  <a:extLst>
                    <a:ext uri="{9D8B030D-6E8A-4147-A177-3AD203B41FA5}">
                      <a16:colId xmlns:a16="http://schemas.microsoft.com/office/drawing/2014/main" val="3270201963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971514332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1827601550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4265337478"/>
                    </a:ext>
                  </a:extLst>
                </a:gridCol>
                <a:gridCol w="908050">
                  <a:extLst>
                    <a:ext uri="{9D8B030D-6E8A-4147-A177-3AD203B41FA5}">
                      <a16:colId xmlns:a16="http://schemas.microsoft.com/office/drawing/2014/main" val="1128414272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3400877875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3794626895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272046597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3943389694"/>
                    </a:ext>
                  </a:extLst>
                </a:gridCol>
              </a:tblGrid>
              <a:tr h="5792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5216561"/>
                  </a:ext>
                </a:extLst>
              </a:tr>
              <a:tr h="716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5923994"/>
                  </a:ext>
                </a:extLst>
              </a:tr>
            </a:tbl>
          </a:graphicData>
        </a:graphic>
      </p:graphicFrame>
      <p:sp>
        <p:nvSpPr>
          <p:cNvPr id="8228" name="Text Box 36"/>
          <p:cNvSpPr txBox="1">
            <a:spLocks noChangeArrowheads="1"/>
          </p:cNvSpPr>
          <p:nvPr/>
        </p:nvSpPr>
        <p:spPr bwMode="auto">
          <a:xfrm>
            <a:off x="827088" y="692150"/>
            <a:ext cx="5048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>
                <a:solidFill>
                  <a:srgbClr val="FFFF00"/>
                </a:solidFill>
              </a:rPr>
              <a:t>S</a:t>
            </a:r>
          </a:p>
        </p:txBody>
      </p:sp>
      <p:sp>
        <p:nvSpPr>
          <p:cNvPr id="8229" name="Text Box 37"/>
          <p:cNvSpPr txBox="1">
            <a:spLocks noChangeArrowheads="1"/>
          </p:cNvSpPr>
          <p:nvPr/>
        </p:nvSpPr>
        <p:spPr bwMode="auto">
          <a:xfrm>
            <a:off x="1619250" y="692150"/>
            <a:ext cx="5048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8230" name="Text Box 38"/>
          <p:cNvSpPr txBox="1">
            <a:spLocks noChangeArrowheads="1"/>
          </p:cNvSpPr>
          <p:nvPr/>
        </p:nvSpPr>
        <p:spPr bwMode="auto">
          <a:xfrm>
            <a:off x="2411413" y="692150"/>
            <a:ext cx="5048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>
                <a:solidFill>
                  <a:srgbClr val="FFFF00"/>
                </a:solidFill>
              </a:rPr>
              <a:t>E</a:t>
            </a:r>
          </a:p>
        </p:txBody>
      </p:sp>
      <p:sp>
        <p:nvSpPr>
          <p:cNvPr id="8231" name="Text Box 39"/>
          <p:cNvSpPr txBox="1">
            <a:spLocks noChangeArrowheads="1"/>
          </p:cNvSpPr>
          <p:nvPr/>
        </p:nvSpPr>
        <p:spPr bwMode="auto">
          <a:xfrm>
            <a:off x="684213" y="3284538"/>
            <a:ext cx="7559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sl-SI" altLang="sl-SI" sz="1800"/>
          </a:p>
        </p:txBody>
      </p:sp>
      <p:sp>
        <p:nvSpPr>
          <p:cNvPr id="8232" name="Text Box 40"/>
          <p:cNvSpPr txBox="1">
            <a:spLocks noChangeArrowheads="1"/>
          </p:cNvSpPr>
          <p:nvPr/>
        </p:nvSpPr>
        <p:spPr bwMode="auto">
          <a:xfrm>
            <a:off x="2103438" y="1700213"/>
            <a:ext cx="184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sl-SI" altLang="sl-SI" sz="1200"/>
          </a:p>
        </p:txBody>
      </p:sp>
      <p:sp>
        <p:nvSpPr>
          <p:cNvPr id="15402" name="Text Box 42"/>
          <p:cNvSpPr txBox="1">
            <a:spLocks noChangeArrowheads="1"/>
          </p:cNvSpPr>
          <p:nvPr/>
        </p:nvSpPr>
        <p:spPr bwMode="auto">
          <a:xfrm>
            <a:off x="3642280" y="2205038"/>
            <a:ext cx="647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5403" name="Text Box 43"/>
          <p:cNvSpPr txBox="1">
            <a:spLocks noChangeArrowheads="1"/>
          </p:cNvSpPr>
          <p:nvPr/>
        </p:nvSpPr>
        <p:spPr bwMode="auto">
          <a:xfrm>
            <a:off x="2704134" y="2219759"/>
            <a:ext cx="647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8236" name="Text Box 44"/>
          <p:cNvSpPr txBox="1">
            <a:spLocks noChangeArrowheads="1"/>
          </p:cNvSpPr>
          <p:nvPr/>
        </p:nvSpPr>
        <p:spPr bwMode="auto">
          <a:xfrm>
            <a:off x="684213" y="4076700"/>
            <a:ext cx="7991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sl-SI" altLang="sl-SI" sz="1800"/>
          </a:p>
        </p:txBody>
      </p:sp>
      <p:graphicFrame>
        <p:nvGraphicFramePr>
          <p:cNvPr id="15405" name="Group 45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219893823"/>
              </p:ext>
            </p:extLst>
          </p:nvPr>
        </p:nvGraphicFramePr>
        <p:xfrm>
          <a:off x="611188" y="3716338"/>
          <a:ext cx="8135937" cy="1441450"/>
        </p:xfrm>
        <a:graphic>
          <a:graphicData uri="http://schemas.openxmlformats.org/drawingml/2006/table">
            <a:tbl>
              <a:tblPr/>
              <a:tblGrid>
                <a:gridCol w="903287">
                  <a:extLst>
                    <a:ext uri="{9D8B030D-6E8A-4147-A177-3AD203B41FA5}">
                      <a16:colId xmlns:a16="http://schemas.microsoft.com/office/drawing/2014/main" val="301141766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3698685840"/>
                    </a:ext>
                  </a:extLst>
                </a:gridCol>
                <a:gridCol w="903288">
                  <a:extLst>
                    <a:ext uri="{9D8B030D-6E8A-4147-A177-3AD203B41FA5}">
                      <a16:colId xmlns:a16="http://schemas.microsoft.com/office/drawing/2014/main" val="2978685888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1620674191"/>
                    </a:ext>
                  </a:extLst>
                </a:gridCol>
                <a:gridCol w="906463">
                  <a:extLst>
                    <a:ext uri="{9D8B030D-6E8A-4147-A177-3AD203B41FA5}">
                      <a16:colId xmlns:a16="http://schemas.microsoft.com/office/drawing/2014/main" val="3595630706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1760455828"/>
                    </a:ext>
                  </a:extLst>
                </a:gridCol>
                <a:gridCol w="903288">
                  <a:extLst>
                    <a:ext uri="{9D8B030D-6E8A-4147-A177-3AD203B41FA5}">
                      <a16:colId xmlns:a16="http://schemas.microsoft.com/office/drawing/2014/main" val="1369864502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767909986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2704674833"/>
                    </a:ext>
                  </a:extLst>
                </a:gridCol>
              </a:tblGrid>
              <a:tr h="630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7463022"/>
                  </a:ext>
                </a:extLst>
              </a:tr>
              <a:tr h="8112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5430163"/>
                  </a:ext>
                </a:extLst>
              </a:tr>
            </a:tbl>
          </a:graphicData>
        </a:graphic>
      </p:graphicFrame>
      <p:sp>
        <p:nvSpPr>
          <p:cNvPr id="15438" name="Text Box 78"/>
          <p:cNvSpPr txBox="1">
            <a:spLocks noChangeArrowheads="1"/>
          </p:cNvSpPr>
          <p:nvPr/>
        </p:nvSpPr>
        <p:spPr bwMode="auto">
          <a:xfrm>
            <a:off x="2627313" y="4437063"/>
            <a:ext cx="647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5441" name="Text Box 81"/>
          <p:cNvSpPr txBox="1">
            <a:spLocks noChangeArrowheads="1"/>
          </p:cNvSpPr>
          <p:nvPr/>
        </p:nvSpPr>
        <p:spPr bwMode="auto">
          <a:xfrm>
            <a:off x="1979613" y="4076700"/>
            <a:ext cx="288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1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5442" name="AutoShape 82"/>
          <p:cNvSpPr>
            <a:spLocks noChangeArrowheads="1"/>
          </p:cNvSpPr>
          <p:nvPr/>
        </p:nvSpPr>
        <p:spPr bwMode="auto">
          <a:xfrm>
            <a:off x="5467591" y="152797"/>
            <a:ext cx="1945778" cy="865188"/>
          </a:xfrm>
          <a:prstGeom prst="wedgeEllipseCallout">
            <a:avLst>
              <a:gd name="adj1" fmla="val -170784"/>
              <a:gd name="adj2" fmla="val 13407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2 </a:t>
            </a:r>
            <a:r>
              <a:rPr lang="en-US" altLang="sl-SI" sz="1800" dirty="0"/>
              <a:t>·</a:t>
            </a:r>
            <a:r>
              <a:rPr lang="sl-SI" altLang="sl-SI" sz="2200" dirty="0"/>
              <a:t> 7 =14</a:t>
            </a:r>
          </a:p>
        </p:txBody>
      </p:sp>
      <p:sp>
        <p:nvSpPr>
          <p:cNvPr id="15443" name="AutoShape 83"/>
          <p:cNvSpPr>
            <a:spLocks noChangeArrowheads="1"/>
          </p:cNvSpPr>
          <p:nvPr/>
        </p:nvSpPr>
        <p:spPr bwMode="auto">
          <a:xfrm>
            <a:off x="5796136" y="2320172"/>
            <a:ext cx="3107325" cy="1354892"/>
          </a:xfrm>
          <a:prstGeom prst="wedgeEllipseCallout">
            <a:avLst>
              <a:gd name="adj1" fmla="val -75800"/>
              <a:gd name="adj2" fmla="val 12322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600" dirty="0"/>
              <a:t>1</a:t>
            </a:r>
            <a:r>
              <a:rPr lang="sl-SI" altLang="sl-SI" sz="2600" b="1" dirty="0"/>
              <a:t>4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4 napišem,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1 prištejem k D</a:t>
            </a:r>
          </a:p>
        </p:txBody>
      </p:sp>
      <p:sp>
        <p:nvSpPr>
          <p:cNvPr id="15444" name="AutoShape 84"/>
          <p:cNvSpPr>
            <a:spLocks noChangeArrowheads="1"/>
          </p:cNvSpPr>
          <p:nvPr/>
        </p:nvSpPr>
        <p:spPr bwMode="auto">
          <a:xfrm>
            <a:off x="204028" y="4899025"/>
            <a:ext cx="2087587" cy="1296988"/>
          </a:xfrm>
          <a:prstGeom prst="wedgeEllipseCallout">
            <a:avLst>
              <a:gd name="adj1" fmla="val 34491"/>
              <a:gd name="adj2" fmla="val -10136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2 </a:t>
            </a:r>
            <a:r>
              <a:rPr lang="en-US" altLang="sl-SI" sz="1800" dirty="0"/>
              <a:t>·</a:t>
            </a:r>
            <a:r>
              <a:rPr lang="sl-SI" altLang="sl-SI" sz="2200" dirty="0"/>
              <a:t> 4 = 8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8 + 1 = 9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000" dirty="0"/>
              <a:t>napišem 9</a:t>
            </a:r>
          </a:p>
        </p:txBody>
      </p:sp>
      <p:sp>
        <p:nvSpPr>
          <p:cNvPr id="15445" name="AutoShape 85"/>
          <p:cNvSpPr>
            <a:spLocks noChangeArrowheads="1"/>
          </p:cNvSpPr>
          <p:nvPr/>
        </p:nvSpPr>
        <p:spPr bwMode="auto">
          <a:xfrm>
            <a:off x="6804248" y="5372894"/>
            <a:ext cx="2088232" cy="1296988"/>
          </a:xfrm>
          <a:prstGeom prst="wedgeEllipseCallout">
            <a:avLst>
              <a:gd name="adj1" fmla="val -231955"/>
              <a:gd name="adj2" fmla="val -7893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2 </a:t>
            </a:r>
            <a:r>
              <a:rPr lang="en-US" altLang="sl-SI" sz="1800" dirty="0"/>
              <a:t>·</a:t>
            </a:r>
            <a:r>
              <a:rPr lang="sl-SI" altLang="sl-SI" sz="2200" dirty="0"/>
              <a:t> 3 = 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napišem 6</a:t>
            </a:r>
          </a:p>
        </p:txBody>
      </p:sp>
      <p:sp>
        <p:nvSpPr>
          <p:cNvPr id="15446" name="Text Box 86"/>
          <p:cNvSpPr txBox="1">
            <a:spLocks noChangeArrowheads="1"/>
          </p:cNvSpPr>
          <p:nvPr/>
        </p:nvSpPr>
        <p:spPr bwMode="auto">
          <a:xfrm>
            <a:off x="766468" y="6131718"/>
            <a:ext cx="76327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rgbClr val="003300"/>
                </a:solidFill>
              </a:rPr>
              <a:t>Zmnožek ali produkt je </a:t>
            </a:r>
            <a:r>
              <a:rPr lang="sl-SI" altLang="sl-SI" dirty="0">
                <a:solidFill>
                  <a:schemeClr val="folHlink"/>
                </a:solidFill>
              </a:rPr>
              <a:t>____</a:t>
            </a:r>
            <a:r>
              <a:rPr lang="sl-SI" altLang="sl-SI" dirty="0"/>
              <a:t> </a:t>
            </a:r>
          </a:p>
        </p:txBody>
      </p:sp>
      <p:sp>
        <p:nvSpPr>
          <p:cNvPr id="15447" name="Rectangle 87"/>
          <p:cNvSpPr>
            <a:spLocks noChangeArrowheads="1"/>
          </p:cNvSpPr>
          <p:nvPr/>
        </p:nvSpPr>
        <p:spPr bwMode="auto">
          <a:xfrm>
            <a:off x="4955247" y="5984874"/>
            <a:ext cx="1008062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4000" b="1" dirty="0">
                <a:solidFill>
                  <a:schemeClr val="bg1"/>
                </a:solidFill>
              </a:rPr>
              <a:t>694</a:t>
            </a:r>
          </a:p>
        </p:txBody>
      </p:sp>
      <p:sp>
        <p:nvSpPr>
          <p:cNvPr id="15448" name="Text Box 88"/>
          <p:cNvSpPr txBox="1">
            <a:spLocks noChangeArrowheads="1"/>
          </p:cNvSpPr>
          <p:nvPr/>
        </p:nvSpPr>
        <p:spPr bwMode="auto">
          <a:xfrm>
            <a:off x="575469" y="2955925"/>
            <a:ext cx="32400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1800" dirty="0">
                <a:solidFill>
                  <a:schemeClr val="bg1"/>
                </a:solidFill>
              </a:rPr>
              <a:t>To pa tako ne bo šlo, zato…</a:t>
            </a:r>
          </a:p>
        </p:txBody>
      </p:sp>
      <p:sp>
        <p:nvSpPr>
          <p:cNvPr id="15449" name="AutoShape 89"/>
          <p:cNvSpPr>
            <a:spLocks noChangeArrowheads="1"/>
          </p:cNvSpPr>
          <p:nvPr/>
        </p:nvSpPr>
        <p:spPr bwMode="auto">
          <a:xfrm>
            <a:off x="611188" y="0"/>
            <a:ext cx="2736850" cy="836613"/>
          </a:xfrm>
          <a:prstGeom prst="leftArrow">
            <a:avLst>
              <a:gd name="adj1" fmla="val 50000"/>
              <a:gd name="adj2" fmla="val 8178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1800" dirty="0"/>
              <a:t>Smer računanja.</a:t>
            </a:r>
          </a:p>
        </p:txBody>
      </p:sp>
      <p:sp>
        <p:nvSpPr>
          <p:cNvPr id="24" name="Text Box 41"/>
          <p:cNvSpPr txBox="1">
            <a:spLocks noChangeArrowheads="1"/>
          </p:cNvSpPr>
          <p:nvPr/>
        </p:nvSpPr>
        <p:spPr bwMode="auto">
          <a:xfrm>
            <a:off x="4351892" y="2218136"/>
            <a:ext cx="647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14</a:t>
            </a:r>
          </a:p>
        </p:txBody>
      </p:sp>
      <p:sp>
        <p:nvSpPr>
          <p:cNvPr id="25" name="Text Box 41"/>
          <p:cNvSpPr txBox="1">
            <a:spLocks noChangeArrowheads="1"/>
          </p:cNvSpPr>
          <p:nvPr/>
        </p:nvSpPr>
        <p:spPr bwMode="auto">
          <a:xfrm>
            <a:off x="4351892" y="4443413"/>
            <a:ext cx="647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 4</a:t>
            </a:r>
          </a:p>
        </p:txBody>
      </p:sp>
      <p:sp>
        <p:nvSpPr>
          <p:cNvPr id="26" name="Text Box 41"/>
          <p:cNvSpPr txBox="1">
            <a:spLocks noChangeArrowheads="1"/>
          </p:cNvSpPr>
          <p:nvPr/>
        </p:nvSpPr>
        <p:spPr bwMode="auto">
          <a:xfrm>
            <a:off x="3481963" y="4443412"/>
            <a:ext cx="647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 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4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4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4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4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4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4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54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5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5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5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5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5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54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5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5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02" grpId="0"/>
      <p:bldP spid="15403" grpId="0"/>
      <p:bldP spid="15438" grpId="0"/>
      <p:bldP spid="15441" grpId="0"/>
      <p:bldP spid="15442" grpId="0" animBg="1"/>
      <p:bldP spid="15443" grpId="0" animBg="1"/>
      <p:bldP spid="15444" grpId="0" animBg="1"/>
      <p:bldP spid="15445" grpId="0" animBg="1"/>
      <p:bldP spid="15446" grpId="0"/>
      <p:bldP spid="15447" grpId="0"/>
      <p:bldP spid="15448" grpId="0"/>
      <p:bldP spid="15449" grpId="0" animBg="1"/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11971" name="Group 707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353998561"/>
              </p:ext>
            </p:extLst>
          </p:nvPr>
        </p:nvGraphicFramePr>
        <p:xfrm>
          <a:off x="457200" y="274638"/>
          <a:ext cx="8229600" cy="4145488"/>
        </p:xfrm>
        <a:graphic>
          <a:graphicData uri="http://schemas.openxmlformats.org/drawingml/2006/table">
            <a:tbl>
              <a:tblPr/>
              <a:tblGrid>
                <a:gridCol w="411163">
                  <a:extLst>
                    <a:ext uri="{9D8B030D-6E8A-4147-A177-3AD203B41FA5}">
                      <a16:colId xmlns:a16="http://schemas.microsoft.com/office/drawing/2014/main" val="10086443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2909841640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2735890352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2289700810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2150093305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3274018849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386805252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4251968097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3633251725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2153145980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92779552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3137713709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3992532814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2760600745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243230285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66741243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2416351056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2306028366"/>
                    </a:ext>
                  </a:extLst>
                </a:gridCol>
                <a:gridCol w="451941">
                  <a:extLst>
                    <a:ext uri="{9D8B030D-6E8A-4147-A177-3AD203B41FA5}">
                      <a16:colId xmlns:a16="http://schemas.microsoft.com/office/drawing/2014/main" val="2991483030"/>
                    </a:ext>
                  </a:extLst>
                </a:gridCol>
                <a:gridCol w="370384">
                  <a:extLst>
                    <a:ext uri="{9D8B030D-6E8A-4147-A177-3AD203B41FA5}">
                      <a16:colId xmlns:a16="http://schemas.microsoft.com/office/drawing/2014/main" val="1671767751"/>
                    </a:ext>
                  </a:extLst>
                </a:gridCol>
              </a:tblGrid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0302579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6981808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8335091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830831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058675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321686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915165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377962"/>
                  </a:ext>
                </a:extLst>
              </a:tr>
            </a:tbl>
          </a:graphicData>
        </a:graphic>
      </p:graphicFrame>
      <p:sp>
        <p:nvSpPr>
          <p:cNvPr id="2" name="Pravokotnik 1"/>
          <p:cNvSpPr/>
          <p:nvPr/>
        </p:nvSpPr>
        <p:spPr>
          <a:xfrm>
            <a:off x="2051720" y="5229200"/>
            <a:ext cx="525658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b="1" dirty="0"/>
              <a:t>VADIMO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9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24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pPr eaLnBrk="1" hangingPunct="1"/>
            <a:r>
              <a:rPr lang="sl-SI" altLang="sl-SI" sz="4400" b="1" dirty="0">
                <a:solidFill>
                  <a:schemeClr val="bg1"/>
                </a:solidFill>
              </a:rPr>
              <a:t>PREHOD PRI DESETICAH</a:t>
            </a:r>
            <a:r>
              <a:rPr lang="sl-SI" altLang="sl-SI" sz="4400" dirty="0">
                <a:solidFill>
                  <a:srgbClr val="99CCFF"/>
                </a:solidFill>
              </a:rPr>
              <a:t/>
            </a:r>
            <a:br>
              <a:rPr lang="sl-SI" altLang="sl-SI" sz="4400" dirty="0">
                <a:solidFill>
                  <a:srgbClr val="99CCFF"/>
                </a:solidFill>
              </a:rPr>
            </a:br>
            <a:endParaRPr lang="sl-SI" altLang="sl-SI" sz="4400" dirty="0">
              <a:solidFill>
                <a:srgbClr val="99CC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267" name="Text Box 39"/>
          <p:cNvSpPr txBox="1">
            <a:spLocks noChangeArrowheads="1"/>
          </p:cNvSpPr>
          <p:nvPr/>
        </p:nvSpPr>
        <p:spPr bwMode="auto">
          <a:xfrm>
            <a:off x="684213" y="3284538"/>
            <a:ext cx="7559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sl-SI" altLang="sl-SI" sz="1800"/>
          </a:p>
        </p:txBody>
      </p:sp>
      <p:sp>
        <p:nvSpPr>
          <p:cNvPr id="11268" name="Text Box 40"/>
          <p:cNvSpPr txBox="1">
            <a:spLocks noChangeArrowheads="1"/>
          </p:cNvSpPr>
          <p:nvPr/>
        </p:nvSpPr>
        <p:spPr bwMode="auto">
          <a:xfrm>
            <a:off x="2103438" y="1700213"/>
            <a:ext cx="184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sl-SI" altLang="sl-SI" sz="1200"/>
          </a:p>
        </p:txBody>
      </p:sp>
      <p:sp>
        <p:nvSpPr>
          <p:cNvPr id="11269" name="Text Box 44"/>
          <p:cNvSpPr txBox="1">
            <a:spLocks noChangeArrowheads="1"/>
          </p:cNvSpPr>
          <p:nvPr/>
        </p:nvSpPr>
        <p:spPr bwMode="auto">
          <a:xfrm>
            <a:off x="684213" y="4076700"/>
            <a:ext cx="7991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sl-SI" altLang="sl-SI" sz="1800"/>
          </a:p>
        </p:txBody>
      </p:sp>
      <p:graphicFrame>
        <p:nvGraphicFramePr>
          <p:cNvPr id="21549" name="Group 45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102320448"/>
              </p:ext>
            </p:extLst>
          </p:nvPr>
        </p:nvGraphicFramePr>
        <p:xfrm>
          <a:off x="611188" y="3716338"/>
          <a:ext cx="8135937" cy="1441450"/>
        </p:xfrm>
        <a:graphic>
          <a:graphicData uri="http://schemas.openxmlformats.org/drawingml/2006/table">
            <a:tbl>
              <a:tblPr/>
              <a:tblGrid>
                <a:gridCol w="903287">
                  <a:extLst>
                    <a:ext uri="{9D8B030D-6E8A-4147-A177-3AD203B41FA5}">
                      <a16:colId xmlns:a16="http://schemas.microsoft.com/office/drawing/2014/main" val="1681642438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348214962"/>
                    </a:ext>
                  </a:extLst>
                </a:gridCol>
                <a:gridCol w="903288">
                  <a:extLst>
                    <a:ext uri="{9D8B030D-6E8A-4147-A177-3AD203B41FA5}">
                      <a16:colId xmlns:a16="http://schemas.microsoft.com/office/drawing/2014/main" val="366561789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2667253352"/>
                    </a:ext>
                  </a:extLst>
                </a:gridCol>
                <a:gridCol w="906463">
                  <a:extLst>
                    <a:ext uri="{9D8B030D-6E8A-4147-A177-3AD203B41FA5}">
                      <a16:colId xmlns:a16="http://schemas.microsoft.com/office/drawing/2014/main" val="3315425845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1546616653"/>
                    </a:ext>
                  </a:extLst>
                </a:gridCol>
                <a:gridCol w="903288">
                  <a:extLst>
                    <a:ext uri="{9D8B030D-6E8A-4147-A177-3AD203B41FA5}">
                      <a16:colId xmlns:a16="http://schemas.microsoft.com/office/drawing/2014/main" val="2836970581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1594864845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330685666"/>
                    </a:ext>
                  </a:extLst>
                </a:gridCol>
              </a:tblGrid>
              <a:tr h="630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344725"/>
                  </a:ext>
                </a:extLst>
              </a:tr>
              <a:tr h="8112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747282"/>
                  </a:ext>
                </a:extLst>
              </a:tr>
            </a:tbl>
          </a:graphicData>
        </a:graphic>
      </p:graphicFrame>
      <p:sp>
        <p:nvSpPr>
          <p:cNvPr id="21585" name="Text Box 81"/>
          <p:cNvSpPr txBox="1">
            <a:spLocks noChangeArrowheads="1"/>
          </p:cNvSpPr>
          <p:nvPr/>
        </p:nvSpPr>
        <p:spPr bwMode="auto">
          <a:xfrm>
            <a:off x="1187450" y="4005263"/>
            <a:ext cx="2889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1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1586" name="AutoShape 82"/>
          <p:cNvSpPr>
            <a:spLocks noChangeArrowheads="1"/>
          </p:cNvSpPr>
          <p:nvPr/>
        </p:nvSpPr>
        <p:spPr bwMode="auto">
          <a:xfrm>
            <a:off x="6858335" y="1827406"/>
            <a:ext cx="2087562" cy="1296988"/>
          </a:xfrm>
          <a:prstGeom prst="wedgeEllipseCallout">
            <a:avLst>
              <a:gd name="adj1" fmla="val -142314"/>
              <a:gd name="adj2" fmla="val 17092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2 </a:t>
            </a:r>
            <a:r>
              <a:rPr lang="en-US" altLang="sl-SI" sz="2200" dirty="0">
                <a:cs typeface="Arial" panose="020B0604020202020204" pitchFamily="34" charset="0"/>
              </a:rPr>
              <a:t>·</a:t>
            </a:r>
            <a:r>
              <a:rPr lang="sl-SI" altLang="sl-SI" sz="2200" dirty="0"/>
              <a:t> 4 = 8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napišem 8</a:t>
            </a:r>
          </a:p>
        </p:txBody>
      </p:sp>
      <p:sp>
        <p:nvSpPr>
          <p:cNvPr id="21587" name="AutoShape 83"/>
          <p:cNvSpPr>
            <a:spLocks noChangeArrowheads="1"/>
          </p:cNvSpPr>
          <p:nvPr/>
        </p:nvSpPr>
        <p:spPr bwMode="auto">
          <a:xfrm>
            <a:off x="3715966" y="476671"/>
            <a:ext cx="2944266" cy="1539455"/>
          </a:xfrm>
          <a:prstGeom prst="wedgeEllipseCallout">
            <a:avLst>
              <a:gd name="adj1" fmla="val -42764"/>
              <a:gd name="adj2" fmla="val 21205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600" dirty="0"/>
              <a:t>1</a:t>
            </a:r>
            <a:r>
              <a:rPr lang="sl-SI" altLang="sl-SI" sz="2600" b="1" dirty="0"/>
              <a:t>4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4 napišem,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1 prištejem k S</a:t>
            </a:r>
          </a:p>
        </p:txBody>
      </p:sp>
      <p:sp>
        <p:nvSpPr>
          <p:cNvPr id="21588" name="AutoShape 84"/>
          <p:cNvSpPr>
            <a:spLocks noChangeArrowheads="1"/>
          </p:cNvSpPr>
          <p:nvPr/>
        </p:nvSpPr>
        <p:spPr bwMode="auto">
          <a:xfrm>
            <a:off x="1421222" y="1562100"/>
            <a:ext cx="2160587" cy="1008063"/>
          </a:xfrm>
          <a:prstGeom prst="wedgeEllipseCallout">
            <a:avLst>
              <a:gd name="adj1" fmla="val -21838"/>
              <a:gd name="adj2" fmla="val 1672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/>
              <a:t>2 </a:t>
            </a:r>
            <a:r>
              <a:rPr lang="en-US" altLang="sl-SI" sz="1800"/>
              <a:t>·</a:t>
            </a:r>
            <a:r>
              <a:rPr lang="sl-SI" altLang="sl-SI" sz="2200"/>
              <a:t> 7 = 14</a:t>
            </a:r>
          </a:p>
        </p:txBody>
      </p:sp>
      <p:sp>
        <p:nvSpPr>
          <p:cNvPr id="21589" name="AutoShape 85"/>
          <p:cNvSpPr>
            <a:spLocks noChangeArrowheads="1"/>
          </p:cNvSpPr>
          <p:nvPr/>
        </p:nvSpPr>
        <p:spPr bwMode="auto">
          <a:xfrm>
            <a:off x="466440" y="5342225"/>
            <a:ext cx="2413124" cy="1365251"/>
          </a:xfrm>
          <a:prstGeom prst="wedgeEllipseCallout">
            <a:avLst>
              <a:gd name="adj1" fmla="val 44778"/>
              <a:gd name="adj2" fmla="val -7982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2 </a:t>
            </a:r>
            <a:r>
              <a:rPr lang="en-US" altLang="sl-SI" sz="1800" dirty="0"/>
              <a:t>·</a:t>
            </a:r>
            <a:r>
              <a:rPr lang="sl-SI" altLang="sl-SI" sz="2200" dirty="0"/>
              <a:t> 2 = 4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4 + 1 = 5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2200" dirty="0"/>
              <a:t>napišem 5</a:t>
            </a:r>
          </a:p>
        </p:txBody>
      </p:sp>
      <p:sp>
        <p:nvSpPr>
          <p:cNvPr id="21590" name="Text Box 86"/>
          <p:cNvSpPr txBox="1">
            <a:spLocks noChangeArrowheads="1"/>
          </p:cNvSpPr>
          <p:nvPr/>
        </p:nvSpPr>
        <p:spPr bwMode="auto">
          <a:xfrm>
            <a:off x="827088" y="5949950"/>
            <a:ext cx="76327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rgbClr val="003300"/>
                </a:solidFill>
              </a:rPr>
              <a:t>Zmnožek ali produkt je </a:t>
            </a:r>
            <a:r>
              <a:rPr lang="sl-SI" altLang="sl-SI" dirty="0">
                <a:solidFill>
                  <a:schemeClr val="folHlink"/>
                </a:solidFill>
              </a:rPr>
              <a:t>____</a:t>
            </a:r>
            <a:r>
              <a:rPr lang="sl-SI" altLang="sl-SI" dirty="0"/>
              <a:t> </a:t>
            </a:r>
          </a:p>
        </p:txBody>
      </p:sp>
      <p:sp>
        <p:nvSpPr>
          <p:cNvPr id="21591" name="Rectangle 87"/>
          <p:cNvSpPr>
            <a:spLocks noChangeArrowheads="1"/>
          </p:cNvSpPr>
          <p:nvPr/>
        </p:nvSpPr>
        <p:spPr bwMode="auto">
          <a:xfrm>
            <a:off x="7290047" y="5816382"/>
            <a:ext cx="1224137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548</a:t>
            </a:r>
          </a:p>
        </p:txBody>
      </p:sp>
      <p:sp>
        <p:nvSpPr>
          <p:cNvPr id="17" name="AutoShape 89"/>
          <p:cNvSpPr>
            <a:spLocks noChangeArrowheads="1"/>
          </p:cNvSpPr>
          <p:nvPr/>
        </p:nvSpPr>
        <p:spPr bwMode="auto">
          <a:xfrm>
            <a:off x="296900" y="318512"/>
            <a:ext cx="2736850" cy="836613"/>
          </a:xfrm>
          <a:prstGeom prst="leftArrow">
            <a:avLst>
              <a:gd name="adj1" fmla="val 50000"/>
              <a:gd name="adj2" fmla="val 8178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1800" dirty="0"/>
              <a:t>Smer računanja.</a:t>
            </a:r>
          </a:p>
        </p:txBody>
      </p:sp>
      <p:sp>
        <p:nvSpPr>
          <p:cNvPr id="15" name="Text Box 81"/>
          <p:cNvSpPr txBox="1">
            <a:spLocks noChangeArrowheads="1"/>
          </p:cNvSpPr>
          <p:nvPr/>
        </p:nvSpPr>
        <p:spPr bwMode="auto">
          <a:xfrm>
            <a:off x="4445459" y="4407758"/>
            <a:ext cx="46764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6" name="Text Box 81"/>
          <p:cNvSpPr txBox="1">
            <a:spLocks noChangeArrowheads="1"/>
          </p:cNvSpPr>
          <p:nvPr/>
        </p:nvSpPr>
        <p:spPr bwMode="auto">
          <a:xfrm>
            <a:off x="3581809" y="4425586"/>
            <a:ext cx="46764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8" name="Text Box 81"/>
          <p:cNvSpPr txBox="1">
            <a:spLocks noChangeArrowheads="1"/>
          </p:cNvSpPr>
          <p:nvPr/>
        </p:nvSpPr>
        <p:spPr bwMode="auto">
          <a:xfrm>
            <a:off x="2699792" y="4444932"/>
            <a:ext cx="46764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dirty="0">
                <a:solidFill>
                  <a:schemeClr val="bg1"/>
                </a:solidFill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5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5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5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5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5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15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85" grpId="0"/>
      <p:bldP spid="21586" grpId="0" animBg="1"/>
      <p:bldP spid="21587" grpId="0" animBg="1"/>
      <p:bldP spid="21588" grpId="0" animBg="1"/>
      <p:bldP spid="21589" grpId="0" animBg="1"/>
      <p:bldP spid="21590" grpId="0"/>
      <p:bldP spid="21591" grpId="0"/>
      <p:bldP spid="17" grpId="0" animBg="1"/>
      <p:bldP spid="15" grpId="0"/>
      <p:bldP spid="16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34819" name="Group 3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535572090"/>
              </p:ext>
            </p:extLst>
          </p:nvPr>
        </p:nvGraphicFramePr>
        <p:xfrm>
          <a:off x="457200" y="274638"/>
          <a:ext cx="8229600" cy="4145488"/>
        </p:xfrm>
        <a:graphic>
          <a:graphicData uri="http://schemas.openxmlformats.org/drawingml/2006/table">
            <a:tbl>
              <a:tblPr/>
              <a:tblGrid>
                <a:gridCol w="411163">
                  <a:extLst>
                    <a:ext uri="{9D8B030D-6E8A-4147-A177-3AD203B41FA5}">
                      <a16:colId xmlns:a16="http://schemas.microsoft.com/office/drawing/2014/main" val="2448502038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50853465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2076110067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1067400802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1801461199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156616698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3122538059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3270965839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1912875493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1661305488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2813341252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898555022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157139263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844000593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4148988689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419030725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2809504541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685008625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3979504578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4140091217"/>
                    </a:ext>
                  </a:extLst>
                </a:gridCol>
              </a:tblGrid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˙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3423979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3747480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9777805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3675340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1127696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6259579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1048099"/>
                  </a:ext>
                </a:extLst>
              </a:tr>
              <a:tr h="5181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6168303"/>
                  </a:ext>
                </a:extLst>
              </a:tr>
            </a:tbl>
          </a:graphicData>
        </a:graphic>
      </p:graphicFrame>
      <p:sp>
        <p:nvSpPr>
          <p:cNvPr id="4" name="Pravokotnik 3"/>
          <p:cNvSpPr/>
          <p:nvPr/>
        </p:nvSpPr>
        <p:spPr>
          <a:xfrm>
            <a:off x="2051720" y="5229200"/>
            <a:ext cx="525658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b="1" dirty="0"/>
              <a:t>VADIMO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Privzeti načrt">
  <a:themeElements>
    <a:clrScheme name="Modro-zelena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451</Words>
  <Application>Microsoft Office PowerPoint</Application>
  <PresentationFormat>Diaprojekcija na zaslonu (4:3)</PresentationFormat>
  <Paragraphs>239</Paragraphs>
  <Slides>15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1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15</vt:i4>
      </vt:variant>
    </vt:vector>
  </HeadingPairs>
  <TitlesOfParts>
    <vt:vector size="17" baseType="lpstr">
      <vt:lpstr>Arial</vt:lpstr>
      <vt:lpstr>Privzeti načrt</vt:lpstr>
      <vt:lpstr>PONEDELJEK, 21. 12. 2020  - MATEMATIKA  PISNO MNOŽENJE  Z ENOMESTNIM ŠTEVILOM</vt:lpstr>
      <vt:lpstr>PowerPointova predstavitev</vt:lpstr>
      <vt:lpstr>PowerPointova predstavitev</vt:lpstr>
      <vt:lpstr>PREHOD PRI ENICAH </vt:lpstr>
      <vt:lpstr>PowerPointova predstavitev</vt:lpstr>
      <vt:lpstr>PowerPointova predstavitev</vt:lpstr>
      <vt:lpstr>PREHOD PRI DESETICAH </vt:lpstr>
      <vt:lpstr>PowerPointova predstavitev</vt:lpstr>
      <vt:lpstr>PowerPointova predstavitev</vt:lpstr>
      <vt:lpstr>PREHOD PRI ENICAH IN PRI DESETICAH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MSZS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Pisno množenje s prehodom</dc:title>
  <dc:creator>MSZS</dc:creator>
  <cp:lastModifiedBy>Mateja</cp:lastModifiedBy>
  <cp:revision>35</cp:revision>
  <dcterms:created xsi:type="dcterms:W3CDTF">2010-03-05T05:53:52Z</dcterms:created>
  <dcterms:modified xsi:type="dcterms:W3CDTF">2020-12-20T20:40:59Z</dcterms:modified>
</cp:coreProperties>
</file>