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sl-SI" smtClean="0"/>
              <a:t>Uredite slog naslova matrice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357CE6B0-75A2-4F96-A886-C066B7657637}" type="datetimeFigureOut">
              <a:rPr lang="sl-SI" smtClean="0"/>
              <a:t>1. 12. 2020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8DDED4E-734E-4F12-9211-2EED2D9E1C5D}" type="slidenum">
              <a:rPr lang="sl-SI" smtClean="0"/>
              <a:t>‹#›</a:t>
            </a:fld>
            <a:endParaRPr lang="sl-SI"/>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3446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Date Placeholder 2"/>
          <p:cNvSpPr>
            <a:spLocks noGrp="1"/>
          </p:cNvSpPr>
          <p:nvPr>
            <p:ph type="dt" sz="half" idx="10"/>
          </p:nvPr>
        </p:nvSpPr>
        <p:spPr/>
        <p:txBody>
          <a:bodyPr/>
          <a:lstStyle/>
          <a:p>
            <a:fld id="{357CE6B0-75A2-4F96-A886-C066B7657637}" type="datetimeFigureOut">
              <a:rPr lang="sl-SI" smtClean="0"/>
              <a:t>1. 12. 2020</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68DDED4E-734E-4F12-9211-2EED2D9E1C5D}" type="slidenum">
              <a:rPr lang="sl-SI" smtClean="0"/>
              <a:t>‹#›</a:t>
            </a:fld>
            <a:endParaRPr lang="sl-SI"/>
          </a:p>
        </p:txBody>
      </p:sp>
    </p:spTree>
    <p:extLst>
      <p:ext uri="{BB962C8B-B14F-4D97-AF65-F5344CB8AC3E}">
        <p14:creationId xmlns:p14="http://schemas.microsoft.com/office/powerpoint/2010/main" val="738448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sl-SI" smtClean="0"/>
              <a:t>Uredite slog naslova matrice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357CE6B0-75A2-4F96-A886-C066B7657637}" type="datetimeFigureOut">
              <a:rPr lang="sl-SI" smtClean="0"/>
              <a:t>1. 12. 2020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8DDED4E-734E-4F12-9211-2EED2D9E1C5D}" type="slidenum">
              <a:rPr lang="sl-SI" smtClean="0"/>
              <a:t>‹#›</a:t>
            </a:fld>
            <a:endParaRPr lang="sl-SI"/>
          </a:p>
        </p:txBody>
      </p:sp>
    </p:spTree>
    <p:extLst>
      <p:ext uri="{BB962C8B-B14F-4D97-AF65-F5344CB8AC3E}">
        <p14:creationId xmlns:p14="http://schemas.microsoft.com/office/powerpoint/2010/main" val="219921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sl-SI" smtClean="0"/>
              <a:t>Uredite slog naslova matrice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357CE6B0-75A2-4F96-A886-C066B7657637}" type="datetimeFigureOut">
              <a:rPr lang="sl-SI" smtClean="0"/>
              <a:t>1. 12. 2020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8DDED4E-734E-4F12-9211-2EED2D9E1C5D}" type="slidenum">
              <a:rPr lang="sl-SI" smtClean="0"/>
              <a:t>‹#›</a:t>
            </a:fld>
            <a:endParaRPr lang="sl-SI"/>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573749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sl-SI" smtClean="0"/>
              <a:t>Uredite slog naslova matrice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357CE6B0-75A2-4F96-A886-C066B7657637}" type="datetimeFigureOut">
              <a:rPr lang="sl-SI" smtClean="0"/>
              <a:t>1. 12. 2020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8DDED4E-734E-4F12-9211-2EED2D9E1C5D}" type="slidenum">
              <a:rPr lang="sl-SI" smtClean="0"/>
              <a:t>‹#›</a:t>
            </a:fld>
            <a:endParaRPr lang="sl-SI"/>
          </a:p>
        </p:txBody>
      </p:sp>
    </p:spTree>
    <p:extLst>
      <p:ext uri="{BB962C8B-B14F-4D97-AF65-F5344CB8AC3E}">
        <p14:creationId xmlns:p14="http://schemas.microsoft.com/office/powerpoint/2010/main" val="2728300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sl-SI" smtClean="0"/>
              <a:t>Uredite slog naslova matrice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sl-SI" smtClean="0"/>
              <a:t>Uredite sloge besedila matrice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357CE6B0-75A2-4F96-A886-C066B7657637}" type="datetimeFigureOut">
              <a:rPr lang="sl-SI" smtClean="0"/>
              <a:t>1. 12. 2020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8DDED4E-734E-4F12-9211-2EED2D9E1C5D}" type="slidenum">
              <a:rPr lang="sl-SI" smtClean="0"/>
              <a:t>‹#›</a:t>
            </a:fld>
            <a:endParaRPr lang="sl-SI"/>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3292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sl-SI" smtClean="0"/>
              <a:t>Uredite slog naslova matrice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sl-SI" smtClean="0"/>
              <a:t>Uredite sloge besedila matrice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357CE6B0-75A2-4F96-A886-C066B7657637}" type="datetimeFigureOut">
              <a:rPr lang="sl-SI" smtClean="0"/>
              <a:t>1. 12. 2020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8DDED4E-734E-4F12-9211-2EED2D9E1C5D}" type="slidenum">
              <a:rPr lang="sl-SI" smtClean="0"/>
              <a:t>‹#›</a:t>
            </a:fld>
            <a:endParaRPr lang="sl-SI"/>
          </a:p>
        </p:txBody>
      </p:sp>
    </p:spTree>
    <p:extLst>
      <p:ext uri="{BB962C8B-B14F-4D97-AF65-F5344CB8AC3E}">
        <p14:creationId xmlns:p14="http://schemas.microsoft.com/office/powerpoint/2010/main" val="2686931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ncho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357CE6B0-75A2-4F96-A886-C066B7657637}" type="datetimeFigureOut">
              <a:rPr lang="sl-SI" smtClean="0"/>
              <a:t>1. 12. 2020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8DDED4E-734E-4F12-9211-2EED2D9E1C5D}" type="slidenum">
              <a:rPr lang="sl-SI" smtClean="0"/>
              <a:t>‹#›</a:t>
            </a:fld>
            <a:endParaRPr lang="sl-SI"/>
          </a:p>
        </p:txBody>
      </p:sp>
    </p:spTree>
    <p:extLst>
      <p:ext uri="{BB962C8B-B14F-4D97-AF65-F5344CB8AC3E}">
        <p14:creationId xmlns:p14="http://schemas.microsoft.com/office/powerpoint/2010/main" val="2603161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sl-SI" smtClean="0"/>
              <a:t>Uredite slog naslova matrice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357CE6B0-75A2-4F96-A886-C066B7657637}" type="datetimeFigureOut">
              <a:rPr lang="sl-SI" smtClean="0"/>
              <a:t>1. 12. 2020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8DDED4E-734E-4F12-9211-2EED2D9E1C5D}" type="slidenum">
              <a:rPr lang="sl-SI" smtClean="0"/>
              <a:t>‹#›</a:t>
            </a:fld>
            <a:endParaRPr lang="sl-SI"/>
          </a:p>
        </p:txBody>
      </p:sp>
    </p:spTree>
    <p:extLst>
      <p:ext uri="{BB962C8B-B14F-4D97-AF65-F5344CB8AC3E}">
        <p14:creationId xmlns:p14="http://schemas.microsoft.com/office/powerpoint/2010/main" val="254972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nchor="ct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357CE6B0-75A2-4F96-A886-C066B7657637}" type="datetimeFigureOut">
              <a:rPr lang="sl-SI" smtClean="0"/>
              <a:t>1. 12. 2020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8DDED4E-734E-4F12-9211-2EED2D9E1C5D}" type="slidenum">
              <a:rPr lang="sl-SI" smtClean="0"/>
              <a:t>‹#›</a:t>
            </a:fld>
            <a:endParaRPr lang="sl-SI"/>
          </a:p>
        </p:txBody>
      </p:sp>
    </p:spTree>
    <p:extLst>
      <p:ext uri="{BB962C8B-B14F-4D97-AF65-F5344CB8AC3E}">
        <p14:creationId xmlns:p14="http://schemas.microsoft.com/office/powerpoint/2010/main" val="3937219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sl-SI" smtClean="0"/>
              <a:t>Uredite slog naslova matrice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357CE6B0-75A2-4F96-A886-C066B7657637}" type="datetimeFigureOut">
              <a:rPr lang="sl-SI" smtClean="0"/>
              <a:t>1. 12. 2020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8DDED4E-734E-4F12-9211-2EED2D9E1C5D}" type="slidenum">
              <a:rPr lang="sl-SI" smtClean="0"/>
              <a:t>‹#›</a:t>
            </a:fld>
            <a:endParaRPr lang="sl-SI"/>
          </a:p>
        </p:txBody>
      </p:sp>
    </p:spTree>
    <p:extLst>
      <p:ext uri="{BB962C8B-B14F-4D97-AF65-F5344CB8AC3E}">
        <p14:creationId xmlns:p14="http://schemas.microsoft.com/office/powerpoint/2010/main" val="200101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357CE6B0-75A2-4F96-A886-C066B7657637}" type="datetimeFigureOut">
              <a:rPr lang="sl-SI" smtClean="0"/>
              <a:t>1. 12. 2020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68DDED4E-734E-4F12-9211-2EED2D9E1C5D}" type="slidenum">
              <a:rPr lang="sl-SI" smtClean="0"/>
              <a:t>‹#›</a:t>
            </a:fld>
            <a:endParaRPr lang="sl-SI"/>
          </a:p>
        </p:txBody>
      </p:sp>
    </p:spTree>
    <p:extLst>
      <p:ext uri="{BB962C8B-B14F-4D97-AF65-F5344CB8AC3E}">
        <p14:creationId xmlns:p14="http://schemas.microsoft.com/office/powerpoint/2010/main" val="104048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Uredite slog naslova matrice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357CE6B0-75A2-4F96-A886-C066B7657637}" type="datetimeFigureOut">
              <a:rPr lang="sl-SI" smtClean="0"/>
              <a:t>1. 12. 2020</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68DDED4E-734E-4F12-9211-2EED2D9E1C5D}" type="slidenum">
              <a:rPr lang="sl-SI" smtClean="0"/>
              <a:t>‹#›</a:t>
            </a:fld>
            <a:endParaRPr lang="sl-SI"/>
          </a:p>
        </p:txBody>
      </p:sp>
    </p:spTree>
    <p:extLst>
      <p:ext uri="{BB962C8B-B14F-4D97-AF65-F5344CB8AC3E}">
        <p14:creationId xmlns:p14="http://schemas.microsoft.com/office/powerpoint/2010/main" val="597865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357CE6B0-75A2-4F96-A886-C066B7657637}" type="datetimeFigureOut">
              <a:rPr lang="sl-SI" smtClean="0"/>
              <a:t>1. 12. 2020</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68DDED4E-734E-4F12-9211-2EED2D9E1C5D}" type="slidenum">
              <a:rPr lang="sl-SI" smtClean="0"/>
              <a:t>‹#›</a:t>
            </a:fld>
            <a:endParaRPr lang="sl-SI"/>
          </a:p>
        </p:txBody>
      </p:sp>
    </p:spTree>
    <p:extLst>
      <p:ext uri="{BB962C8B-B14F-4D97-AF65-F5344CB8AC3E}">
        <p14:creationId xmlns:p14="http://schemas.microsoft.com/office/powerpoint/2010/main" val="339205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7CE6B0-75A2-4F96-A886-C066B7657637}" type="datetimeFigureOut">
              <a:rPr lang="sl-SI" smtClean="0"/>
              <a:t>1. 12. 2020</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68DDED4E-734E-4F12-9211-2EED2D9E1C5D}" type="slidenum">
              <a:rPr lang="sl-SI" smtClean="0"/>
              <a:t>‹#›</a:t>
            </a:fld>
            <a:endParaRPr lang="sl-SI"/>
          </a:p>
        </p:txBody>
      </p:sp>
    </p:spTree>
    <p:extLst>
      <p:ext uri="{BB962C8B-B14F-4D97-AF65-F5344CB8AC3E}">
        <p14:creationId xmlns:p14="http://schemas.microsoft.com/office/powerpoint/2010/main" val="381744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sl-SI" smtClean="0"/>
              <a:t>Uredite slog naslova matrice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357CE6B0-75A2-4F96-A886-C066B7657637}" type="datetimeFigureOut">
              <a:rPr lang="sl-SI" smtClean="0"/>
              <a:t>1. 12. 2020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68DDED4E-734E-4F12-9211-2EED2D9E1C5D}" type="slidenum">
              <a:rPr lang="sl-SI" smtClean="0"/>
              <a:t>‹#›</a:t>
            </a:fld>
            <a:endParaRPr lang="sl-SI"/>
          </a:p>
        </p:txBody>
      </p:sp>
    </p:spTree>
    <p:extLst>
      <p:ext uri="{BB962C8B-B14F-4D97-AF65-F5344CB8AC3E}">
        <p14:creationId xmlns:p14="http://schemas.microsoft.com/office/powerpoint/2010/main" val="2423511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sl-SI" smtClean="0"/>
              <a:t>Uredite slog naslova matrice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357CE6B0-75A2-4F96-A886-C066B7657637}" type="datetimeFigureOut">
              <a:rPr lang="sl-SI" smtClean="0"/>
              <a:t>1. 12. 2020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68DDED4E-734E-4F12-9211-2EED2D9E1C5D}" type="slidenum">
              <a:rPr lang="sl-SI" smtClean="0"/>
              <a:t>‹#›</a:t>
            </a:fld>
            <a:endParaRPr lang="sl-SI"/>
          </a:p>
        </p:txBody>
      </p:sp>
    </p:spTree>
    <p:extLst>
      <p:ext uri="{BB962C8B-B14F-4D97-AF65-F5344CB8AC3E}">
        <p14:creationId xmlns:p14="http://schemas.microsoft.com/office/powerpoint/2010/main" val="1663131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sl-SI" smtClean="0"/>
              <a:t>Uredite slog naslova matrice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57CE6B0-75A2-4F96-A886-C066B7657637}" type="datetimeFigureOut">
              <a:rPr lang="sl-SI" smtClean="0"/>
              <a:t>1. 12. 2020</a:t>
            </a:fld>
            <a:endParaRPr lang="sl-SI"/>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sl-SI"/>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8DDED4E-734E-4F12-9211-2EED2D9E1C5D}" type="slidenum">
              <a:rPr lang="sl-SI" smtClean="0"/>
              <a:t>‹#›</a:t>
            </a:fld>
            <a:endParaRPr lang="sl-SI"/>
          </a:p>
        </p:txBody>
      </p:sp>
    </p:spTree>
    <p:extLst>
      <p:ext uri="{BB962C8B-B14F-4D97-AF65-F5344CB8AC3E}">
        <p14:creationId xmlns:p14="http://schemas.microsoft.com/office/powerpoint/2010/main" val="25850807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354841" y="4966304"/>
            <a:ext cx="8534400" cy="1507067"/>
          </a:xfrm>
        </p:spPr>
        <p:txBody>
          <a:bodyPr/>
          <a:lstStyle/>
          <a:p>
            <a:r>
              <a:rPr lang="sl-SI" b="1" dirty="0" smtClean="0">
                <a:solidFill>
                  <a:schemeClr val="tx2">
                    <a:lumMod val="20000"/>
                    <a:lumOff val="80000"/>
                  </a:schemeClr>
                </a:solidFill>
              </a:rPr>
              <a:t>PROSTOR</a:t>
            </a:r>
            <a:r>
              <a:rPr lang="sl-SI" dirty="0" smtClean="0"/>
              <a:t>-likovna prvina</a:t>
            </a:r>
            <a:endParaRPr lang="sl-SI" dirty="0"/>
          </a:p>
        </p:txBody>
      </p:sp>
      <p:pic>
        <p:nvPicPr>
          <p:cNvPr id="4" name="Označba mesta vsebine 3"/>
          <p:cNvPicPr>
            <a:picLocks noGrp="1" noChangeAspect="1"/>
          </p:cNvPicPr>
          <p:nvPr>
            <p:ph idx="1"/>
          </p:nvPr>
        </p:nvPicPr>
        <p:blipFill>
          <a:blip r:embed="rId2"/>
          <a:stretch>
            <a:fillRect/>
          </a:stretch>
        </p:blipFill>
        <p:spPr>
          <a:xfrm>
            <a:off x="135499" y="0"/>
            <a:ext cx="5960501" cy="4644547"/>
          </a:xfrm>
          <a:prstGeom prst="rect">
            <a:avLst/>
          </a:prstGeom>
        </p:spPr>
      </p:pic>
    </p:spTree>
    <p:extLst>
      <p:ext uri="{BB962C8B-B14F-4D97-AF65-F5344CB8AC3E}">
        <p14:creationId xmlns:p14="http://schemas.microsoft.com/office/powerpoint/2010/main" val="592122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66255" y="166254"/>
            <a:ext cx="2281382" cy="2308324"/>
          </a:xfrm>
          <a:prstGeom prst="rect">
            <a:avLst/>
          </a:prstGeom>
          <a:noFill/>
        </p:spPr>
        <p:txBody>
          <a:bodyPr wrap="square" rtlCol="0">
            <a:spAutoFit/>
          </a:bodyPr>
          <a:lstStyle/>
          <a:p>
            <a:r>
              <a:rPr lang="sl-SI" b="1" i="1" dirty="0" smtClean="0"/>
              <a:t>10. MESTO PREDMETOV V VIDNEM POLJU-V SPODNJEM POLJU JIH ZAZNAMO BLIŽJE, ZGORNJI ROB BOLJ ODDALJENO</a:t>
            </a:r>
            <a:endParaRPr lang="sl-SI" b="1" i="1" dirty="0"/>
          </a:p>
        </p:txBody>
      </p:sp>
      <p:sp>
        <p:nvSpPr>
          <p:cNvPr id="3" name="Pravokotnik 2"/>
          <p:cNvSpPr/>
          <p:nvPr/>
        </p:nvSpPr>
        <p:spPr>
          <a:xfrm>
            <a:off x="3038764" y="517236"/>
            <a:ext cx="4267200" cy="235527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sl-SI"/>
          </a:p>
        </p:txBody>
      </p:sp>
      <p:sp>
        <p:nvSpPr>
          <p:cNvPr id="4" name="6-kraka zvezda 3"/>
          <p:cNvSpPr/>
          <p:nvPr/>
        </p:nvSpPr>
        <p:spPr>
          <a:xfrm>
            <a:off x="3334327" y="2161309"/>
            <a:ext cx="628073" cy="7112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 name="Slika 4"/>
          <p:cNvPicPr>
            <a:picLocks noChangeAspect="1"/>
          </p:cNvPicPr>
          <p:nvPr/>
        </p:nvPicPr>
        <p:blipFill>
          <a:blip r:embed="rId2"/>
          <a:stretch>
            <a:fillRect/>
          </a:stretch>
        </p:blipFill>
        <p:spPr>
          <a:xfrm>
            <a:off x="4849248" y="2147022"/>
            <a:ext cx="646232" cy="725487"/>
          </a:xfrm>
          <a:prstGeom prst="rect">
            <a:avLst/>
          </a:prstGeom>
        </p:spPr>
      </p:pic>
      <p:pic>
        <p:nvPicPr>
          <p:cNvPr id="7" name="Slika 6"/>
          <p:cNvPicPr>
            <a:picLocks noChangeAspect="1"/>
          </p:cNvPicPr>
          <p:nvPr/>
        </p:nvPicPr>
        <p:blipFill>
          <a:blip r:embed="rId3"/>
          <a:stretch>
            <a:fillRect/>
          </a:stretch>
        </p:blipFill>
        <p:spPr>
          <a:xfrm>
            <a:off x="6234858" y="2111834"/>
            <a:ext cx="646232" cy="725487"/>
          </a:xfrm>
          <a:prstGeom prst="rect">
            <a:avLst/>
          </a:prstGeom>
        </p:spPr>
      </p:pic>
      <p:pic>
        <p:nvPicPr>
          <p:cNvPr id="8" name="Slika 7"/>
          <p:cNvPicPr>
            <a:picLocks noChangeAspect="1"/>
          </p:cNvPicPr>
          <p:nvPr/>
        </p:nvPicPr>
        <p:blipFill>
          <a:blip r:embed="rId3"/>
          <a:stretch>
            <a:fillRect/>
          </a:stretch>
        </p:blipFill>
        <p:spPr>
          <a:xfrm>
            <a:off x="3709262" y="594929"/>
            <a:ext cx="646232" cy="725487"/>
          </a:xfrm>
          <a:prstGeom prst="rect">
            <a:avLst/>
          </a:prstGeom>
        </p:spPr>
      </p:pic>
      <p:pic>
        <p:nvPicPr>
          <p:cNvPr id="9" name="Slika 8"/>
          <p:cNvPicPr>
            <a:picLocks noChangeAspect="1"/>
          </p:cNvPicPr>
          <p:nvPr/>
        </p:nvPicPr>
        <p:blipFill>
          <a:blip r:embed="rId3"/>
          <a:stretch>
            <a:fillRect/>
          </a:stretch>
        </p:blipFill>
        <p:spPr>
          <a:xfrm>
            <a:off x="4757980" y="1015184"/>
            <a:ext cx="646232" cy="725487"/>
          </a:xfrm>
          <a:prstGeom prst="rect">
            <a:avLst/>
          </a:prstGeom>
        </p:spPr>
      </p:pic>
      <p:pic>
        <p:nvPicPr>
          <p:cNvPr id="10" name="Slika 9"/>
          <p:cNvPicPr>
            <a:picLocks noChangeAspect="1"/>
          </p:cNvPicPr>
          <p:nvPr/>
        </p:nvPicPr>
        <p:blipFill>
          <a:blip r:embed="rId3"/>
          <a:stretch>
            <a:fillRect/>
          </a:stretch>
        </p:blipFill>
        <p:spPr>
          <a:xfrm>
            <a:off x="5643731" y="1386347"/>
            <a:ext cx="646232" cy="725487"/>
          </a:xfrm>
          <a:prstGeom prst="rect">
            <a:avLst/>
          </a:prstGeom>
        </p:spPr>
      </p:pic>
      <p:pic>
        <p:nvPicPr>
          <p:cNvPr id="11" name="Slika 10"/>
          <p:cNvPicPr>
            <a:picLocks noChangeAspect="1"/>
          </p:cNvPicPr>
          <p:nvPr/>
        </p:nvPicPr>
        <p:blipFill>
          <a:blip r:embed="rId3"/>
          <a:stretch>
            <a:fillRect/>
          </a:stretch>
        </p:blipFill>
        <p:spPr>
          <a:xfrm>
            <a:off x="4138439" y="2161309"/>
            <a:ext cx="646232" cy="725487"/>
          </a:xfrm>
          <a:prstGeom prst="rect">
            <a:avLst/>
          </a:prstGeom>
        </p:spPr>
      </p:pic>
      <p:sp>
        <p:nvSpPr>
          <p:cNvPr id="12" name="PoljeZBesedilom 11"/>
          <p:cNvSpPr txBox="1"/>
          <p:nvPr/>
        </p:nvSpPr>
        <p:spPr>
          <a:xfrm>
            <a:off x="8007927" y="711200"/>
            <a:ext cx="3121891" cy="1200329"/>
          </a:xfrm>
          <a:prstGeom prst="rect">
            <a:avLst/>
          </a:prstGeom>
          <a:noFill/>
        </p:spPr>
        <p:txBody>
          <a:bodyPr wrap="square" rtlCol="0">
            <a:spAutoFit/>
          </a:bodyPr>
          <a:lstStyle/>
          <a:p>
            <a:r>
              <a:rPr lang="sl-SI" b="1" i="1" dirty="0" smtClean="0"/>
              <a:t>11. DELNO PREKRIVANJE PREDMETOV-TISTI KI SO PREKRITI DELNO DELUJEJO BOLJ ODDALJENO </a:t>
            </a:r>
            <a:endParaRPr lang="sl-SI" b="1" i="1" dirty="0"/>
          </a:p>
        </p:txBody>
      </p:sp>
      <p:sp>
        <p:nvSpPr>
          <p:cNvPr id="20" name="Diagram poteka: pomnilnik z neposrednim dostopom 19"/>
          <p:cNvSpPr/>
          <p:nvPr/>
        </p:nvSpPr>
        <p:spPr>
          <a:xfrm>
            <a:off x="8580582" y="2886796"/>
            <a:ext cx="1514763" cy="1260331"/>
          </a:xfrm>
          <a:prstGeom prst="flowChartMagneticDrum">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l-SI"/>
          </a:p>
        </p:txBody>
      </p:sp>
      <p:pic>
        <p:nvPicPr>
          <p:cNvPr id="21" name="Slika 20"/>
          <p:cNvPicPr>
            <a:picLocks noChangeAspect="1"/>
          </p:cNvPicPr>
          <p:nvPr/>
        </p:nvPicPr>
        <p:blipFill>
          <a:blip r:embed="rId4"/>
          <a:stretch>
            <a:fillRect/>
          </a:stretch>
        </p:blipFill>
        <p:spPr>
          <a:xfrm>
            <a:off x="9315118" y="2351615"/>
            <a:ext cx="1524132" cy="1268078"/>
          </a:xfrm>
          <a:prstGeom prst="rect">
            <a:avLst/>
          </a:prstGeom>
        </p:spPr>
      </p:pic>
      <p:pic>
        <p:nvPicPr>
          <p:cNvPr id="22" name="Slika 21"/>
          <p:cNvPicPr>
            <a:picLocks noChangeAspect="1"/>
          </p:cNvPicPr>
          <p:nvPr/>
        </p:nvPicPr>
        <p:blipFill>
          <a:blip r:embed="rId4"/>
          <a:stretch>
            <a:fillRect/>
          </a:stretch>
        </p:blipFill>
        <p:spPr>
          <a:xfrm>
            <a:off x="10025927" y="1890013"/>
            <a:ext cx="1524132" cy="1268078"/>
          </a:xfrm>
          <a:prstGeom prst="rect">
            <a:avLst/>
          </a:prstGeom>
        </p:spPr>
      </p:pic>
      <p:sp>
        <p:nvSpPr>
          <p:cNvPr id="23" name="PoljeZBesedilom 22"/>
          <p:cNvSpPr txBox="1"/>
          <p:nvPr/>
        </p:nvSpPr>
        <p:spPr>
          <a:xfrm>
            <a:off x="1163782" y="3619693"/>
            <a:ext cx="7573818" cy="1754326"/>
          </a:xfrm>
          <a:prstGeom prst="rect">
            <a:avLst/>
          </a:prstGeom>
          <a:noFill/>
        </p:spPr>
        <p:txBody>
          <a:bodyPr wrap="square" rtlCol="0">
            <a:spAutoFit/>
          </a:bodyPr>
          <a:lstStyle/>
          <a:p>
            <a:r>
              <a:rPr lang="sl-SI" b="1" i="1" dirty="0" smtClean="0"/>
              <a:t>POLEG NAŠTETIH MONOKULARNIH GLOBINSKIH VODIL, LAHKO OMENIMO ŠE BIOKULARNO GLEDANJE – POVZROČA NAVIDEZNO SPREMINJANJE PREDMETOV V DALJAVI. Tako bližnje predmete vidimo bolj plastično kot oddaljene. </a:t>
            </a:r>
          </a:p>
          <a:p>
            <a:r>
              <a:rPr lang="sl-SI" b="1" i="1" dirty="0" smtClean="0"/>
              <a:t>VSAK NAŠ VTIS , KI NASTAJA V OBEH OČESIH SE PRI VIDNI ZAZNAVI ZLIJE V ENOTEN VTIS!</a:t>
            </a:r>
            <a:endParaRPr lang="sl-SI" b="1" i="1" dirty="0"/>
          </a:p>
        </p:txBody>
      </p:sp>
    </p:spTree>
    <p:extLst>
      <p:ext uri="{BB962C8B-B14F-4D97-AF65-F5344CB8AC3E}">
        <p14:creationId xmlns:p14="http://schemas.microsoft.com/office/powerpoint/2010/main" val="3709886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295564" y="304800"/>
            <a:ext cx="6493163" cy="584775"/>
          </a:xfrm>
          <a:prstGeom prst="rect">
            <a:avLst/>
          </a:prstGeom>
          <a:noFill/>
        </p:spPr>
        <p:txBody>
          <a:bodyPr wrap="square" rtlCol="0">
            <a:spAutoFit/>
          </a:bodyPr>
          <a:lstStyle/>
          <a:p>
            <a:r>
              <a:rPr lang="sl-SI" sz="3200" b="1" dirty="0" smtClean="0">
                <a:effectLst>
                  <a:outerShdw blurRad="38100" dist="38100" dir="2700000" algn="tl">
                    <a:srgbClr val="000000">
                      <a:alpha val="43137"/>
                    </a:srgbClr>
                  </a:outerShdw>
                </a:effectLst>
              </a:rPr>
              <a:t>PROJEKCIJE PROSTORA</a:t>
            </a:r>
            <a:endParaRPr lang="sl-SI" sz="3200" b="1" dirty="0">
              <a:effectLst>
                <a:outerShdw blurRad="38100" dist="38100" dir="2700000" algn="tl">
                  <a:srgbClr val="000000">
                    <a:alpha val="43137"/>
                  </a:srgbClr>
                </a:outerShdw>
              </a:effectLst>
            </a:endParaRPr>
          </a:p>
        </p:txBody>
      </p:sp>
      <p:sp>
        <p:nvSpPr>
          <p:cNvPr id="3" name="PoljeZBesedilom 2"/>
          <p:cNvSpPr txBox="1"/>
          <p:nvPr/>
        </p:nvSpPr>
        <p:spPr>
          <a:xfrm>
            <a:off x="207818" y="992807"/>
            <a:ext cx="11887200" cy="923330"/>
          </a:xfrm>
          <a:prstGeom prst="rect">
            <a:avLst/>
          </a:prstGeom>
          <a:noFill/>
        </p:spPr>
        <p:txBody>
          <a:bodyPr wrap="square" rtlCol="0">
            <a:spAutoFit/>
          </a:bodyPr>
          <a:lstStyle/>
          <a:p>
            <a:r>
              <a:rPr lang="sl-SI" dirty="0" smtClean="0"/>
              <a:t>Proučuje jih OPISNA GEOMETRIIJA. Glede na izhodišče PROJECIRANIH ŽARKOV LOČIMO DVE OSNOVNI VRSTI PROJEKCIJ:</a:t>
            </a:r>
          </a:p>
          <a:p>
            <a:r>
              <a:rPr lang="sl-SI" b="1" u="sng" dirty="0" smtClean="0">
                <a:effectLst>
                  <a:outerShdw blurRad="38100" dist="38100" dir="2700000" algn="tl">
                    <a:srgbClr val="000000">
                      <a:alpha val="43137"/>
                    </a:srgbClr>
                  </a:outerShdw>
                </a:effectLst>
              </a:rPr>
              <a:t>VZPOREDNA</a:t>
            </a:r>
            <a:r>
              <a:rPr lang="sl-SI" dirty="0" smtClean="0"/>
              <a:t> </a:t>
            </a:r>
            <a:r>
              <a:rPr lang="sl-SI" b="1" u="sng" dirty="0" smtClean="0">
                <a:effectLst>
                  <a:outerShdw blurRad="38100" dist="38100" dir="2700000" algn="tl">
                    <a:srgbClr val="000000">
                      <a:alpha val="43137"/>
                    </a:srgbClr>
                  </a:outerShdw>
                </a:effectLst>
              </a:rPr>
              <a:t>in POŠEVNA PROJEKCIJA</a:t>
            </a:r>
            <a:endParaRPr lang="sl-SI" b="1" u="sng" dirty="0">
              <a:effectLst>
                <a:outerShdw blurRad="38100" dist="38100" dir="2700000" algn="tl">
                  <a:srgbClr val="000000">
                    <a:alpha val="43137"/>
                  </a:srgbClr>
                </a:outerShdw>
              </a:effectLst>
            </a:endParaRPr>
          </a:p>
        </p:txBody>
      </p:sp>
      <p:sp>
        <p:nvSpPr>
          <p:cNvPr id="4" name="Puščica dol 3"/>
          <p:cNvSpPr/>
          <p:nvPr/>
        </p:nvSpPr>
        <p:spPr>
          <a:xfrm>
            <a:off x="600365" y="1899109"/>
            <a:ext cx="290250" cy="10712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 name="Slika 4"/>
          <p:cNvPicPr>
            <a:picLocks noChangeAspect="1"/>
          </p:cNvPicPr>
          <p:nvPr/>
        </p:nvPicPr>
        <p:blipFill>
          <a:blip r:embed="rId2"/>
          <a:stretch>
            <a:fillRect/>
          </a:stretch>
        </p:blipFill>
        <p:spPr>
          <a:xfrm>
            <a:off x="295564" y="3866030"/>
            <a:ext cx="2951018" cy="2964192"/>
          </a:xfrm>
          <a:prstGeom prst="rect">
            <a:avLst/>
          </a:prstGeom>
        </p:spPr>
      </p:pic>
      <p:pic>
        <p:nvPicPr>
          <p:cNvPr id="6" name="Slika 5"/>
          <p:cNvPicPr>
            <a:picLocks noChangeAspect="1"/>
          </p:cNvPicPr>
          <p:nvPr/>
        </p:nvPicPr>
        <p:blipFill>
          <a:blip r:embed="rId3"/>
          <a:stretch>
            <a:fillRect/>
          </a:stretch>
        </p:blipFill>
        <p:spPr>
          <a:xfrm>
            <a:off x="3463636" y="2122054"/>
            <a:ext cx="2687782" cy="4423321"/>
          </a:xfrm>
          <a:prstGeom prst="rect">
            <a:avLst/>
          </a:prstGeom>
        </p:spPr>
      </p:pic>
      <p:sp>
        <p:nvSpPr>
          <p:cNvPr id="7" name="PoljeZBesedilom 6"/>
          <p:cNvSpPr txBox="1"/>
          <p:nvPr/>
        </p:nvSpPr>
        <p:spPr>
          <a:xfrm>
            <a:off x="890616" y="2255378"/>
            <a:ext cx="2573020" cy="1477328"/>
          </a:xfrm>
          <a:prstGeom prst="rect">
            <a:avLst/>
          </a:prstGeom>
          <a:noFill/>
        </p:spPr>
        <p:txBody>
          <a:bodyPr wrap="square" rtlCol="0">
            <a:spAutoFit/>
          </a:bodyPr>
          <a:lstStyle/>
          <a:p>
            <a:r>
              <a:rPr lang="sl-SI" b="1" dirty="0" smtClean="0">
                <a:solidFill>
                  <a:schemeClr val="bg1"/>
                </a:solidFill>
              </a:rPr>
              <a:t>ORTOGONALNA PROJEKCIJA je projekcija na več ravnin- dobimo tloris, naris in stranski ris</a:t>
            </a:r>
            <a:endParaRPr lang="sl-SI" b="1" dirty="0">
              <a:solidFill>
                <a:schemeClr val="bg1"/>
              </a:solidFill>
            </a:endParaRPr>
          </a:p>
        </p:txBody>
      </p:sp>
      <p:pic>
        <p:nvPicPr>
          <p:cNvPr id="8" name="Slika 7"/>
          <p:cNvPicPr>
            <a:picLocks noChangeAspect="1"/>
          </p:cNvPicPr>
          <p:nvPr/>
        </p:nvPicPr>
        <p:blipFill rotWithShape="1">
          <a:blip r:embed="rId4"/>
          <a:srcRect t="2662" r="5211" b="22896"/>
          <a:stretch/>
        </p:blipFill>
        <p:spPr>
          <a:xfrm>
            <a:off x="7980218" y="1616363"/>
            <a:ext cx="4124179" cy="2429163"/>
          </a:xfrm>
          <a:prstGeom prst="rect">
            <a:avLst/>
          </a:prstGeom>
        </p:spPr>
      </p:pic>
      <p:sp>
        <p:nvSpPr>
          <p:cNvPr id="9" name="Desna puščica 8"/>
          <p:cNvSpPr/>
          <p:nvPr/>
        </p:nvSpPr>
        <p:spPr>
          <a:xfrm>
            <a:off x="4567382" y="1616363"/>
            <a:ext cx="3168072" cy="336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Pravokotnik 9"/>
          <p:cNvSpPr/>
          <p:nvPr/>
        </p:nvSpPr>
        <p:spPr>
          <a:xfrm>
            <a:off x="5494677" y="4978794"/>
            <a:ext cx="3493264" cy="369332"/>
          </a:xfrm>
          <a:prstGeom prst="rect">
            <a:avLst/>
          </a:prstGeom>
        </p:spPr>
        <p:txBody>
          <a:bodyPr wrap="none">
            <a:spAutoFit/>
          </a:bodyPr>
          <a:lstStyle/>
          <a:p>
            <a:r>
              <a:rPr lang="sl-SI" dirty="0">
                <a:solidFill>
                  <a:schemeClr val="bg1"/>
                </a:solidFill>
              </a:rPr>
              <a:t>IN PRAVOKOTNA PROJEKCIJA</a:t>
            </a:r>
          </a:p>
        </p:txBody>
      </p:sp>
    </p:spTree>
    <p:extLst>
      <p:ext uri="{BB962C8B-B14F-4D97-AF65-F5344CB8AC3E}">
        <p14:creationId xmlns:p14="http://schemas.microsoft.com/office/powerpoint/2010/main" val="1297037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p:cNvSpPr txBox="1"/>
          <p:nvPr/>
        </p:nvSpPr>
        <p:spPr>
          <a:xfrm>
            <a:off x="886691" y="387927"/>
            <a:ext cx="8543636" cy="369332"/>
          </a:xfrm>
          <a:prstGeom prst="rect">
            <a:avLst/>
          </a:prstGeom>
          <a:noFill/>
        </p:spPr>
        <p:txBody>
          <a:bodyPr wrap="square" rtlCol="0">
            <a:spAutoFit/>
          </a:bodyPr>
          <a:lstStyle/>
          <a:p>
            <a:r>
              <a:rPr lang="sl-SI" b="1" dirty="0" smtClean="0">
                <a:effectLst>
                  <a:outerShdw blurRad="38100" dist="38100" dir="2700000" algn="tl">
                    <a:srgbClr val="000000">
                      <a:alpha val="43137"/>
                    </a:srgbClr>
                  </a:outerShdw>
                </a:effectLst>
              </a:rPr>
              <a:t>CENTRALNA PROJEKCIJA-LINEARNA PERSPEKTIVA</a:t>
            </a:r>
            <a:endParaRPr lang="sl-SI" b="1" dirty="0">
              <a:effectLst>
                <a:outerShdw blurRad="38100" dist="38100" dir="2700000" algn="tl">
                  <a:srgbClr val="000000">
                    <a:alpha val="43137"/>
                  </a:srgbClr>
                </a:outerShdw>
              </a:effectLst>
            </a:endParaRPr>
          </a:p>
        </p:txBody>
      </p:sp>
      <p:pic>
        <p:nvPicPr>
          <p:cNvPr id="6" name="Slika 5"/>
          <p:cNvPicPr>
            <a:picLocks noChangeAspect="1"/>
          </p:cNvPicPr>
          <p:nvPr/>
        </p:nvPicPr>
        <p:blipFill>
          <a:blip r:embed="rId2"/>
          <a:stretch>
            <a:fillRect/>
          </a:stretch>
        </p:blipFill>
        <p:spPr>
          <a:xfrm>
            <a:off x="5649432" y="638033"/>
            <a:ext cx="6099222" cy="2453475"/>
          </a:xfrm>
          <a:prstGeom prst="rect">
            <a:avLst/>
          </a:prstGeom>
        </p:spPr>
      </p:pic>
      <p:pic>
        <p:nvPicPr>
          <p:cNvPr id="7" name="Slika 6"/>
          <p:cNvPicPr>
            <a:picLocks noChangeAspect="1"/>
          </p:cNvPicPr>
          <p:nvPr/>
        </p:nvPicPr>
        <p:blipFill>
          <a:blip r:embed="rId3"/>
          <a:stretch>
            <a:fillRect/>
          </a:stretch>
        </p:blipFill>
        <p:spPr>
          <a:xfrm>
            <a:off x="230505" y="1123299"/>
            <a:ext cx="4748645" cy="1819275"/>
          </a:xfrm>
          <a:prstGeom prst="rect">
            <a:avLst/>
          </a:prstGeom>
        </p:spPr>
      </p:pic>
      <p:sp>
        <p:nvSpPr>
          <p:cNvPr id="8" name="PoljeZBesedilom 7"/>
          <p:cNvSpPr txBox="1"/>
          <p:nvPr/>
        </p:nvSpPr>
        <p:spPr>
          <a:xfrm>
            <a:off x="7432963" y="3361358"/>
            <a:ext cx="3805382" cy="1200329"/>
          </a:xfrm>
          <a:prstGeom prst="rect">
            <a:avLst/>
          </a:prstGeom>
          <a:noFill/>
        </p:spPr>
        <p:txBody>
          <a:bodyPr wrap="square" rtlCol="0">
            <a:spAutoFit/>
          </a:bodyPr>
          <a:lstStyle/>
          <a:p>
            <a:r>
              <a:rPr lang="sl-SI" b="1" i="1" dirty="0" smtClean="0"/>
              <a:t>VZPOREDNICE se stikajo v skupni točki ali BEŽIŠČU (STEČIŠČU). To je neskončno oddaljena točka na HORIZONTU.</a:t>
            </a:r>
            <a:endParaRPr lang="sl-SI" b="1" i="1" dirty="0"/>
          </a:p>
        </p:txBody>
      </p:sp>
      <p:pic>
        <p:nvPicPr>
          <p:cNvPr id="9" name="Slika 8"/>
          <p:cNvPicPr>
            <a:picLocks noChangeAspect="1"/>
          </p:cNvPicPr>
          <p:nvPr/>
        </p:nvPicPr>
        <p:blipFill>
          <a:blip r:embed="rId4"/>
          <a:stretch>
            <a:fillRect/>
          </a:stretch>
        </p:blipFill>
        <p:spPr>
          <a:xfrm>
            <a:off x="3001991" y="3308614"/>
            <a:ext cx="4156018" cy="3196937"/>
          </a:xfrm>
          <a:prstGeom prst="rect">
            <a:avLst/>
          </a:prstGeom>
        </p:spPr>
      </p:pic>
      <p:sp>
        <p:nvSpPr>
          <p:cNvPr id="10" name="PoljeZBesedilom 9"/>
          <p:cNvSpPr txBox="1"/>
          <p:nvPr/>
        </p:nvSpPr>
        <p:spPr>
          <a:xfrm>
            <a:off x="0" y="3999346"/>
            <a:ext cx="3278909" cy="1200329"/>
          </a:xfrm>
          <a:prstGeom prst="rect">
            <a:avLst/>
          </a:prstGeom>
          <a:noFill/>
        </p:spPr>
        <p:txBody>
          <a:bodyPr wrap="square" rtlCol="0">
            <a:spAutoFit/>
          </a:bodyPr>
          <a:lstStyle/>
          <a:p>
            <a:r>
              <a:rPr lang="sl-SI" b="1" u="sng" dirty="0" smtClean="0">
                <a:solidFill>
                  <a:schemeClr val="bg1"/>
                </a:solidFill>
                <a:effectLst>
                  <a:outerShdw blurRad="38100" dist="38100" dir="2700000" algn="tl">
                    <a:srgbClr val="000000">
                      <a:alpha val="43137"/>
                    </a:srgbClr>
                  </a:outerShdw>
                </a:effectLst>
              </a:rPr>
              <a:t>ENOBEŽIŠČNA</a:t>
            </a:r>
          </a:p>
          <a:p>
            <a:r>
              <a:rPr lang="sl-SI" b="1" u="sng" dirty="0" smtClean="0">
                <a:solidFill>
                  <a:schemeClr val="bg1"/>
                </a:solidFill>
                <a:effectLst>
                  <a:outerShdw blurRad="38100" dist="38100" dir="2700000" algn="tl">
                    <a:srgbClr val="000000">
                      <a:alpha val="43137"/>
                    </a:srgbClr>
                  </a:outerShdw>
                </a:effectLst>
              </a:rPr>
              <a:t>DVOBEŽIŠČNA</a:t>
            </a:r>
          </a:p>
          <a:p>
            <a:r>
              <a:rPr lang="sl-SI" b="1" u="sng" dirty="0" smtClean="0">
                <a:solidFill>
                  <a:schemeClr val="bg1"/>
                </a:solidFill>
                <a:effectLst>
                  <a:outerShdw blurRad="38100" dist="38100" dir="2700000" algn="tl">
                    <a:srgbClr val="000000">
                      <a:alpha val="43137"/>
                    </a:srgbClr>
                  </a:outerShdw>
                </a:effectLst>
              </a:rPr>
              <a:t>TRI-BEŽIŠČNA PROJEKCIJA PREDMETA</a:t>
            </a:r>
            <a:endParaRPr lang="sl-SI" b="1" u="sng" dirty="0">
              <a:solidFill>
                <a:schemeClr val="bg1"/>
              </a:solidFill>
              <a:effectLst>
                <a:outerShdw blurRad="38100" dist="38100" dir="2700000" algn="tl">
                  <a:srgbClr val="000000">
                    <a:alpha val="43137"/>
                  </a:srgbClr>
                </a:outerShdw>
              </a:effectLst>
            </a:endParaRPr>
          </a:p>
        </p:txBody>
      </p:sp>
      <p:cxnSp>
        <p:nvCxnSpPr>
          <p:cNvPr id="12" name="Raven puščični povezovalnik 11"/>
          <p:cNvCxnSpPr/>
          <p:nvPr/>
        </p:nvCxnSpPr>
        <p:spPr>
          <a:xfrm flipV="1">
            <a:off x="1754616" y="2005291"/>
            <a:ext cx="4715457" cy="2474345"/>
          </a:xfrm>
          <a:prstGeom prst="straightConnector1">
            <a:avLst/>
          </a:prstGeom>
          <a:ln>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aven puščični povezovalnik 13"/>
          <p:cNvCxnSpPr/>
          <p:nvPr/>
        </p:nvCxnSpPr>
        <p:spPr>
          <a:xfrm flipV="1">
            <a:off x="1403927" y="2980266"/>
            <a:ext cx="55418" cy="1109552"/>
          </a:xfrm>
          <a:prstGeom prst="straightConnector1">
            <a:avLst/>
          </a:prstGeom>
          <a:ln>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aven puščični povezovalnik 15"/>
          <p:cNvCxnSpPr/>
          <p:nvPr/>
        </p:nvCxnSpPr>
        <p:spPr>
          <a:xfrm flipV="1">
            <a:off x="2865581" y="3535042"/>
            <a:ext cx="1835728" cy="1320370"/>
          </a:xfrm>
          <a:prstGeom prst="straightConnector1">
            <a:avLst/>
          </a:prstGeom>
          <a:ln>
            <a:solidFill>
              <a:srgbClr val="FF0000">
                <a:alpha val="60000"/>
              </a:srgb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243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994" y="100060"/>
            <a:ext cx="12209752" cy="583321"/>
          </a:xfrm>
        </p:spPr>
        <p:txBody>
          <a:bodyPr>
            <a:normAutofit fontScale="90000"/>
          </a:bodyPr>
          <a:lstStyle/>
          <a:p>
            <a:r>
              <a:rPr lang="sl-SI" dirty="0" smtClean="0"/>
              <a:t>DRUGI NAČINI OBRAVNAVE PROSTORA</a:t>
            </a:r>
            <a:endParaRPr lang="sl-SI" dirty="0"/>
          </a:p>
        </p:txBody>
      </p:sp>
      <p:sp>
        <p:nvSpPr>
          <p:cNvPr id="3" name="PoljeZBesedilom 2"/>
          <p:cNvSpPr txBox="1"/>
          <p:nvPr/>
        </p:nvSpPr>
        <p:spPr>
          <a:xfrm>
            <a:off x="5377085" y="544836"/>
            <a:ext cx="3241202" cy="3693319"/>
          </a:xfrm>
          <a:prstGeom prst="rect">
            <a:avLst/>
          </a:prstGeom>
          <a:noFill/>
        </p:spPr>
        <p:txBody>
          <a:bodyPr wrap="square" rtlCol="0">
            <a:spAutoFit/>
          </a:bodyPr>
          <a:lstStyle/>
          <a:p>
            <a:r>
              <a:rPr lang="sl-SI" b="1" dirty="0" smtClean="0">
                <a:effectLst>
                  <a:outerShdw blurRad="38100" dist="38100" dir="2700000" algn="tl">
                    <a:srgbClr val="000000">
                      <a:alpha val="43137"/>
                    </a:srgbClr>
                  </a:outerShdw>
                </a:effectLst>
              </a:rPr>
              <a:t>OBRNJENA PERSPEKTIVA- </a:t>
            </a:r>
            <a:r>
              <a:rPr lang="sl-SI" dirty="0" smtClean="0"/>
              <a:t>SE POJAVLJA V SLIKARSTVU PRED RAZUMEVANJEM, DA SE LINIJE KI SICER POTEKAJO VZOREDNO Z ODDALLJENOSTJO ZBLIŽAJO IN ZDRUŽIJO V OČIŠČU.</a:t>
            </a:r>
          </a:p>
          <a:p>
            <a:r>
              <a:rPr lang="sl-SI" dirty="0" smtClean="0"/>
              <a:t>Tako so predmeti spredaj lahko manjši, kot predmeti zadaj…PLOSKVE se v daljavo ŠIRIJO namesto da bi se OŽALE </a:t>
            </a:r>
            <a:endParaRPr lang="sl-SI" dirty="0"/>
          </a:p>
        </p:txBody>
      </p:sp>
      <p:sp>
        <p:nvSpPr>
          <p:cNvPr id="4" name="PoljeZBesedilom 3"/>
          <p:cNvSpPr txBox="1"/>
          <p:nvPr/>
        </p:nvSpPr>
        <p:spPr>
          <a:xfrm>
            <a:off x="123907" y="5341463"/>
            <a:ext cx="3390553" cy="1477328"/>
          </a:xfrm>
          <a:prstGeom prst="rect">
            <a:avLst/>
          </a:prstGeom>
          <a:noFill/>
        </p:spPr>
        <p:txBody>
          <a:bodyPr wrap="square" rtlCol="0">
            <a:spAutoFit/>
          </a:bodyPr>
          <a:lstStyle/>
          <a:p>
            <a:r>
              <a:rPr lang="sl-SI" b="1" i="1" dirty="0" smtClean="0"/>
              <a:t>PRIKAZOVANJE PROSTORA IZ VEČ VIDIKOV-ASPEKTIVNO PRIKAZOVANJE PROSTORA ALI </a:t>
            </a:r>
            <a:r>
              <a:rPr lang="sl-SI" b="1" i="1" dirty="0" smtClean="0">
                <a:effectLst>
                  <a:outerShdw blurRad="38100" dist="38100" dir="2700000" algn="tl">
                    <a:srgbClr val="000000">
                      <a:alpha val="43137"/>
                    </a:srgbClr>
                  </a:outerShdw>
                </a:effectLst>
              </a:rPr>
              <a:t>KONCEPTUALNA PERSPEKTIVA</a:t>
            </a:r>
            <a:endParaRPr lang="sl-SI" b="1" i="1" dirty="0">
              <a:effectLst>
                <a:outerShdw blurRad="38100" dist="38100" dir="2700000" algn="tl">
                  <a:srgbClr val="000000">
                    <a:alpha val="43137"/>
                  </a:srgbClr>
                </a:outerShdw>
              </a:effectLst>
            </a:endParaRPr>
          </a:p>
        </p:txBody>
      </p:sp>
      <p:pic>
        <p:nvPicPr>
          <p:cNvPr id="5" name="Slika 4"/>
          <p:cNvPicPr>
            <a:picLocks noChangeAspect="1"/>
          </p:cNvPicPr>
          <p:nvPr/>
        </p:nvPicPr>
        <p:blipFill>
          <a:blip r:embed="rId2"/>
          <a:stretch>
            <a:fillRect/>
          </a:stretch>
        </p:blipFill>
        <p:spPr>
          <a:xfrm>
            <a:off x="8618287" y="100060"/>
            <a:ext cx="3322858" cy="4431363"/>
          </a:xfrm>
          <a:prstGeom prst="rect">
            <a:avLst/>
          </a:prstGeom>
        </p:spPr>
      </p:pic>
      <p:pic>
        <p:nvPicPr>
          <p:cNvPr id="6" name="Slika 5"/>
          <p:cNvPicPr>
            <a:picLocks noChangeAspect="1"/>
          </p:cNvPicPr>
          <p:nvPr/>
        </p:nvPicPr>
        <p:blipFill>
          <a:blip r:embed="rId3"/>
          <a:stretch>
            <a:fillRect/>
          </a:stretch>
        </p:blipFill>
        <p:spPr>
          <a:xfrm>
            <a:off x="0" y="799693"/>
            <a:ext cx="3638369" cy="2037486"/>
          </a:xfrm>
          <a:prstGeom prst="rect">
            <a:avLst/>
          </a:prstGeom>
        </p:spPr>
      </p:pic>
      <p:pic>
        <p:nvPicPr>
          <p:cNvPr id="7" name="Slika 6"/>
          <p:cNvPicPr>
            <a:picLocks noChangeAspect="1"/>
          </p:cNvPicPr>
          <p:nvPr/>
        </p:nvPicPr>
        <p:blipFill>
          <a:blip r:embed="rId4"/>
          <a:stretch>
            <a:fillRect/>
          </a:stretch>
        </p:blipFill>
        <p:spPr>
          <a:xfrm>
            <a:off x="0" y="2837179"/>
            <a:ext cx="3860800" cy="2162048"/>
          </a:xfrm>
          <a:prstGeom prst="rect">
            <a:avLst/>
          </a:prstGeom>
        </p:spPr>
      </p:pic>
      <p:pic>
        <p:nvPicPr>
          <p:cNvPr id="8" name="Slika 7"/>
          <p:cNvPicPr>
            <a:picLocks noChangeAspect="1"/>
          </p:cNvPicPr>
          <p:nvPr/>
        </p:nvPicPr>
        <p:blipFill>
          <a:blip r:embed="rId5"/>
          <a:stretch>
            <a:fillRect/>
          </a:stretch>
        </p:blipFill>
        <p:spPr>
          <a:xfrm>
            <a:off x="3860800" y="4739904"/>
            <a:ext cx="2862551" cy="2078887"/>
          </a:xfrm>
          <a:prstGeom prst="rect">
            <a:avLst/>
          </a:prstGeom>
        </p:spPr>
      </p:pic>
      <p:sp>
        <p:nvSpPr>
          <p:cNvPr id="9" name="PoljeZBesedilom 8"/>
          <p:cNvSpPr txBox="1"/>
          <p:nvPr/>
        </p:nvSpPr>
        <p:spPr>
          <a:xfrm>
            <a:off x="7069691" y="5156399"/>
            <a:ext cx="2619247" cy="1477328"/>
          </a:xfrm>
          <a:prstGeom prst="rect">
            <a:avLst/>
          </a:prstGeom>
          <a:noFill/>
        </p:spPr>
        <p:txBody>
          <a:bodyPr wrap="square" rtlCol="0">
            <a:spAutoFit/>
          </a:bodyPr>
          <a:lstStyle/>
          <a:p>
            <a:r>
              <a:rPr lang="sl-SI" b="1" dirty="0" smtClean="0">
                <a:effectLst>
                  <a:outerShdw blurRad="38100" dist="38100" dir="2700000" algn="tl">
                    <a:srgbClr val="000000">
                      <a:alpha val="43137"/>
                    </a:srgbClr>
                  </a:outerShdw>
                </a:effectLst>
              </a:rPr>
              <a:t>SODOBNA UMETNOST DODA TUDI GIBANJE OZIROMA ČAS IN GA VKOMPONIRA V PROSTOR</a:t>
            </a:r>
            <a:endParaRPr lang="sl-SI" b="1" dirty="0">
              <a:effectLst>
                <a:outerShdw blurRad="38100" dist="38100" dir="2700000" algn="tl">
                  <a:srgbClr val="000000">
                    <a:alpha val="43137"/>
                  </a:srgbClr>
                </a:outerShdw>
              </a:effectLst>
            </a:endParaRPr>
          </a:p>
        </p:txBody>
      </p:sp>
      <p:pic>
        <p:nvPicPr>
          <p:cNvPr id="10" name="Slika 9"/>
          <p:cNvPicPr>
            <a:picLocks noChangeAspect="1"/>
          </p:cNvPicPr>
          <p:nvPr/>
        </p:nvPicPr>
        <p:blipFill>
          <a:blip r:embed="rId6"/>
          <a:stretch>
            <a:fillRect/>
          </a:stretch>
        </p:blipFill>
        <p:spPr>
          <a:xfrm>
            <a:off x="9618213" y="4830830"/>
            <a:ext cx="2352675" cy="1943100"/>
          </a:xfrm>
          <a:prstGeom prst="rect">
            <a:avLst/>
          </a:prstGeom>
        </p:spPr>
      </p:pic>
    </p:spTree>
    <p:extLst>
      <p:ext uri="{BB962C8B-B14F-4D97-AF65-F5344CB8AC3E}">
        <p14:creationId xmlns:p14="http://schemas.microsoft.com/office/powerpoint/2010/main" val="1985882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PROSTOR V ARHITEKTURI</a:t>
            </a:r>
            <a:endParaRPr lang="sl-SI" dirty="0"/>
          </a:p>
        </p:txBody>
      </p:sp>
      <p:sp>
        <p:nvSpPr>
          <p:cNvPr id="3" name="Označba mesta vsebine 2"/>
          <p:cNvSpPr>
            <a:spLocks noGrp="1"/>
          </p:cNvSpPr>
          <p:nvPr>
            <p:ph idx="1"/>
          </p:nvPr>
        </p:nvSpPr>
        <p:spPr>
          <a:xfrm>
            <a:off x="684212" y="685800"/>
            <a:ext cx="11507788" cy="3615267"/>
          </a:xfrm>
        </p:spPr>
        <p:txBody>
          <a:bodyPr/>
          <a:lstStyle/>
          <a:p>
            <a:r>
              <a:rPr lang="sl-SI" dirty="0" smtClean="0"/>
              <a:t>Za dojemanje prostora v arhitekturi je med drugim pomemben tudi čas- gibanje skozi prostor- hitro, počasno, kožno, usmerjeno… Pri gibanju skozi arhitekturni prostor kontinuirano doživljamo spreminjanje naših vidnih vtisov, </a:t>
            </a:r>
            <a:r>
              <a:rPr lang="sl-SI" dirty="0" err="1" smtClean="0"/>
              <a:t>npr</a:t>
            </a:r>
            <a:r>
              <a:rPr lang="sl-SI" dirty="0" smtClean="0"/>
              <a:t> svetlobe, oblik, približevanja, spreminjanje smeri, svetlosti… Arhitekturni prostor je lahko ZUNANJI (EKSTERIERNI) ali NOTRANJI (INTERIER)</a:t>
            </a:r>
          </a:p>
          <a:p>
            <a:r>
              <a:rPr lang="sl-SI" dirty="0" smtClean="0"/>
              <a:t>Notranji prostori so lahko ODPRTI, POLZAPRTI ALI ZAPRTI. MASIVNI SO BOLJ ZAPRTI, SKELETNI BOLJ ODPRTI.  Lahko ima VZDOLŽNO ALI SREDIŠČNO OBLIKO.</a:t>
            </a:r>
          </a:p>
          <a:p>
            <a:r>
              <a:rPr lang="sl-SI" dirty="0" smtClean="0"/>
              <a:t>Vzdolžni prostor je bolj usklajen z našim dojemanjem prostora (prostorski križ), zato </a:t>
            </a:r>
            <a:r>
              <a:rPr lang="sl-SI" dirty="0" err="1" smtClean="0"/>
              <a:t>dleuje</a:t>
            </a:r>
            <a:r>
              <a:rPr lang="sl-SI" dirty="0" smtClean="0"/>
              <a:t> stabilno, trdno.</a:t>
            </a:r>
          </a:p>
          <a:p>
            <a:r>
              <a:rPr lang="sl-SI" dirty="0" smtClean="0"/>
              <a:t>Okrogli prostor deluje bolj imaginarno, v njem pa se nahaja dominantna točka SREDIŠČE.</a:t>
            </a:r>
            <a:endParaRPr lang="sl-SI" dirty="0"/>
          </a:p>
        </p:txBody>
      </p:sp>
      <p:pic>
        <p:nvPicPr>
          <p:cNvPr id="4" name="Slika 3"/>
          <p:cNvPicPr>
            <a:picLocks noChangeAspect="1"/>
          </p:cNvPicPr>
          <p:nvPr/>
        </p:nvPicPr>
        <p:blipFill>
          <a:blip r:embed="rId2"/>
          <a:stretch>
            <a:fillRect/>
          </a:stretch>
        </p:blipFill>
        <p:spPr>
          <a:xfrm>
            <a:off x="9829944" y="4193501"/>
            <a:ext cx="2260456" cy="2664499"/>
          </a:xfrm>
          <a:prstGeom prst="rect">
            <a:avLst/>
          </a:prstGeom>
        </p:spPr>
      </p:pic>
      <p:pic>
        <p:nvPicPr>
          <p:cNvPr id="5" name="Slika 4"/>
          <p:cNvPicPr>
            <a:picLocks noChangeAspect="1"/>
          </p:cNvPicPr>
          <p:nvPr/>
        </p:nvPicPr>
        <p:blipFill>
          <a:blip r:embed="rId3"/>
          <a:stretch>
            <a:fillRect/>
          </a:stretch>
        </p:blipFill>
        <p:spPr>
          <a:xfrm>
            <a:off x="6438106" y="4193501"/>
            <a:ext cx="2493458" cy="2619375"/>
          </a:xfrm>
          <a:prstGeom prst="rect">
            <a:avLst/>
          </a:prstGeom>
        </p:spPr>
      </p:pic>
    </p:spTree>
    <p:extLst>
      <p:ext uri="{BB962C8B-B14F-4D97-AF65-F5344CB8AC3E}">
        <p14:creationId xmlns:p14="http://schemas.microsoft.com/office/powerpoint/2010/main" val="16864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40866" y="0"/>
            <a:ext cx="8534400" cy="1507067"/>
          </a:xfrm>
        </p:spPr>
        <p:txBody>
          <a:bodyPr/>
          <a:lstStyle/>
          <a:p>
            <a:r>
              <a:rPr lang="sl-SI" dirty="0" smtClean="0"/>
              <a:t>Prostor v kiparstvu</a:t>
            </a:r>
            <a:endParaRPr lang="sl-SI" dirty="0"/>
          </a:p>
        </p:txBody>
      </p:sp>
      <p:sp>
        <p:nvSpPr>
          <p:cNvPr id="3" name="Označba mesta vsebine 2"/>
          <p:cNvSpPr>
            <a:spLocks noGrp="1"/>
          </p:cNvSpPr>
          <p:nvPr>
            <p:ph idx="1"/>
          </p:nvPr>
        </p:nvSpPr>
        <p:spPr>
          <a:xfrm>
            <a:off x="240866" y="1145308"/>
            <a:ext cx="11221461" cy="1724122"/>
          </a:xfrm>
        </p:spPr>
        <p:txBody>
          <a:bodyPr/>
          <a:lstStyle/>
          <a:p>
            <a:r>
              <a:rPr lang="sl-SI" b="1" dirty="0" smtClean="0"/>
              <a:t>V KIPARSTVU se analizira prostor z vidika mase, tudi z vidika mase, ki odriva prostor. Značilne za kiparstvo so KONVEKSNE IN KONKAVNE OBLLIKE. Kontrasti med tema oblikama povzročajo prodore oz. vstope plastike v prostor. Na skrajni meji tega medsebojnega prodiranje se masa spremeni v skelet- v čisto konstrukcijo. V RELIEFU, pa se prostor analizira in zazna enko kot v slikarstvu. </a:t>
            </a:r>
            <a:endParaRPr lang="sl-SI" b="1" dirty="0"/>
          </a:p>
        </p:txBody>
      </p:sp>
      <p:pic>
        <p:nvPicPr>
          <p:cNvPr id="4" name="Slika 3"/>
          <p:cNvPicPr>
            <a:picLocks noChangeAspect="1"/>
          </p:cNvPicPr>
          <p:nvPr/>
        </p:nvPicPr>
        <p:blipFill>
          <a:blip r:embed="rId2"/>
          <a:stretch>
            <a:fillRect/>
          </a:stretch>
        </p:blipFill>
        <p:spPr>
          <a:xfrm>
            <a:off x="517091" y="2947938"/>
            <a:ext cx="2143125" cy="2133600"/>
          </a:xfrm>
          <a:prstGeom prst="rect">
            <a:avLst/>
          </a:prstGeom>
        </p:spPr>
      </p:pic>
      <p:pic>
        <p:nvPicPr>
          <p:cNvPr id="5" name="Slika 4"/>
          <p:cNvPicPr>
            <a:picLocks noChangeAspect="1"/>
          </p:cNvPicPr>
          <p:nvPr/>
        </p:nvPicPr>
        <p:blipFill>
          <a:blip r:embed="rId3"/>
          <a:stretch>
            <a:fillRect/>
          </a:stretch>
        </p:blipFill>
        <p:spPr>
          <a:xfrm>
            <a:off x="3214110" y="2947938"/>
            <a:ext cx="2143125" cy="2133600"/>
          </a:xfrm>
          <a:prstGeom prst="rect">
            <a:avLst/>
          </a:prstGeom>
        </p:spPr>
      </p:pic>
      <p:pic>
        <p:nvPicPr>
          <p:cNvPr id="6" name="Slika 5"/>
          <p:cNvPicPr>
            <a:picLocks noChangeAspect="1"/>
          </p:cNvPicPr>
          <p:nvPr/>
        </p:nvPicPr>
        <p:blipFill>
          <a:blip r:embed="rId4"/>
          <a:stretch>
            <a:fillRect/>
          </a:stretch>
        </p:blipFill>
        <p:spPr>
          <a:xfrm>
            <a:off x="8150656" y="4374956"/>
            <a:ext cx="3744919" cy="2483044"/>
          </a:xfrm>
          <a:prstGeom prst="rect">
            <a:avLst/>
          </a:prstGeom>
        </p:spPr>
      </p:pic>
      <p:pic>
        <p:nvPicPr>
          <p:cNvPr id="7" name="Slika 6"/>
          <p:cNvPicPr>
            <a:picLocks noChangeAspect="1"/>
          </p:cNvPicPr>
          <p:nvPr/>
        </p:nvPicPr>
        <p:blipFill>
          <a:blip r:embed="rId5"/>
          <a:stretch>
            <a:fillRect/>
          </a:stretch>
        </p:blipFill>
        <p:spPr>
          <a:xfrm>
            <a:off x="5617585" y="2779135"/>
            <a:ext cx="2619375" cy="1743075"/>
          </a:xfrm>
          <a:prstGeom prst="rect">
            <a:avLst/>
          </a:prstGeom>
        </p:spPr>
      </p:pic>
    </p:spTree>
    <p:extLst>
      <p:ext uri="{BB962C8B-B14F-4D97-AF65-F5344CB8AC3E}">
        <p14:creationId xmlns:p14="http://schemas.microsoft.com/office/powerpoint/2010/main" val="2498172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0" y="0"/>
            <a:ext cx="9116290" cy="2031325"/>
          </a:xfrm>
          <a:prstGeom prst="rect">
            <a:avLst/>
          </a:prstGeom>
          <a:noFill/>
        </p:spPr>
        <p:txBody>
          <a:bodyPr wrap="square" rtlCol="0">
            <a:spAutoFit/>
          </a:bodyPr>
          <a:lstStyle/>
          <a:p>
            <a:r>
              <a:rPr lang="sl-SI" b="1" i="1" dirty="0"/>
              <a:t>Likovni prostor je z likovnimi sredstvi predelan psihološki prostor. V arhitekturi poznamo zunanji in notranji prostor, v kipih pa kombinacije polno-praznih volumnov. Najznačilnejši likovni prostor najdemo na slikah in risbah kot skupek globinskih vodil ali prostorskih ključev, ki ustvarjajo iluzijo prostora na 2D-podlagah</a:t>
            </a:r>
            <a:r>
              <a:rPr lang="sl-SI" b="1" i="1" dirty="0" smtClean="0"/>
              <a:t>. Je ORISANA likovna prvina, različno jo obravnavajo vsa področja likovnega ustvarjanja.  Človek dojema prostor s čuti (vid, tip, sluh, čut za ravnotežje…) in z razumom ter čustvi.</a:t>
            </a:r>
            <a:endParaRPr lang="sl-SI" b="1" i="1" dirty="0"/>
          </a:p>
        </p:txBody>
      </p:sp>
      <p:pic>
        <p:nvPicPr>
          <p:cNvPr id="3" name="Slika 2"/>
          <p:cNvPicPr>
            <a:picLocks noChangeAspect="1"/>
          </p:cNvPicPr>
          <p:nvPr/>
        </p:nvPicPr>
        <p:blipFill>
          <a:blip r:embed="rId2"/>
          <a:stretch>
            <a:fillRect/>
          </a:stretch>
        </p:blipFill>
        <p:spPr>
          <a:xfrm>
            <a:off x="86014" y="2031325"/>
            <a:ext cx="3135457" cy="3773000"/>
          </a:xfrm>
          <a:prstGeom prst="rect">
            <a:avLst/>
          </a:prstGeom>
        </p:spPr>
      </p:pic>
      <p:sp>
        <p:nvSpPr>
          <p:cNvPr id="5" name="PoljeZBesedilom 4"/>
          <p:cNvSpPr txBox="1"/>
          <p:nvPr/>
        </p:nvSpPr>
        <p:spPr>
          <a:xfrm>
            <a:off x="3685309" y="2209801"/>
            <a:ext cx="2918691" cy="4247317"/>
          </a:xfrm>
          <a:prstGeom prst="rect">
            <a:avLst/>
          </a:prstGeom>
          <a:noFill/>
        </p:spPr>
        <p:txBody>
          <a:bodyPr wrap="square" rtlCol="0">
            <a:spAutoFit/>
          </a:bodyPr>
          <a:lstStyle/>
          <a:p>
            <a:r>
              <a:rPr lang="sl-SI" dirty="0" smtClean="0">
                <a:solidFill>
                  <a:schemeClr val="bg1"/>
                </a:solidFill>
              </a:rPr>
              <a:t>Zgradba človeškega telesa pogojuje specifično orientacijo v prostoru. Ker stojimo </a:t>
            </a:r>
            <a:r>
              <a:rPr lang="sl-SI" b="1" dirty="0" smtClean="0">
                <a:solidFill>
                  <a:schemeClr val="bg1"/>
                </a:solidFill>
              </a:rPr>
              <a:t>pokončno, je navpičnost </a:t>
            </a:r>
            <a:r>
              <a:rPr lang="sl-SI" dirty="0" smtClean="0">
                <a:solidFill>
                  <a:schemeClr val="bg1"/>
                </a:solidFill>
              </a:rPr>
              <a:t>ali pokončnost prvi likovni pojem, ki izhaja iz naše telesne podobe. </a:t>
            </a:r>
            <a:r>
              <a:rPr lang="sl-SI" b="1" dirty="0" smtClean="0">
                <a:solidFill>
                  <a:schemeClr val="bg1"/>
                </a:solidFill>
              </a:rPr>
              <a:t>Ležanje ali vodoravna lega, </a:t>
            </a:r>
            <a:r>
              <a:rPr lang="sl-SI" dirty="0" smtClean="0">
                <a:solidFill>
                  <a:schemeClr val="bg1"/>
                </a:solidFill>
              </a:rPr>
              <a:t>je nasprotje pokončnosti in je drug likovni pojem, ki izhaja iz našega telesnega ustroja.</a:t>
            </a:r>
            <a:endParaRPr lang="sl-SI" dirty="0">
              <a:solidFill>
                <a:schemeClr val="bg1"/>
              </a:solidFill>
            </a:endParaRPr>
          </a:p>
        </p:txBody>
      </p:sp>
      <p:sp>
        <p:nvSpPr>
          <p:cNvPr id="6" name="PoljeZBesedilom 5"/>
          <p:cNvSpPr txBox="1"/>
          <p:nvPr/>
        </p:nvSpPr>
        <p:spPr>
          <a:xfrm>
            <a:off x="7490691" y="2031325"/>
            <a:ext cx="3537527" cy="3170099"/>
          </a:xfrm>
          <a:prstGeom prst="rect">
            <a:avLst/>
          </a:prstGeom>
          <a:noFill/>
        </p:spPr>
        <p:txBody>
          <a:bodyPr wrap="square" rtlCol="0">
            <a:spAutoFit/>
          </a:bodyPr>
          <a:lstStyle/>
          <a:p>
            <a:r>
              <a:rPr lang="sl-SI" sz="2000" b="1" i="1" dirty="0" smtClean="0"/>
              <a:t>Prostor je sistem namišljenih med seboj pravokotnih ravnin, ki označujejo oz. delijo zaznaven prostor na sprednji in zadnji del, zgornji in spodnji del, ter levo in desno stran. Natančno ga opredeljuje PROSTORSKI KRIŽ </a:t>
            </a:r>
            <a:endParaRPr lang="sl-SI" sz="2000" b="1" i="1" dirty="0"/>
          </a:p>
        </p:txBody>
      </p:sp>
      <p:sp>
        <p:nvSpPr>
          <p:cNvPr id="7" name="Desna puščica 6"/>
          <p:cNvSpPr/>
          <p:nvPr/>
        </p:nvSpPr>
        <p:spPr>
          <a:xfrm>
            <a:off x="9938327" y="4969164"/>
            <a:ext cx="2032000" cy="526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52522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360218" y="932658"/>
            <a:ext cx="4840644" cy="3773751"/>
          </a:xfrm>
          <a:prstGeom prst="rect">
            <a:avLst/>
          </a:prstGeom>
        </p:spPr>
      </p:pic>
      <p:sp>
        <p:nvSpPr>
          <p:cNvPr id="4" name="PoljeZBesedilom 3"/>
          <p:cNvSpPr txBox="1"/>
          <p:nvPr/>
        </p:nvSpPr>
        <p:spPr>
          <a:xfrm>
            <a:off x="360218" y="286327"/>
            <a:ext cx="5726546" cy="646331"/>
          </a:xfrm>
          <a:prstGeom prst="rect">
            <a:avLst/>
          </a:prstGeom>
          <a:noFill/>
        </p:spPr>
        <p:txBody>
          <a:bodyPr wrap="square" rtlCol="0">
            <a:spAutoFit/>
          </a:bodyPr>
          <a:lstStyle/>
          <a:p>
            <a:r>
              <a:rPr lang="sl-SI" sz="3600" b="1" i="1" u="sng" dirty="0" smtClean="0"/>
              <a:t>PROSTORSKI KRIŽ</a:t>
            </a:r>
            <a:endParaRPr lang="sl-SI" sz="3600" b="1" i="1" u="sng" dirty="0"/>
          </a:p>
        </p:txBody>
      </p:sp>
      <p:sp>
        <p:nvSpPr>
          <p:cNvPr id="5" name="PoljeZBesedilom 4"/>
          <p:cNvSpPr txBox="1"/>
          <p:nvPr/>
        </p:nvSpPr>
        <p:spPr>
          <a:xfrm>
            <a:off x="5828145" y="424873"/>
            <a:ext cx="6031346" cy="4801314"/>
          </a:xfrm>
          <a:prstGeom prst="rect">
            <a:avLst/>
          </a:prstGeom>
          <a:noFill/>
        </p:spPr>
        <p:txBody>
          <a:bodyPr wrap="square" rtlCol="0">
            <a:spAutoFit/>
          </a:bodyPr>
          <a:lstStyle/>
          <a:p>
            <a:r>
              <a:rPr lang="sl-SI" b="1" i="1" dirty="0" smtClean="0"/>
              <a:t>Prostor, ki ga določa prostorski križ je psihološki, ne fizičen. Značilen je za današnjo družbo, kjer vidimo prevladovanje pravokotnih enot v komponiranju bivalnih prostorov…</a:t>
            </a:r>
          </a:p>
          <a:p>
            <a:endParaRPr lang="sl-SI" b="1" i="1" dirty="0"/>
          </a:p>
          <a:p>
            <a:r>
              <a:rPr lang="sl-SI" b="1" i="1" dirty="0" smtClean="0"/>
              <a:t>Psiholog Miller- govori o ZAZNAVNEM PROSTORU, ki je odvisen od našega neposrednega zaznavanja in POJMOVNEM prostoru ki nas obdaja. PSIHOLOŠKI SVTEOVI se ne končajo tam, do koder segajo naša čutila, saj vemo, da je  naše MESTO le del neke POKRAJINE, le ta del neke CELINE, le ta del neke KROGLE…</a:t>
            </a:r>
          </a:p>
          <a:p>
            <a:r>
              <a:rPr lang="sl-SI" b="1" i="1" dirty="0" smtClean="0"/>
              <a:t>To razširjeno podobo si ustvarimo sčasoma skozi izkušnje, tako da manjša področja povežemo v večja, pomagamo si z zemljevidi.  Tudi ko narišemo ZEMLJEVID – to ni več neposredna zaznava temveč POJMOVNA SLIKA!</a:t>
            </a:r>
            <a:endParaRPr lang="sl-SI" b="1" i="1" dirty="0"/>
          </a:p>
        </p:txBody>
      </p:sp>
      <p:sp>
        <p:nvSpPr>
          <p:cNvPr id="6" name="PoljeZBesedilom 5"/>
          <p:cNvSpPr txBox="1"/>
          <p:nvPr/>
        </p:nvSpPr>
        <p:spPr>
          <a:xfrm>
            <a:off x="508000" y="5226187"/>
            <a:ext cx="4535055" cy="1200329"/>
          </a:xfrm>
          <a:prstGeom prst="rect">
            <a:avLst/>
          </a:prstGeom>
          <a:noFill/>
        </p:spPr>
        <p:txBody>
          <a:bodyPr wrap="square" rtlCol="0">
            <a:spAutoFit/>
          </a:bodyPr>
          <a:lstStyle/>
          <a:p>
            <a:r>
              <a:rPr lang="sl-SI" b="1" i="1" u="sng" dirty="0" smtClean="0">
                <a:solidFill>
                  <a:srgbClr val="FFFF00"/>
                </a:solidFill>
              </a:rPr>
              <a:t>NALOGA: </a:t>
            </a:r>
          </a:p>
          <a:p>
            <a:r>
              <a:rPr lang="sl-SI" b="1" i="1" u="sng" dirty="0" smtClean="0">
                <a:solidFill>
                  <a:srgbClr val="FFFF00"/>
                </a:solidFill>
              </a:rPr>
              <a:t>Opiši razlago prostorskega križa, ki ga doživljaš kot človek, ki stoji na talni ravnini. </a:t>
            </a:r>
            <a:endParaRPr lang="sl-SI" b="1" i="1" u="sng" dirty="0">
              <a:solidFill>
                <a:srgbClr val="FFFF00"/>
              </a:solidFill>
            </a:endParaRPr>
          </a:p>
        </p:txBody>
      </p:sp>
    </p:spTree>
    <p:extLst>
      <p:ext uri="{BB962C8B-B14F-4D97-AF65-F5344CB8AC3E}">
        <p14:creationId xmlns:p14="http://schemas.microsoft.com/office/powerpoint/2010/main" val="145820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350982" y="323273"/>
            <a:ext cx="5107709" cy="461665"/>
          </a:xfrm>
          <a:prstGeom prst="rect">
            <a:avLst/>
          </a:prstGeom>
          <a:noFill/>
        </p:spPr>
        <p:txBody>
          <a:bodyPr wrap="square" rtlCol="0">
            <a:spAutoFit/>
          </a:bodyPr>
          <a:lstStyle/>
          <a:p>
            <a:r>
              <a:rPr lang="sl-SI" sz="2400" b="1" i="1" dirty="0" smtClean="0"/>
              <a:t>LIKOVNI PROSTOR</a:t>
            </a:r>
            <a:endParaRPr lang="sl-SI" sz="2400" b="1" i="1" dirty="0"/>
          </a:p>
        </p:txBody>
      </p:sp>
      <p:sp>
        <p:nvSpPr>
          <p:cNvPr id="3" name="PoljeZBesedilom 2"/>
          <p:cNvSpPr txBox="1"/>
          <p:nvPr/>
        </p:nvSpPr>
        <p:spPr>
          <a:xfrm>
            <a:off x="147781" y="3676073"/>
            <a:ext cx="3777673" cy="461665"/>
          </a:xfrm>
          <a:prstGeom prst="rect">
            <a:avLst/>
          </a:prstGeom>
          <a:noFill/>
        </p:spPr>
        <p:txBody>
          <a:bodyPr wrap="square" rtlCol="0">
            <a:spAutoFit/>
          </a:bodyPr>
          <a:lstStyle/>
          <a:p>
            <a:r>
              <a:rPr lang="sl-SI" sz="2400" b="1" i="1" dirty="0" smtClean="0"/>
              <a:t>PROSTOR V SLIKARSTVU</a:t>
            </a:r>
            <a:endParaRPr lang="sl-SI" sz="2400" b="1" i="1" dirty="0"/>
          </a:p>
        </p:txBody>
      </p:sp>
      <p:sp>
        <p:nvSpPr>
          <p:cNvPr id="4" name="PoljeZBesedilom 3"/>
          <p:cNvSpPr txBox="1"/>
          <p:nvPr/>
        </p:nvSpPr>
        <p:spPr>
          <a:xfrm>
            <a:off x="683491" y="1052945"/>
            <a:ext cx="10677236" cy="2308324"/>
          </a:xfrm>
          <a:prstGeom prst="rect">
            <a:avLst/>
          </a:prstGeom>
          <a:noFill/>
        </p:spPr>
        <p:txBody>
          <a:bodyPr wrap="square" rtlCol="0">
            <a:spAutoFit/>
          </a:bodyPr>
          <a:lstStyle/>
          <a:p>
            <a:r>
              <a:rPr lang="sl-SI" b="1" i="1" dirty="0" smtClean="0">
                <a:solidFill>
                  <a:srgbClr val="FFFF00"/>
                </a:solidFill>
              </a:rPr>
              <a:t>Najpomembnejši čut zaznave prostora je VID. Človek selektivno opazuje (izloča) vzorce vidnega sporočila in jih ureja v skladu z našimi čutnimi, čustvenimi in razumskimi potrebami in zakonitostmi. </a:t>
            </a:r>
          </a:p>
          <a:p>
            <a:r>
              <a:rPr lang="sl-SI" b="1" i="1" dirty="0" smtClean="0">
                <a:solidFill>
                  <a:srgbClr val="FFFF00"/>
                </a:solidFill>
              </a:rPr>
              <a:t>Likovni prostor izhaja iz istega vidika, se pa razlikuje v tem, da ga URESNIČUJEMO  z LIKOVNIMI IZRAZNIMI SREDSTVI. Kipar in arhitekt uporabljata tri razsežnosti, slikar pa le dve razsežnosti ploskve, tretjo pa ustvari slikar z ILUZIJO.</a:t>
            </a:r>
          </a:p>
          <a:p>
            <a:r>
              <a:rPr lang="sl-SI" b="1" i="1" dirty="0" smtClean="0">
                <a:solidFill>
                  <a:srgbClr val="FFFF00"/>
                </a:solidFill>
              </a:rPr>
              <a:t>Kipar pa svoj izdelek postavi v prostor, ki ga imenujemo psihološki prostor- ki ga s svojo prisotnost oblikuje prav kiparjev izdelek- trodimenzionalna skulptura v nekem prostoru. </a:t>
            </a:r>
            <a:endParaRPr lang="sl-SI" b="1" i="1" dirty="0">
              <a:solidFill>
                <a:srgbClr val="FFFF00"/>
              </a:solidFill>
            </a:endParaRPr>
          </a:p>
        </p:txBody>
      </p:sp>
      <p:sp>
        <p:nvSpPr>
          <p:cNvPr id="5" name="PoljeZBesedilom 4"/>
          <p:cNvSpPr txBox="1"/>
          <p:nvPr/>
        </p:nvSpPr>
        <p:spPr>
          <a:xfrm>
            <a:off x="350982" y="4166062"/>
            <a:ext cx="11259127" cy="2308324"/>
          </a:xfrm>
          <a:prstGeom prst="rect">
            <a:avLst/>
          </a:prstGeom>
          <a:noFill/>
        </p:spPr>
        <p:txBody>
          <a:bodyPr wrap="square" rtlCol="0">
            <a:spAutoFit/>
          </a:bodyPr>
          <a:lstStyle/>
          <a:p>
            <a:r>
              <a:rPr lang="sl-SI" b="1" i="1" dirty="0" err="1" smtClean="0">
                <a:solidFill>
                  <a:schemeClr val="accent6">
                    <a:lumMod val="20000"/>
                    <a:lumOff val="80000"/>
                  </a:schemeClr>
                </a:solidFill>
              </a:rPr>
              <a:t>Dvorasežni</a:t>
            </a:r>
            <a:r>
              <a:rPr lang="sl-SI" b="1" i="1" dirty="0" smtClean="0">
                <a:solidFill>
                  <a:schemeClr val="accent6">
                    <a:lumMod val="20000"/>
                    <a:lumOff val="80000"/>
                  </a:schemeClr>
                </a:solidFill>
              </a:rPr>
              <a:t> prostor, ki ga določa slikovna ploskev imenujemo tudi SLIKARSKI PROSTOR. Orientacija v tem prostoru je ZGORAJ </a:t>
            </a:r>
            <a:r>
              <a:rPr lang="sl-SI" b="1" i="1" dirty="0">
                <a:solidFill>
                  <a:schemeClr val="accent6">
                    <a:lumMod val="20000"/>
                    <a:lumOff val="80000"/>
                  </a:schemeClr>
                </a:solidFill>
              </a:rPr>
              <a:t> </a:t>
            </a:r>
            <a:r>
              <a:rPr lang="sl-SI" b="1" i="1" dirty="0" smtClean="0">
                <a:solidFill>
                  <a:schemeClr val="accent6">
                    <a:lumMod val="20000"/>
                    <a:lumOff val="80000"/>
                  </a:schemeClr>
                </a:solidFill>
              </a:rPr>
              <a:t>IN  SPODAJ- LEVO IN DESNO.</a:t>
            </a:r>
          </a:p>
          <a:p>
            <a:r>
              <a:rPr lang="sl-SI" b="1" i="1" dirty="0" smtClean="0">
                <a:solidFill>
                  <a:schemeClr val="accent6">
                    <a:lumMod val="20000"/>
                    <a:lumOff val="80000"/>
                  </a:schemeClr>
                </a:solidFill>
              </a:rPr>
              <a:t>Slikarska ploskev je NAPREJ pomaknjena FRONTALNA RAVNINA PROSTORKEGA KRIŽA, na kateri so upodobljeni predmeti in prostor pred nami. </a:t>
            </a:r>
            <a:r>
              <a:rPr lang="sl-SI" b="1" i="1" dirty="0" err="1" smtClean="0">
                <a:solidFill>
                  <a:schemeClr val="accent6">
                    <a:lumMod val="20000"/>
                    <a:lumOff val="80000"/>
                  </a:schemeClr>
                </a:solidFill>
              </a:rPr>
              <a:t>Trideminzionalni</a:t>
            </a:r>
            <a:r>
              <a:rPr lang="sl-SI" b="1" i="1" dirty="0" smtClean="0">
                <a:solidFill>
                  <a:schemeClr val="accent6">
                    <a:lumMod val="20000"/>
                    <a:lumOff val="80000"/>
                  </a:schemeClr>
                </a:solidFill>
              </a:rPr>
              <a:t> prostor v tej fazi umetniki naslika s prevaro očesa (fr. </a:t>
            </a:r>
            <a:r>
              <a:rPr lang="sl-SI" b="1" i="1" dirty="0" err="1" smtClean="0">
                <a:solidFill>
                  <a:schemeClr val="accent6">
                    <a:lumMod val="20000"/>
                    <a:lumOff val="80000"/>
                  </a:schemeClr>
                </a:solidFill>
              </a:rPr>
              <a:t>Tromper</a:t>
            </a:r>
            <a:r>
              <a:rPr lang="sl-SI" b="1" i="1" dirty="0" smtClean="0">
                <a:solidFill>
                  <a:schemeClr val="accent6">
                    <a:lumMod val="20000"/>
                    <a:lumOff val="80000"/>
                  </a:schemeClr>
                </a:solidFill>
              </a:rPr>
              <a:t> </a:t>
            </a:r>
            <a:r>
              <a:rPr lang="sl-SI" b="1" i="1" dirty="0" err="1" smtClean="0">
                <a:solidFill>
                  <a:schemeClr val="accent6">
                    <a:lumMod val="20000"/>
                    <a:lumOff val="80000"/>
                  </a:schemeClr>
                </a:solidFill>
              </a:rPr>
              <a:t>l“oeil</a:t>
            </a:r>
            <a:r>
              <a:rPr lang="sl-SI" b="1" i="1" dirty="0" smtClean="0">
                <a:solidFill>
                  <a:schemeClr val="accent6">
                    <a:lumMod val="20000"/>
                    <a:lumOff val="80000"/>
                  </a:schemeClr>
                </a:solidFill>
              </a:rPr>
              <a:t>)</a:t>
            </a:r>
          </a:p>
          <a:p>
            <a:r>
              <a:rPr lang="sl-SI" b="1" i="1" dirty="0" smtClean="0">
                <a:solidFill>
                  <a:schemeClr val="accent6">
                    <a:lumMod val="20000"/>
                    <a:lumOff val="80000"/>
                  </a:schemeClr>
                </a:solidFill>
              </a:rPr>
              <a:t>Popolnost tega ILUZIONISTIČNEGA PROSTORA umetnik doseže tudi z uporabo </a:t>
            </a:r>
            <a:r>
              <a:rPr lang="sl-SI" b="1" i="1" dirty="0" err="1" smtClean="0">
                <a:solidFill>
                  <a:schemeClr val="accent6">
                    <a:lumMod val="20000"/>
                    <a:lumOff val="80000"/>
                  </a:schemeClr>
                </a:solidFill>
              </a:rPr>
              <a:t>prostorskuh</a:t>
            </a:r>
            <a:r>
              <a:rPr lang="sl-SI" b="1" i="1" dirty="0" smtClean="0">
                <a:solidFill>
                  <a:schemeClr val="accent6">
                    <a:lumMod val="20000"/>
                    <a:lumOff val="80000"/>
                  </a:schemeClr>
                </a:solidFill>
              </a:rPr>
              <a:t> ključev. Ti učinki so MONOKULARNI- saj jih lahko zaznamo tudi samo z ENIM OČESOM: </a:t>
            </a:r>
          </a:p>
          <a:p>
            <a:endParaRPr lang="sl-SI" dirty="0"/>
          </a:p>
        </p:txBody>
      </p:sp>
    </p:spTree>
    <p:extLst>
      <p:ext uri="{BB962C8B-B14F-4D97-AF65-F5344CB8AC3E}">
        <p14:creationId xmlns:p14="http://schemas.microsoft.com/office/powerpoint/2010/main" val="1783928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t="-789" r="-126" b="-1"/>
          <a:stretch/>
        </p:blipFill>
        <p:spPr>
          <a:xfrm>
            <a:off x="83125" y="58963"/>
            <a:ext cx="4184073" cy="40929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PoljeZBesedilom 3"/>
          <p:cNvSpPr txBox="1"/>
          <p:nvPr/>
        </p:nvSpPr>
        <p:spPr>
          <a:xfrm>
            <a:off x="4696554" y="1080324"/>
            <a:ext cx="3020292" cy="2862322"/>
          </a:xfrm>
          <a:prstGeom prst="rect">
            <a:avLst/>
          </a:prstGeom>
          <a:noFill/>
        </p:spPr>
        <p:txBody>
          <a:bodyPr wrap="square" rtlCol="0">
            <a:spAutoFit/>
          </a:bodyPr>
          <a:lstStyle/>
          <a:p>
            <a:r>
              <a:rPr lang="sl-SI" b="1" dirty="0" smtClean="0">
                <a:solidFill>
                  <a:schemeClr val="bg1"/>
                </a:solidFill>
              </a:rPr>
              <a:t>POZNAMO VEČ VRST PROSTORSKIH KLJUČEV OZ. VODIL:</a:t>
            </a:r>
          </a:p>
          <a:p>
            <a:r>
              <a:rPr lang="sl-SI" b="1" i="1" dirty="0" smtClean="0"/>
              <a:t>1. NAVIDEZNA KONVERGENCA VZPOREDNIH LINIJ, KIPOTEKAJO OD GLEDALCA V PROSTOR, K NAVIDEZNI SKUPNI TOČKI NA OBZORJU-</a:t>
            </a:r>
            <a:endParaRPr lang="sl-SI" b="1" i="1" dirty="0"/>
          </a:p>
        </p:txBody>
      </p:sp>
      <p:pic>
        <p:nvPicPr>
          <p:cNvPr id="5" name="Slika 4"/>
          <p:cNvPicPr>
            <a:picLocks noChangeAspect="1"/>
          </p:cNvPicPr>
          <p:nvPr/>
        </p:nvPicPr>
        <p:blipFill>
          <a:blip r:embed="rId4"/>
          <a:stretch>
            <a:fillRect/>
          </a:stretch>
        </p:blipFill>
        <p:spPr>
          <a:xfrm>
            <a:off x="7980795" y="1080324"/>
            <a:ext cx="3185968" cy="31859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PoljeZBesedilom 5"/>
          <p:cNvSpPr txBox="1"/>
          <p:nvPr/>
        </p:nvSpPr>
        <p:spPr>
          <a:xfrm>
            <a:off x="0" y="4235042"/>
            <a:ext cx="5135418" cy="923330"/>
          </a:xfrm>
          <a:prstGeom prst="rect">
            <a:avLst/>
          </a:prstGeom>
          <a:noFill/>
        </p:spPr>
        <p:txBody>
          <a:bodyPr wrap="square" rtlCol="0">
            <a:spAutoFit/>
          </a:bodyPr>
          <a:lstStyle/>
          <a:p>
            <a:r>
              <a:rPr lang="sl-SI" b="1" i="1" dirty="0" smtClean="0"/>
              <a:t>2. NAVIDEZNO MANJŠANJE ALI VEČANJE PREDMETOV; BLIZU SO VEČJI, ZADAJ SO MANJŠI- V RESNICI SO ENAKO VELIKI!</a:t>
            </a:r>
            <a:endParaRPr lang="sl-SI" b="1" i="1" dirty="0"/>
          </a:p>
        </p:txBody>
      </p:sp>
      <p:pic>
        <p:nvPicPr>
          <p:cNvPr id="7" name="Slika 6"/>
          <p:cNvPicPr>
            <a:picLocks noChangeAspect="1"/>
          </p:cNvPicPr>
          <p:nvPr/>
        </p:nvPicPr>
        <p:blipFill>
          <a:blip r:embed="rId5"/>
          <a:stretch>
            <a:fillRect/>
          </a:stretch>
        </p:blipFill>
        <p:spPr>
          <a:xfrm>
            <a:off x="4696554" y="4235042"/>
            <a:ext cx="3486863" cy="2611781"/>
          </a:xfrm>
          <a:prstGeom prst="rect">
            <a:avLst/>
          </a:prstGeom>
        </p:spPr>
      </p:pic>
      <p:sp>
        <p:nvSpPr>
          <p:cNvPr id="8" name="PoljeZBesedilom 7"/>
          <p:cNvSpPr txBox="1"/>
          <p:nvPr/>
        </p:nvSpPr>
        <p:spPr>
          <a:xfrm>
            <a:off x="-1" y="286327"/>
            <a:ext cx="7573817" cy="584775"/>
          </a:xfrm>
          <a:prstGeom prst="rect">
            <a:avLst/>
          </a:prstGeom>
          <a:noFill/>
        </p:spPr>
        <p:txBody>
          <a:bodyPr wrap="square" rtlCol="0">
            <a:spAutoFit/>
          </a:bodyPr>
          <a:lstStyle/>
          <a:p>
            <a:r>
              <a:rPr lang="sl-SI" sz="3200" b="1" dirty="0" smtClean="0">
                <a:effectLst>
                  <a:outerShdw blurRad="38100" dist="38100" dir="2700000" algn="tl">
                    <a:srgbClr val="000000">
                      <a:alpha val="43137"/>
                    </a:srgbClr>
                  </a:outerShdw>
                </a:effectLst>
              </a:rPr>
              <a:t>PROSTORSKI KLJUČI ALI VODILA</a:t>
            </a:r>
            <a:endParaRPr lang="sl-SI"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0032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221673" y="443346"/>
            <a:ext cx="4174836" cy="923330"/>
          </a:xfrm>
          <a:prstGeom prst="rect">
            <a:avLst/>
          </a:prstGeom>
          <a:noFill/>
        </p:spPr>
        <p:txBody>
          <a:bodyPr wrap="square" rtlCol="0">
            <a:spAutoFit/>
          </a:bodyPr>
          <a:lstStyle/>
          <a:p>
            <a:r>
              <a:rPr lang="sl-SI" b="1" i="1" dirty="0" smtClean="0"/>
              <a:t>3. RAZDALJE MED PREDMETI, KI SO SICER ENAKE, SE ZDIJO V DALJAVI MANJŠE KOT V BLIŽINI.</a:t>
            </a:r>
            <a:endParaRPr lang="sl-SI" b="1" i="1" dirty="0"/>
          </a:p>
        </p:txBody>
      </p:sp>
      <p:pic>
        <p:nvPicPr>
          <p:cNvPr id="4" name="Slika 3"/>
          <p:cNvPicPr>
            <a:picLocks noChangeAspect="1"/>
          </p:cNvPicPr>
          <p:nvPr/>
        </p:nvPicPr>
        <p:blipFill rotWithShape="1">
          <a:blip r:embed="rId2"/>
          <a:srcRect l="2014" t="533" r="5033" b="11771"/>
          <a:stretch/>
        </p:blipFill>
        <p:spPr>
          <a:xfrm>
            <a:off x="157018" y="1580987"/>
            <a:ext cx="4128437" cy="2453121"/>
          </a:xfrm>
          <a:prstGeom prst="rect">
            <a:avLst/>
          </a:prstGeom>
        </p:spPr>
      </p:pic>
      <p:sp>
        <p:nvSpPr>
          <p:cNvPr id="5" name="PoljeZBesedilom 4"/>
          <p:cNvSpPr txBox="1"/>
          <p:nvPr/>
        </p:nvSpPr>
        <p:spPr>
          <a:xfrm>
            <a:off x="6640945" y="591127"/>
            <a:ext cx="3389746" cy="923330"/>
          </a:xfrm>
          <a:prstGeom prst="rect">
            <a:avLst/>
          </a:prstGeom>
          <a:noFill/>
        </p:spPr>
        <p:txBody>
          <a:bodyPr wrap="square" rtlCol="0">
            <a:spAutoFit/>
          </a:bodyPr>
          <a:lstStyle/>
          <a:p>
            <a:r>
              <a:rPr lang="sl-SI" b="1" i="1" dirty="0" smtClean="0"/>
              <a:t>4. GOSTOTA TEKSTURE-Z ODDALJENOSTJO SE STOPNJUJE</a:t>
            </a:r>
            <a:endParaRPr lang="sl-SI" b="1" i="1" dirty="0"/>
          </a:p>
        </p:txBody>
      </p:sp>
      <p:pic>
        <p:nvPicPr>
          <p:cNvPr id="6" name="Slika 5"/>
          <p:cNvPicPr>
            <a:picLocks noChangeAspect="1"/>
          </p:cNvPicPr>
          <p:nvPr/>
        </p:nvPicPr>
        <p:blipFill>
          <a:blip r:embed="rId3"/>
          <a:stretch>
            <a:fillRect/>
          </a:stretch>
        </p:blipFill>
        <p:spPr>
          <a:xfrm>
            <a:off x="5200073" y="1676373"/>
            <a:ext cx="6003492" cy="4715470"/>
          </a:xfrm>
          <a:prstGeom prst="rect">
            <a:avLst/>
          </a:prstGeom>
        </p:spPr>
      </p:pic>
    </p:spTree>
    <p:extLst>
      <p:ext uri="{BB962C8B-B14F-4D97-AF65-F5344CB8AC3E}">
        <p14:creationId xmlns:p14="http://schemas.microsoft.com/office/powerpoint/2010/main" val="3998448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4202334" y="184727"/>
            <a:ext cx="3851776" cy="2888832"/>
          </a:xfrm>
          <a:prstGeom prst="rect">
            <a:avLst/>
          </a:prstGeom>
        </p:spPr>
      </p:pic>
      <p:sp>
        <p:nvSpPr>
          <p:cNvPr id="3" name="PoljeZBesedilom 2"/>
          <p:cNvSpPr txBox="1"/>
          <p:nvPr/>
        </p:nvSpPr>
        <p:spPr>
          <a:xfrm>
            <a:off x="83127" y="184727"/>
            <a:ext cx="4230254" cy="1200329"/>
          </a:xfrm>
          <a:prstGeom prst="rect">
            <a:avLst/>
          </a:prstGeom>
          <a:noFill/>
        </p:spPr>
        <p:txBody>
          <a:bodyPr wrap="square" rtlCol="0">
            <a:spAutoFit/>
          </a:bodyPr>
          <a:lstStyle/>
          <a:p>
            <a:r>
              <a:rPr lang="sl-SI" b="1" i="1" dirty="0" smtClean="0"/>
              <a:t>5. PODROBNOSTI Z ODDALJEVANJE IZGINJAJO – BLEDIJO, BLIŽNJE PREDMETE OPAZIMO Z VEČ DETAJLI, BOLJ OSTRO.</a:t>
            </a:r>
            <a:endParaRPr lang="sl-SI" b="1" i="1" dirty="0"/>
          </a:p>
        </p:txBody>
      </p:sp>
      <p:pic>
        <p:nvPicPr>
          <p:cNvPr id="4" name="Slika 3"/>
          <p:cNvPicPr>
            <a:picLocks noChangeAspect="1"/>
          </p:cNvPicPr>
          <p:nvPr/>
        </p:nvPicPr>
        <p:blipFill>
          <a:blip r:embed="rId3"/>
          <a:stretch>
            <a:fillRect/>
          </a:stretch>
        </p:blipFill>
        <p:spPr>
          <a:xfrm>
            <a:off x="83127" y="1385056"/>
            <a:ext cx="3765235" cy="38788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PoljeZBesedilom 4"/>
          <p:cNvSpPr txBox="1"/>
          <p:nvPr/>
        </p:nvSpPr>
        <p:spPr>
          <a:xfrm>
            <a:off x="8746836" y="655782"/>
            <a:ext cx="2724728" cy="3139321"/>
          </a:xfrm>
          <a:prstGeom prst="rect">
            <a:avLst/>
          </a:prstGeom>
          <a:noFill/>
        </p:spPr>
        <p:txBody>
          <a:bodyPr wrap="square" rtlCol="0">
            <a:spAutoFit/>
          </a:bodyPr>
          <a:lstStyle/>
          <a:p>
            <a:r>
              <a:rPr lang="sl-SI" b="1" i="1" dirty="0" smtClean="0"/>
              <a:t>6. ATMOSFERSKI UČINEK-ZRAČNA PERSPEKTIVA – PRIMESI PLINOV IN PRAŠNIH DELCEV V OZRAČJU VPLIVAJO NA ČISTOST OZ. ZAMEGLJENOST BOLJ ODDALJENIH PREDMETOV. Z ODDALJENOSTJO PRIDOBIVA MODRINO. </a:t>
            </a:r>
            <a:endParaRPr lang="sl-SI" b="1" i="1" dirty="0"/>
          </a:p>
        </p:txBody>
      </p:sp>
      <p:pic>
        <p:nvPicPr>
          <p:cNvPr id="6" name="Slika 5"/>
          <p:cNvPicPr>
            <a:picLocks noChangeAspect="1"/>
          </p:cNvPicPr>
          <p:nvPr/>
        </p:nvPicPr>
        <p:blipFill>
          <a:blip r:embed="rId4"/>
          <a:stretch>
            <a:fillRect/>
          </a:stretch>
        </p:blipFill>
        <p:spPr>
          <a:xfrm>
            <a:off x="8635789" y="4072102"/>
            <a:ext cx="3343775" cy="2651509"/>
          </a:xfrm>
          <a:prstGeom prst="rect">
            <a:avLst/>
          </a:prstGeom>
        </p:spPr>
      </p:pic>
      <p:pic>
        <p:nvPicPr>
          <p:cNvPr id="7" name="Slika 6"/>
          <p:cNvPicPr>
            <a:picLocks noChangeAspect="1"/>
          </p:cNvPicPr>
          <p:nvPr/>
        </p:nvPicPr>
        <p:blipFill>
          <a:blip r:embed="rId5"/>
          <a:stretch>
            <a:fillRect/>
          </a:stretch>
        </p:blipFill>
        <p:spPr>
          <a:xfrm>
            <a:off x="5587684" y="4072102"/>
            <a:ext cx="2992582" cy="2669944"/>
          </a:xfrm>
          <a:prstGeom prst="rect">
            <a:avLst/>
          </a:prstGeom>
        </p:spPr>
      </p:pic>
    </p:spTree>
    <p:extLst>
      <p:ext uri="{BB962C8B-B14F-4D97-AF65-F5344CB8AC3E}">
        <p14:creationId xmlns:p14="http://schemas.microsoft.com/office/powerpoint/2010/main" val="3103601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93963" y="323272"/>
            <a:ext cx="2955637" cy="1477328"/>
          </a:xfrm>
          <a:prstGeom prst="rect">
            <a:avLst/>
          </a:prstGeom>
          <a:noFill/>
        </p:spPr>
        <p:txBody>
          <a:bodyPr wrap="square" rtlCol="0">
            <a:spAutoFit/>
          </a:bodyPr>
          <a:lstStyle/>
          <a:p>
            <a:r>
              <a:rPr lang="sl-SI" b="1" i="1" dirty="0" smtClean="0"/>
              <a:t>7. BARVNA </a:t>
            </a:r>
            <a:r>
              <a:rPr lang="sl-SI" b="1" i="1" dirty="0"/>
              <a:t>PERSPEKTIVA</a:t>
            </a:r>
            <a:r>
              <a:rPr lang="sl-SI" b="1" i="1" dirty="0" smtClean="0"/>
              <a:t>:</a:t>
            </a:r>
          </a:p>
          <a:p>
            <a:r>
              <a:rPr lang="sl-SI" b="1" i="1" dirty="0" smtClean="0"/>
              <a:t>TOPLE BARVE ZAZNAVAMO BLIŽJE, HLADNE BOLJ ODDALJENO </a:t>
            </a:r>
            <a:endParaRPr lang="sl-SI" b="1" i="1" dirty="0"/>
          </a:p>
        </p:txBody>
      </p:sp>
      <p:pic>
        <p:nvPicPr>
          <p:cNvPr id="3" name="Slika 2"/>
          <p:cNvPicPr>
            <a:picLocks noChangeAspect="1"/>
          </p:cNvPicPr>
          <p:nvPr/>
        </p:nvPicPr>
        <p:blipFill>
          <a:blip r:embed="rId2"/>
          <a:stretch>
            <a:fillRect/>
          </a:stretch>
        </p:blipFill>
        <p:spPr>
          <a:xfrm>
            <a:off x="193963" y="1892733"/>
            <a:ext cx="2657475" cy="1724025"/>
          </a:xfrm>
          <a:prstGeom prst="rect">
            <a:avLst/>
          </a:prstGeom>
        </p:spPr>
      </p:pic>
      <p:pic>
        <p:nvPicPr>
          <p:cNvPr id="4" name="Slika 3"/>
          <p:cNvPicPr>
            <a:picLocks noChangeAspect="1"/>
          </p:cNvPicPr>
          <p:nvPr/>
        </p:nvPicPr>
        <p:blipFill>
          <a:blip r:embed="rId3"/>
          <a:stretch>
            <a:fillRect/>
          </a:stretch>
        </p:blipFill>
        <p:spPr>
          <a:xfrm>
            <a:off x="3053499" y="1070681"/>
            <a:ext cx="2225690" cy="2316741"/>
          </a:xfrm>
          <a:prstGeom prst="rect">
            <a:avLst/>
          </a:prstGeom>
        </p:spPr>
      </p:pic>
      <p:pic>
        <p:nvPicPr>
          <p:cNvPr id="5" name="Slika 4"/>
          <p:cNvPicPr>
            <a:picLocks noChangeAspect="1"/>
          </p:cNvPicPr>
          <p:nvPr/>
        </p:nvPicPr>
        <p:blipFill>
          <a:blip r:embed="rId4"/>
          <a:stretch>
            <a:fillRect/>
          </a:stretch>
        </p:blipFill>
        <p:spPr>
          <a:xfrm>
            <a:off x="193963" y="3708891"/>
            <a:ext cx="2859536" cy="2292724"/>
          </a:xfrm>
          <a:prstGeom prst="rect">
            <a:avLst/>
          </a:prstGeom>
        </p:spPr>
      </p:pic>
      <p:sp>
        <p:nvSpPr>
          <p:cNvPr id="6" name="PoljeZBesedilom 5"/>
          <p:cNvSpPr txBox="1"/>
          <p:nvPr/>
        </p:nvSpPr>
        <p:spPr>
          <a:xfrm>
            <a:off x="6954982" y="729673"/>
            <a:ext cx="3639127" cy="1477328"/>
          </a:xfrm>
          <a:prstGeom prst="rect">
            <a:avLst/>
          </a:prstGeom>
          <a:noFill/>
        </p:spPr>
        <p:txBody>
          <a:bodyPr wrap="square" rtlCol="0">
            <a:spAutoFit/>
          </a:bodyPr>
          <a:lstStyle/>
          <a:p>
            <a:r>
              <a:rPr lang="sl-SI" b="1" i="1" dirty="0" smtClean="0"/>
              <a:t>8. SVETLOSTNI KLJUČ-SVETLI PREDMETI SO VIDETI BLIŽJE, TEMNEJŠI DELUJEJO BOLJ ODDALJENO. NA DOJEMANJE VPLIVA TUDI PODLAGA.</a:t>
            </a:r>
            <a:endParaRPr lang="sl-SI" b="1" i="1" dirty="0"/>
          </a:p>
        </p:txBody>
      </p:sp>
      <p:pic>
        <p:nvPicPr>
          <p:cNvPr id="7" name="Slika 6"/>
          <p:cNvPicPr>
            <a:picLocks noChangeAspect="1"/>
          </p:cNvPicPr>
          <p:nvPr/>
        </p:nvPicPr>
        <p:blipFill>
          <a:blip r:embed="rId5"/>
          <a:stretch>
            <a:fillRect/>
          </a:stretch>
        </p:blipFill>
        <p:spPr>
          <a:xfrm>
            <a:off x="8372325" y="2207001"/>
            <a:ext cx="3662915" cy="2731161"/>
          </a:xfrm>
          <a:prstGeom prst="rect">
            <a:avLst/>
          </a:prstGeom>
        </p:spPr>
      </p:pic>
      <p:pic>
        <p:nvPicPr>
          <p:cNvPr id="8" name="Slika 7"/>
          <p:cNvPicPr>
            <a:picLocks noChangeAspect="1"/>
          </p:cNvPicPr>
          <p:nvPr/>
        </p:nvPicPr>
        <p:blipFill rotWithShape="1">
          <a:blip r:embed="rId6"/>
          <a:srcRect l="24787" t="1154" r="24466" b="-1154"/>
          <a:stretch/>
        </p:blipFill>
        <p:spPr>
          <a:xfrm>
            <a:off x="5568171" y="2229051"/>
            <a:ext cx="2773621" cy="3060700"/>
          </a:xfrm>
          <a:prstGeom prst="rect">
            <a:avLst/>
          </a:prstGeom>
        </p:spPr>
      </p:pic>
      <p:pic>
        <p:nvPicPr>
          <p:cNvPr id="9" name="Slika 8"/>
          <p:cNvPicPr>
            <a:picLocks noChangeAspect="1"/>
          </p:cNvPicPr>
          <p:nvPr/>
        </p:nvPicPr>
        <p:blipFill>
          <a:blip r:embed="rId7"/>
          <a:stretch>
            <a:fillRect/>
          </a:stretch>
        </p:blipFill>
        <p:spPr>
          <a:xfrm>
            <a:off x="7275801" y="5353915"/>
            <a:ext cx="3514725" cy="1295400"/>
          </a:xfrm>
          <a:prstGeom prst="rect">
            <a:avLst/>
          </a:prstGeom>
        </p:spPr>
      </p:pic>
    </p:spTree>
    <p:extLst>
      <p:ext uri="{BB962C8B-B14F-4D97-AF65-F5344CB8AC3E}">
        <p14:creationId xmlns:p14="http://schemas.microsoft.com/office/powerpoint/2010/main" val="3821031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4727" y="212436"/>
            <a:ext cx="3740728" cy="1754326"/>
          </a:xfrm>
          <a:prstGeom prst="rect">
            <a:avLst/>
          </a:prstGeom>
          <a:noFill/>
        </p:spPr>
        <p:txBody>
          <a:bodyPr wrap="square" rtlCol="0">
            <a:spAutoFit/>
          </a:bodyPr>
          <a:lstStyle/>
          <a:p>
            <a:r>
              <a:rPr lang="sl-SI" b="1" i="1" dirty="0" smtClean="0"/>
              <a:t>9. SENCE- NASEBNE DOLOČAJO STOPNJEVANJE OBLE OBLIKE, ROBNE SENCE POUDARIJO OGLATE OBLIKE, VRŽENE SENCE NAKAŽEJO OBLIKO OKOLIŠKEGA PROSTORA</a:t>
            </a:r>
            <a:endParaRPr lang="sl-SI" b="1" i="1" dirty="0"/>
          </a:p>
        </p:txBody>
      </p:sp>
      <p:pic>
        <p:nvPicPr>
          <p:cNvPr id="3" name="Slika 2"/>
          <p:cNvPicPr>
            <a:picLocks noChangeAspect="1"/>
          </p:cNvPicPr>
          <p:nvPr/>
        </p:nvPicPr>
        <p:blipFill>
          <a:blip r:embed="rId2"/>
          <a:stretch>
            <a:fillRect/>
          </a:stretch>
        </p:blipFill>
        <p:spPr>
          <a:xfrm>
            <a:off x="184727" y="2071110"/>
            <a:ext cx="2981325" cy="1533525"/>
          </a:xfrm>
          <a:prstGeom prst="rect">
            <a:avLst/>
          </a:prstGeom>
        </p:spPr>
      </p:pic>
      <p:pic>
        <p:nvPicPr>
          <p:cNvPr id="4" name="Slika 3"/>
          <p:cNvPicPr>
            <a:picLocks noChangeAspect="1"/>
          </p:cNvPicPr>
          <p:nvPr/>
        </p:nvPicPr>
        <p:blipFill>
          <a:blip r:embed="rId3"/>
          <a:stretch>
            <a:fillRect/>
          </a:stretch>
        </p:blipFill>
        <p:spPr>
          <a:xfrm>
            <a:off x="3925455" y="308549"/>
            <a:ext cx="3939837" cy="2393086"/>
          </a:xfrm>
          <a:prstGeom prst="rect">
            <a:avLst/>
          </a:prstGeom>
        </p:spPr>
      </p:pic>
      <p:pic>
        <p:nvPicPr>
          <p:cNvPr id="5" name="Slika 4"/>
          <p:cNvPicPr>
            <a:picLocks noChangeAspect="1"/>
          </p:cNvPicPr>
          <p:nvPr/>
        </p:nvPicPr>
        <p:blipFill>
          <a:blip r:embed="rId4"/>
          <a:stretch>
            <a:fillRect/>
          </a:stretch>
        </p:blipFill>
        <p:spPr>
          <a:xfrm>
            <a:off x="184727" y="3781857"/>
            <a:ext cx="2032000" cy="3053552"/>
          </a:xfrm>
          <a:prstGeom prst="rect">
            <a:avLst/>
          </a:prstGeom>
        </p:spPr>
      </p:pic>
      <p:pic>
        <p:nvPicPr>
          <p:cNvPr id="6" name="Slika 5"/>
          <p:cNvPicPr>
            <a:picLocks noChangeAspect="1"/>
          </p:cNvPicPr>
          <p:nvPr/>
        </p:nvPicPr>
        <p:blipFill>
          <a:blip r:embed="rId5"/>
          <a:stretch>
            <a:fillRect/>
          </a:stretch>
        </p:blipFill>
        <p:spPr>
          <a:xfrm>
            <a:off x="7416801" y="2821091"/>
            <a:ext cx="4535054" cy="1567087"/>
          </a:xfrm>
          <a:prstGeom prst="rect">
            <a:avLst/>
          </a:prstGeom>
        </p:spPr>
      </p:pic>
      <p:pic>
        <p:nvPicPr>
          <p:cNvPr id="7" name="Slika 6"/>
          <p:cNvPicPr>
            <a:picLocks noChangeAspect="1"/>
          </p:cNvPicPr>
          <p:nvPr/>
        </p:nvPicPr>
        <p:blipFill>
          <a:blip r:embed="rId6"/>
          <a:stretch>
            <a:fillRect/>
          </a:stretch>
        </p:blipFill>
        <p:spPr>
          <a:xfrm>
            <a:off x="2374895" y="3698879"/>
            <a:ext cx="4759505" cy="3159121"/>
          </a:xfrm>
          <a:prstGeom prst="rect">
            <a:avLst/>
          </a:prstGeom>
        </p:spPr>
      </p:pic>
    </p:spTree>
    <p:extLst>
      <p:ext uri="{BB962C8B-B14F-4D97-AF65-F5344CB8AC3E}">
        <p14:creationId xmlns:p14="http://schemas.microsoft.com/office/powerpoint/2010/main" val="1964994187"/>
      </p:ext>
    </p:extLst>
  </p:cSld>
  <p:clrMapOvr>
    <a:masterClrMapping/>
  </p:clrMapOvr>
</p:sld>
</file>

<file path=ppt/theme/theme1.xml><?xml version="1.0" encoding="utf-8"?>
<a:theme xmlns:a="http://schemas.openxmlformats.org/drawingml/2006/main" name="Rezina">
  <a:themeElements>
    <a:clrScheme name="Rezina">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Rezina">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zina">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238</TotalTime>
  <Words>1095</Words>
  <Application>Microsoft Office PowerPoint</Application>
  <PresentationFormat>Širokozaslonsko</PresentationFormat>
  <Paragraphs>57</Paragraphs>
  <Slides>15</Slides>
  <Notes>0</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15</vt:i4>
      </vt:variant>
    </vt:vector>
  </HeadingPairs>
  <TitlesOfParts>
    <vt:vector size="18" baseType="lpstr">
      <vt:lpstr>Century Gothic</vt:lpstr>
      <vt:lpstr>Wingdings 3</vt:lpstr>
      <vt:lpstr>Rezina</vt:lpstr>
      <vt:lpstr>PROSTOR-likovna prvina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DRUGI NAČINI OBRAVNAVE PROSTORA</vt:lpstr>
      <vt:lpstr>PROSTOR V ARHITEKTURI</vt:lpstr>
      <vt:lpstr>Prostor v kiparstvu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PROSTOR-likovna prvina</dc:title>
  <dc:creator>Admin</dc:creator>
  <cp:lastModifiedBy>Admin</cp:lastModifiedBy>
  <cp:revision>23</cp:revision>
  <dcterms:created xsi:type="dcterms:W3CDTF">2020-12-01T08:16:33Z</dcterms:created>
  <dcterms:modified xsi:type="dcterms:W3CDTF">2020-12-01T12:19:37Z</dcterms:modified>
</cp:coreProperties>
</file>