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57" r:id="rId5"/>
    <p:sldId id="278" r:id="rId6"/>
    <p:sldId id="279" r:id="rId7"/>
    <p:sldId id="280" r:id="rId8"/>
    <p:sldId id="281" r:id="rId9"/>
    <p:sldId id="282" r:id="rId10"/>
    <p:sldId id="277" r:id="rId11"/>
    <p:sldId id="272" r:id="rId12"/>
    <p:sldId id="265" r:id="rId13"/>
    <p:sldId id="273" r:id="rId14"/>
    <p:sldId id="275" r:id="rId15"/>
    <p:sldId id="269" r:id="rId16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022" autoAdjust="0"/>
    <p:restoredTop sz="94280" autoAdjust="0"/>
  </p:normalViewPr>
  <p:slideViewPr>
    <p:cSldViewPr>
      <p:cViewPr varScale="1">
        <p:scale>
          <a:sx n="106" d="100"/>
          <a:sy n="106" d="100"/>
        </p:scale>
        <p:origin x="450" y="108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5A207F-0F91-42F2-96D0-049C6003623B}" type="datetimeFigureOut">
              <a:rPr lang="en-US"/>
              <a:pPr/>
              <a:t>2/28/2022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567D4A-04CB-4EDF-8FB1-342A02FC8EC5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80125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C13F5-F2B1-464B-BE8F-27ABFBD2FBDE}" type="datetimeFigureOut">
              <a:rPr lang="en-US"/>
              <a:pPr/>
              <a:t>2/28/2022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1351F-DBB1-4664-ADA9-83BC7CB8848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42362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3814" y="990600"/>
            <a:ext cx="8458200" cy="3200400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3813" y="4267200"/>
            <a:ext cx="8458200" cy="1371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če želite urediti slog podnaslova matrice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53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1600200">
              <a:defRPr/>
            </a:lvl6pPr>
            <a:lvl7pPr marL="1874520">
              <a:defRPr/>
            </a:lvl7pPr>
            <a:lvl8pPr marL="2148840">
              <a:defRPr/>
            </a:lvl8pPr>
            <a:lvl9pPr marL="2423160">
              <a:defRPr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575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2014" y="381000"/>
            <a:ext cx="1904998" cy="5791200"/>
          </a:xfrm>
        </p:spPr>
        <p:txBody>
          <a:bodyPr vert="eaVert"/>
          <a:lstStyle/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3814" y="381000"/>
            <a:ext cx="8305800" cy="57912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6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68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2057400"/>
            <a:ext cx="8458201" cy="2666999"/>
          </a:xfrm>
        </p:spPr>
        <p:txBody>
          <a:bodyPr anchor="b">
            <a:normAutofit/>
          </a:bodyPr>
          <a:lstStyle>
            <a:lvl1pPr algn="l">
              <a:defRPr sz="4800" b="0" i="0" cap="none" baseline="0"/>
            </a:lvl1pPr>
          </a:lstStyle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876800"/>
            <a:ext cx="8458201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62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3812" y="1676400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035" y="1676401"/>
            <a:ext cx="4700016" cy="4495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462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399"/>
            <a:ext cx="4701142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3813" y="2516457"/>
            <a:ext cx="4701142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4" y="1676399"/>
            <a:ext cx="4703259" cy="762001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4" y="2516457"/>
            <a:ext cx="4703259" cy="365574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600200">
              <a:defRPr sz="1600"/>
            </a:lvl6pPr>
            <a:lvl7pPr marL="1874520">
              <a:defRPr sz="1600"/>
            </a:lvl7pPr>
            <a:lvl8pPr marL="2148840">
              <a:defRPr sz="1600"/>
            </a:lvl8pPr>
            <a:lvl9pPr marL="2423160"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52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39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1" y="1676400"/>
            <a:ext cx="3810000" cy="243840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sl-SI" smtClean="0"/>
              <a:t>Kliknite, če želite urediti slog naslova matrice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3813" y="685800"/>
            <a:ext cx="6172200" cy="5486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1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/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58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70812" y="1676400"/>
            <a:ext cx="3810000" cy="2438400"/>
          </a:xfrm>
        </p:spPr>
        <p:txBody>
          <a:bodyPr anchor="b">
            <a:noAutofit/>
          </a:bodyPr>
          <a:lstStyle>
            <a:lvl1pPr algn="l">
              <a:defRPr sz="3200" b="0"/>
            </a:lvl1pPr>
          </a:lstStyle>
          <a:p>
            <a:r>
              <a:rPr lang="sl-SI" smtClean="0"/>
              <a:t>Kliknite, če želite urediti slog naslova matrice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1522412" y="0"/>
            <a:ext cx="5943601" cy="6858000"/>
          </a:xfrm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70812" y="4191000"/>
            <a:ext cx="3810000" cy="15240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Kliknite, če želite urediti sloge besedila matrice</a:t>
            </a:r>
          </a:p>
        </p:txBody>
      </p:sp>
    </p:spTree>
    <p:extLst>
      <p:ext uri="{BB962C8B-B14F-4D97-AF65-F5344CB8AC3E}">
        <p14:creationId xmlns:p14="http://schemas.microsoft.com/office/powerpoint/2010/main" val="383949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36614" y="0"/>
            <a:ext cx="11352212" cy="6858000"/>
          </a:xfrm>
          <a:prstGeom prst="rect">
            <a:avLst/>
          </a:prstGeom>
          <a:gradFill>
            <a:gsLst>
              <a:gs pos="0">
                <a:schemeClr val="bg1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3813" y="3810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 smtClean="0"/>
              <a:t>Kliknite, če želite urediti slog naslova matrice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1676400"/>
            <a:ext cx="9601200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178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3CD9712D-992A-4AB1-A5C2-575F75921AA2}" type="datetimeFigureOut">
              <a:rPr lang="en-US" smtClean="0"/>
              <a:pPr/>
              <a:t>2/28/2022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512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</a:lstStyle>
          <a:p>
            <a:fld id="{81FEFA0A-2F20-4B60-98C6-5FFDA469AA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8600" algn="l" defTabSz="914400" rtl="0" eaLnBrk="1" latinLnBrk="0" hangingPunct="1">
        <a:lnSpc>
          <a:spcPct val="90000"/>
        </a:lnSpc>
        <a:spcBef>
          <a:spcPts val="16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228600" algn="l" defTabSz="914400" rtl="0" eaLnBrk="1" latinLnBrk="0" hangingPunct="1">
        <a:spcBef>
          <a:spcPts val="600"/>
        </a:spcBef>
        <a:buFont typeface="Euphemia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ucbeniki.sio.si/nar7/2011/index1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PREBAVILA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Ajda Strah in </a:t>
            </a:r>
            <a:r>
              <a:rPr lang="sl-SI" dirty="0" err="1" smtClean="0"/>
              <a:t>Tiana</a:t>
            </a:r>
            <a:r>
              <a:rPr lang="sl-SI" dirty="0" smtClean="0"/>
              <a:t> Levin</a:t>
            </a:r>
          </a:p>
          <a:p>
            <a:r>
              <a:rPr lang="sl-SI" dirty="0" smtClean="0"/>
              <a:t>7.a</a:t>
            </a:r>
          </a:p>
          <a:p>
            <a:r>
              <a:rPr lang="sl-SI" dirty="0" smtClean="0"/>
              <a:t>Učitelj: Gašper Klemenčič</a:t>
            </a:r>
          </a:p>
          <a:p>
            <a:r>
              <a:rPr lang="sl-SI" dirty="0" smtClean="0"/>
              <a:t>Februar,2022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1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VEGANSKA PREHRANA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7" name="Ograda vsebine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3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BOLEZNI PREBAVIL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sp>
        <p:nvSpPr>
          <p:cNvPr id="6" name="Ograda vsebine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76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VIRI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>
                <a:hlinkClick r:id="rId2"/>
              </a:rPr>
              <a:t>https://</a:t>
            </a:r>
            <a:r>
              <a:rPr lang="sl-SI" dirty="0" smtClean="0">
                <a:hlinkClick r:id="rId2"/>
              </a:rPr>
              <a:t>eucbeniki.sio.si/nar7/2011/index1.html</a:t>
            </a:r>
            <a:r>
              <a:rPr lang="sl-SI" dirty="0" smtClean="0"/>
              <a:t>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0503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25860" y="116632"/>
            <a:ext cx="9601200" cy="1143000"/>
          </a:xfrm>
        </p:spPr>
        <p:txBody>
          <a:bodyPr/>
          <a:lstStyle/>
          <a:p>
            <a:r>
              <a:rPr lang="sl-SI" dirty="0" smtClean="0"/>
              <a:t> KAJ SO PREBAILA?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3813" y="3342313"/>
            <a:ext cx="9601200" cy="2854295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l-SI" sz="1800" b="1" dirty="0"/>
              <a:t>Najpomembnejše naloge prebavil</a:t>
            </a:r>
            <a:r>
              <a:rPr lang="sl-SI" sz="1800" dirty="0"/>
              <a:t>:</a:t>
            </a:r>
          </a:p>
          <a:p>
            <a:pPr marL="0" indent="0">
              <a:buNone/>
            </a:pPr>
            <a:r>
              <a:rPr lang="sl-SI" sz="1800" dirty="0"/>
              <a:t>- sprejemanje hrane,</a:t>
            </a:r>
          </a:p>
          <a:p>
            <a:pPr marL="0" indent="0">
              <a:buNone/>
            </a:pPr>
            <a:r>
              <a:rPr lang="sl-SI" sz="1800" dirty="0"/>
              <a:t>- kosanje in drobljenje hrane,</a:t>
            </a:r>
          </a:p>
          <a:p>
            <a:pPr marL="0" indent="0">
              <a:buNone/>
            </a:pPr>
            <a:r>
              <a:rPr lang="sl-SI" sz="1800" dirty="0"/>
              <a:t>- skladiščenje hrane,</a:t>
            </a:r>
          </a:p>
          <a:p>
            <a:pPr marL="0" indent="0">
              <a:buNone/>
            </a:pPr>
            <a:r>
              <a:rPr lang="sl-SI" sz="1800" dirty="0"/>
              <a:t>- redčenje, raztapljanje in kemijska razgradnja hrane,</a:t>
            </a:r>
          </a:p>
          <a:p>
            <a:pPr marL="0" indent="0">
              <a:buNone/>
            </a:pPr>
            <a:r>
              <a:rPr lang="sl-SI" sz="1800" dirty="0"/>
              <a:t>- vsrkavanje hranilnih snovi in</a:t>
            </a:r>
          </a:p>
          <a:p>
            <a:pPr marL="0" indent="0">
              <a:buNone/>
            </a:pPr>
            <a:r>
              <a:rPr lang="sl-SI" sz="1800" dirty="0"/>
              <a:t>- oblikovanje iztrebka.</a:t>
            </a:r>
          </a:p>
        </p:txBody>
      </p:sp>
      <p:sp>
        <p:nvSpPr>
          <p:cNvPr id="7" name="PoljeZBesedilom 6"/>
          <p:cNvSpPr txBox="1"/>
          <p:nvPr/>
        </p:nvSpPr>
        <p:spPr>
          <a:xfrm>
            <a:off x="1293812" y="1700808"/>
            <a:ext cx="51606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ctr">
              <a:buFont typeface="Wingdings" panose="05000000000000000000" pitchFamily="2" charset="2"/>
              <a:buChar char="v"/>
            </a:pPr>
            <a:r>
              <a:rPr lang="sl-SI" b="1" dirty="0">
                <a:solidFill>
                  <a:srgbClr val="164B4F"/>
                </a:solidFill>
              </a:rPr>
              <a:t>Prebavila</a:t>
            </a:r>
            <a:r>
              <a:rPr lang="sl-SI" dirty="0">
                <a:solidFill>
                  <a:srgbClr val="164B4F"/>
                </a:solidFill>
              </a:rPr>
              <a:t> so organski sistem, ki živalim omogoča prehranjevanje in s tem izkoriščanje snovi iz hrane.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8588" y="1124744"/>
            <a:ext cx="3603271" cy="3354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57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81844" y="-35841"/>
            <a:ext cx="9601200" cy="1143000"/>
          </a:xfrm>
        </p:spPr>
        <p:txBody>
          <a:bodyPr/>
          <a:lstStyle/>
          <a:p>
            <a:r>
              <a:rPr lang="sl-SI" dirty="0" smtClean="0"/>
              <a:t>PREBAVILA ČLOVEKA</a:t>
            </a:r>
            <a:endParaRPr lang="sl-SI" dirty="0"/>
          </a:p>
        </p:txBody>
      </p:sp>
      <p:pic>
        <p:nvPicPr>
          <p:cNvPr id="10" name="Označba mesta vsebine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500" y="188641"/>
            <a:ext cx="3461952" cy="6120680"/>
          </a:xfrm>
        </p:spPr>
      </p:pic>
      <p:cxnSp>
        <p:nvCxnSpPr>
          <p:cNvPr id="20" name="Raven puščični povezovalnik 19"/>
          <p:cNvCxnSpPr/>
          <p:nvPr/>
        </p:nvCxnSpPr>
        <p:spPr>
          <a:xfrm flipH="1">
            <a:off x="4884921" y="1382806"/>
            <a:ext cx="2736304" cy="864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1" name="PoljeZBesedilom 20"/>
          <p:cNvSpPr txBox="1"/>
          <p:nvPr/>
        </p:nvSpPr>
        <p:spPr>
          <a:xfrm>
            <a:off x="4366220" y="2093120"/>
            <a:ext cx="720080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usta</a:t>
            </a:r>
            <a:endParaRPr lang="sl-SI" dirty="0"/>
          </a:p>
        </p:txBody>
      </p:sp>
      <p:cxnSp>
        <p:nvCxnSpPr>
          <p:cNvPr id="23" name="Raven puščični povezovalnik 22"/>
          <p:cNvCxnSpPr/>
          <p:nvPr/>
        </p:nvCxnSpPr>
        <p:spPr>
          <a:xfrm flipH="1">
            <a:off x="5662364" y="3772754"/>
            <a:ext cx="2376264" cy="3600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4" name="PoljeZBesedilom 23"/>
          <p:cNvSpPr txBox="1"/>
          <p:nvPr/>
        </p:nvSpPr>
        <p:spPr>
          <a:xfrm>
            <a:off x="4983856" y="3988110"/>
            <a:ext cx="648072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jetra</a:t>
            </a:r>
            <a:endParaRPr lang="sl-SI" dirty="0"/>
          </a:p>
        </p:txBody>
      </p:sp>
      <p:sp>
        <p:nvSpPr>
          <p:cNvPr id="28" name="PoljeZBesedilom 27"/>
          <p:cNvSpPr txBox="1"/>
          <p:nvPr/>
        </p:nvSpPr>
        <p:spPr>
          <a:xfrm>
            <a:off x="10892253" y="3988110"/>
            <a:ext cx="100811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/>
              <a:t>t</a:t>
            </a:r>
            <a:r>
              <a:rPr lang="sl-SI" dirty="0" smtClean="0"/>
              <a:t>anko črevo</a:t>
            </a:r>
            <a:endParaRPr lang="sl-SI" dirty="0"/>
          </a:p>
        </p:txBody>
      </p:sp>
      <p:cxnSp>
        <p:nvCxnSpPr>
          <p:cNvPr id="30" name="Raven puščični povezovalnik 29"/>
          <p:cNvCxnSpPr/>
          <p:nvPr/>
        </p:nvCxnSpPr>
        <p:spPr>
          <a:xfrm flipV="1">
            <a:off x="9046740" y="4454392"/>
            <a:ext cx="1845513" cy="6307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Raven puščični povezovalnik 31"/>
          <p:cNvCxnSpPr/>
          <p:nvPr/>
        </p:nvCxnSpPr>
        <p:spPr>
          <a:xfrm>
            <a:off x="9190756" y="5517232"/>
            <a:ext cx="1584176" cy="21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PoljeZBesedilom 32"/>
          <p:cNvSpPr txBox="1"/>
          <p:nvPr/>
        </p:nvSpPr>
        <p:spPr>
          <a:xfrm>
            <a:off x="10892253" y="5373216"/>
            <a:ext cx="1008112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/>
              <a:t>d</a:t>
            </a:r>
            <a:r>
              <a:rPr lang="sl-SI" dirty="0" smtClean="0"/>
              <a:t>ebelo črevo</a:t>
            </a:r>
            <a:endParaRPr lang="sl-SI" dirty="0"/>
          </a:p>
        </p:txBody>
      </p:sp>
      <p:cxnSp>
        <p:nvCxnSpPr>
          <p:cNvPr id="38" name="Raven puščični povezovalnik 37"/>
          <p:cNvCxnSpPr/>
          <p:nvPr/>
        </p:nvCxnSpPr>
        <p:spPr>
          <a:xfrm flipV="1">
            <a:off x="9190756" y="2852936"/>
            <a:ext cx="1584176" cy="10081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PoljeZBesedilom 38"/>
          <p:cNvSpPr txBox="1"/>
          <p:nvPr/>
        </p:nvSpPr>
        <p:spPr>
          <a:xfrm>
            <a:off x="10892253" y="2659233"/>
            <a:ext cx="1106815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želodec</a:t>
            </a:r>
            <a:endParaRPr lang="sl-SI" dirty="0"/>
          </a:p>
        </p:txBody>
      </p:sp>
      <p:cxnSp>
        <p:nvCxnSpPr>
          <p:cNvPr id="4" name="Raven puščični povezovalnik 3"/>
          <p:cNvCxnSpPr/>
          <p:nvPr/>
        </p:nvCxnSpPr>
        <p:spPr>
          <a:xfrm flipV="1">
            <a:off x="8614692" y="1382806"/>
            <a:ext cx="2088232" cy="11100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" name="PoljeZBesedilom 4"/>
          <p:cNvSpPr txBox="1"/>
          <p:nvPr/>
        </p:nvSpPr>
        <p:spPr>
          <a:xfrm>
            <a:off x="10755445" y="1166037"/>
            <a:ext cx="1159292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požiralnik</a:t>
            </a:r>
            <a:endParaRPr lang="sl-SI" dirty="0"/>
          </a:p>
        </p:txBody>
      </p:sp>
      <p:cxnSp>
        <p:nvCxnSpPr>
          <p:cNvPr id="7" name="Raven puščični povezovalnik 6"/>
          <p:cNvCxnSpPr/>
          <p:nvPr/>
        </p:nvCxnSpPr>
        <p:spPr>
          <a:xfrm flipH="1" flipV="1">
            <a:off x="5518348" y="5517232"/>
            <a:ext cx="3024336" cy="515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PoljeZBesedilom 7"/>
          <p:cNvSpPr txBox="1"/>
          <p:nvPr/>
        </p:nvSpPr>
        <p:spPr>
          <a:xfrm>
            <a:off x="4646644" y="5346416"/>
            <a:ext cx="81304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danka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532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PREBAVNI ENCIMI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782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125860" y="188640"/>
            <a:ext cx="4728591" cy="615280"/>
          </a:xfrm>
        </p:spPr>
        <p:txBody>
          <a:bodyPr/>
          <a:lstStyle/>
          <a:p>
            <a:r>
              <a:rPr lang="sl-SI" dirty="0" smtClean="0"/>
              <a:t>RAZLIČNE LOBANJE</a:t>
            </a:r>
            <a:endParaRPr lang="sl-SI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7588" y="1256884"/>
            <a:ext cx="3421992" cy="2172116"/>
          </a:xfrm>
          <a:prstGeom prst="rect">
            <a:avLst/>
          </a:prstGeom>
        </p:spPr>
      </p:pic>
      <p:sp>
        <p:nvSpPr>
          <p:cNvPr id="5" name="PoljeZBesedilom 4"/>
          <p:cNvSpPr txBox="1"/>
          <p:nvPr/>
        </p:nvSpPr>
        <p:spPr>
          <a:xfrm>
            <a:off x="1269876" y="3800916"/>
            <a:ext cx="3672408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b="1" dirty="0" smtClean="0"/>
              <a:t>Zobovje konja </a:t>
            </a:r>
            <a:r>
              <a:rPr lang="sl-SI" dirty="0" smtClean="0"/>
              <a:t>(rastlinojedec), ki nima podočnikov, ima pa velike meljake in sekalce.</a:t>
            </a:r>
            <a:endParaRPr lang="sl-SI" dirty="0"/>
          </a:p>
        </p:txBody>
      </p:sp>
      <p:cxnSp>
        <p:nvCxnSpPr>
          <p:cNvPr id="7" name="Raven puščični povezovalnik 6"/>
          <p:cNvCxnSpPr/>
          <p:nvPr/>
        </p:nvCxnSpPr>
        <p:spPr>
          <a:xfrm flipV="1">
            <a:off x="3164456" y="1615017"/>
            <a:ext cx="2364841" cy="10939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Raven puščični povezovalnik 8"/>
          <p:cNvCxnSpPr/>
          <p:nvPr/>
        </p:nvCxnSpPr>
        <p:spPr>
          <a:xfrm flipV="1">
            <a:off x="4428891" y="2507524"/>
            <a:ext cx="1316715" cy="5996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PoljeZBesedilom 10"/>
          <p:cNvSpPr txBox="1"/>
          <p:nvPr/>
        </p:nvSpPr>
        <p:spPr>
          <a:xfrm>
            <a:off x="5494093" y="1403687"/>
            <a:ext cx="1792478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sz="1600" dirty="0" smtClean="0"/>
              <a:t>VELIKI MELJAKI</a:t>
            </a:r>
            <a:r>
              <a:rPr lang="sl-SI" sz="1600" dirty="0" smtClean="0"/>
              <a:t> </a:t>
            </a:r>
            <a:endParaRPr lang="sl-SI" sz="1600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5745606" y="2291853"/>
            <a:ext cx="1048685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sz="1600" dirty="0" smtClean="0"/>
              <a:t>SEKALCI</a:t>
            </a:r>
            <a:endParaRPr lang="sl-SI" sz="1600" dirty="0"/>
          </a:p>
        </p:txBody>
      </p:sp>
      <p:pic>
        <p:nvPicPr>
          <p:cNvPr id="14" name="Slika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572" y="2993758"/>
            <a:ext cx="3240360" cy="2582162"/>
          </a:xfrm>
          <a:prstGeom prst="rect">
            <a:avLst/>
          </a:prstGeom>
        </p:spPr>
      </p:pic>
      <p:sp>
        <p:nvSpPr>
          <p:cNvPr id="15" name="PoljeZBesedilom 14"/>
          <p:cNvSpPr txBox="1"/>
          <p:nvPr/>
        </p:nvSpPr>
        <p:spPr>
          <a:xfrm>
            <a:off x="7534572" y="5812526"/>
            <a:ext cx="3762568" cy="8402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b="1" dirty="0" smtClean="0"/>
              <a:t>Zobovje tigra </a:t>
            </a:r>
            <a:r>
              <a:rPr lang="sl-SI" dirty="0" smtClean="0"/>
              <a:t>(mesojedec), ki ima </a:t>
            </a:r>
          </a:p>
          <a:p>
            <a:pPr>
              <a:lnSpc>
                <a:spcPct val="90000"/>
              </a:lnSpc>
            </a:pPr>
            <a:r>
              <a:rPr lang="sl-SI" dirty="0" smtClean="0"/>
              <a:t>izrazito poudarjene podočnike</a:t>
            </a:r>
          </a:p>
          <a:p>
            <a:pPr>
              <a:lnSpc>
                <a:spcPct val="90000"/>
              </a:lnSpc>
            </a:pPr>
            <a:endParaRPr lang="sl-SI" dirty="0"/>
          </a:p>
        </p:txBody>
      </p:sp>
      <p:cxnSp>
        <p:nvCxnSpPr>
          <p:cNvPr id="17" name="Raven puščični povezovalnik 16"/>
          <p:cNvCxnSpPr/>
          <p:nvPr/>
        </p:nvCxnSpPr>
        <p:spPr>
          <a:xfrm flipH="1">
            <a:off x="6053640" y="5085184"/>
            <a:ext cx="2345028" cy="5040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>
            <a:off x="4229807" y="5635281"/>
            <a:ext cx="3031599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sl-SI" dirty="0" smtClean="0"/>
              <a:t>POUDARJENI PODOČNIKI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2454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PREBAVA ENOCELIĆARJEV</a:t>
            </a:r>
            <a:endParaRPr lang="sl-SI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560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1293813" y="1676400"/>
            <a:ext cx="9601200" cy="5064968"/>
          </a:xfrm>
        </p:spPr>
        <p:txBody>
          <a:bodyPr/>
          <a:lstStyle/>
          <a:p>
            <a:r>
              <a:rPr lang="sl-SI" dirty="0" smtClean="0"/>
              <a:t>Kaj so prebavila, funkcija</a:t>
            </a:r>
          </a:p>
          <a:p>
            <a:r>
              <a:rPr lang="sl-SI" dirty="0" smtClean="0"/>
              <a:t>Prebavila človeka – potek prebave (poišči </a:t>
            </a:r>
            <a:r>
              <a:rPr lang="sl-SI" dirty="0" err="1" smtClean="0"/>
              <a:t>kakšn</a:t>
            </a:r>
            <a:r>
              <a:rPr lang="sl-SI" dirty="0" smtClean="0"/>
              <a:t> video)</a:t>
            </a:r>
          </a:p>
          <a:p>
            <a:r>
              <a:rPr lang="sl-SI" dirty="0" smtClean="0"/>
              <a:t>Prebavni encimi</a:t>
            </a:r>
          </a:p>
          <a:p>
            <a:r>
              <a:rPr lang="sl-SI" dirty="0" smtClean="0"/>
              <a:t>Različne lobanje in zobovja (rastlinojedce, ribe, mesojedci, kiti, kača…</a:t>
            </a:r>
          </a:p>
          <a:p>
            <a:r>
              <a:rPr lang="sl-SI" dirty="0" smtClean="0"/>
              <a:t>Prebava enoceličarjev (prebavne vakuole)</a:t>
            </a:r>
          </a:p>
          <a:p>
            <a:r>
              <a:rPr lang="sl-SI" dirty="0" smtClean="0"/>
              <a:t>Primeri prebavil žuželk, kolobarnikov, krava, srna, mesojedke (rastline)</a:t>
            </a:r>
          </a:p>
          <a:p>
            <a:r>
              <a:rPr lang="sl-SI" dirty="0" smtClean="0"/>
              <a:t>Vegetarijanska prehrana (slabosti in prednosti)</a:t>
            </a:r>
          </a:p>
          <a:p>
            <a:r>
              <a:rPr lang="sl-SI" dirty="0" smtClean="0"/>
              <a:t>Bolezni prebavil (zakaj dobiš drisko, salmonelo, gliste, 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8786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PREBAVILA RAZLIČNIH ORGANIZMOV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sl-SI" sz="1800" dirty="0" smtClean="0"/>
              <a:t>Glede na vrsto hrane ločimo </a:t>
            </a:r>
            <a:r>
              <a:rPr lang="sl-SI" sz="1800" b="1" dirty="0" smtClean="0">
                <a:solidFill>
                  <a:schemeClr val="accent3"/>
                </a:solidFill>
              </a:rPr>
              <a:t>rastlinojedce</a:t>
            </a:r>
            <a:r>
              <a:rPr lang="sl-SI" sz="1800" dirty="0" smtClean="0"/>
              <a:t>, </a:t>
            </a:r>
            <a:r>
              <a:rPr lang="sl-SI" sz="1800" b="1" dirty="0" smtClean="0">
                <a:solidFill>
                  <a:schemeClr val="accent3"/>
                </a:solidFill>
              </a:rPr>
              <a:t>mesojedce</a:t>
            </a:r>
            <a:r>
              <a:rPr lang="sl-SI" sz="1800" dirty="0" smtClean="0"/>
              <a:t> in </a:t>
            </a:r>
            <a:r>
              <a:rPr lang="sl-SI" sz="1800" b="1" dirty="0" smtClean="0">
                <a:solidFill>
                  <a:schemeClr val="accent3"/>
                </a:solidFill>
              </a:rPr>
              <a:t>vsejedce</a:t>
            </a:r>
            <a:r>
              <a:rPr lang="sl-SI" sz="1800" dirty="0" smtClean="0"/>
              <a:t>.</a:t>
            </a:r>
          </a:p>
          <a:p>
            <a:pPr marL="0" indent="0">
              <a:buNone/>
            </a:pPr>
            <a:endParaRPr lang="sl-SI" sz="1800" dirty="0" smtClean="0"/>
          </a:p>
          <a:p>
            <a:pPr marL="0" indent="0">
              <a:buNone/>
            </a:pPr>
            <a:r>
              <a:rPr lang="sl-SI" sz="1800" b="1" dirty="0" smtClean="0"/>
              <a:t>MESOJEDCI</a:t>
            </a:r>
            <a:r>
              <a:rPr lang="sl-SI" sz="1800" dirty="0" smtClean="0"/>
              <a:t>:</a:t>
            </a:r>
          </a:p>
          <a:p>
            <a:pPr marL="285750" indent="-285750"/>
            <a:r>
              <a:rPr lang="sl-SI" sz="2000" dirty="0" smtClean="0"/>
              <a:t>imajo navadno kratka prebavila</a:t>
            </a:r>
            <a:r>
              <a:rPr lang="sl-SI" sz="1800" dirty="0" smtClean="0"/>
              <a:t>,</a:t>
            </a:r>
          </a:p>
          <a:p>
            <a:pPr marL="0" indent="0">
              <a:buNone/>
            </a:pPr>
            <a:r>
              <a:rPr lang="sl-SI" sz="1800" dirty="0" smtClean="0"/>
              <a:t> (mesna prehrana je bolj hranljiva in lahko prebavljiva)</a:t>
            </a:r>
          </a:p>
          <a:p>
            <a:pPr marL="285750" indent="-285750"/>
            <a:endParaRPr lang="sl-SI" sz="1800" dirty="0" smtClean="0"/>
          </a:p>
          <a:p>
            <a:pPr marL="285750" indent="-285750"/>
            <a:endParaRPr lang="sl-SI" sz="1800" dirty="0"/>
          </a:p>
          <a:p>
            <a:pPr marL="0" indent="0">
              <a:buNone/>
            </a:pPr>
            <a:r>
              <a:rPr lang="sl-SI" sz="1800" b="1" dirty="0" smtClean="0"/>
              <a:t>RASTLINOJEDCI</a:t>
            </a:r>
            <a:r>
              <a:rPr lang="sl-SI" sz="1800" dirty="0" smtClean="0"/>
              <a:t>:</a:t>
            </a:r>
          </a:p>
          <a:p>
            <a:pPr marL="285750" indent="-285750"/>
            <a:r>
              <a:rPr lang="sl-SI" sz="2000" dirty="0"/>
              <a:t>i</a:t>
            </a:r>
            <a:r>
              <a:rPr lang="sl-SI" sz="2000" dirty="0" smtClean="0"/>
              <a:t>majo navadno precej daljša prebavila </a:t>
            </a:r>
            <a:r>
              <a:rPr lang="sl-SI" sz="1800" dirty="0" smtClean="0"/>
              <a:t>(rastlinska hrana je težje prebavljiva, pojesti pa morajo precej več kot mesojedci)</a:t>
            </a:r>
          </a:p>
          <a:p>
            <a:pPr marL="285750" indent="-285750"/>
            <a:endParaRPr lang="sl-SI" sz="1800" dirty="0"/>
          </a:p>
          <a:p>
            <a:pPr marL="285750" indent="-285750"/>
            <a:endParaRPr lang="en-US" sz="1800" dirty="0"/>
          </a:p>
        </p:txBody>
      </p:sp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6540" y="2492896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821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grada vsebine 3"/>
          <p:cNvSpPr>
            <a:spLocks noGrp="1"/>
          </p:cNvSpPr>
          <p:nvPr>
            <p:ph idx="1"/>
          </p:nvPr>
        </p:nvSpPr>
        <p:spPr>
          <a:xfrm>
            <a:off x="1293813" y="764704"/>
            <a:ext cx="9601200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2000" b="1" dirty="0" smtClean="0"/>
              <a:t>OŽIGALKARJI</a:t>
            </a:r>
          </a:p>
          <a:p>
            <a:pPr marL="285750" indent="-285750"/>
            <a:r>
              <a:rPr lang="sl-SI" sz="2000" dirty="0" smtClean="0"/>
              <a:t>Imajo prebavila v </a:t>
            </a:r>
            <a:r>
              <a:rPr lang="sl-SI" sz="2000" dirty="0" smtClean="0">
                <a:solidFill>
                  <a:schemeClr val="accent3"/>
                </a:solidFill>
              </a:rPr>
              <a:t>obliki vreče</a:t>
            </a:r>
          </a:p>
          <a:p>
            <a:pPr marL="285750" indent="-285750"/>
            <a:endParaRPr lang="sl-SI" sz="2000" dirty="0" smtClean="0"/>
          </a:p>
          <a:p>
            <a:pPr marL="285750" indent="-285750"/>
            <a:endParaRPr lang="sl-SI" sz="2000" dirty="0"/>
          </a:p>
          <a:p>
            <a:pPr marL="0" indent="0">
              <a:buNone/>
            </a:pPr>
            <a:r>
              <a:rPr lang="sl-SI" sz="2000" b="1" dirty="0" smtClean="0"/>
              <a:t>VRTINČARJI</a:t>
            </a:r>
          </a:p>
          <a:p>
            <a:pPr marL="285750" indent="-285750"/>
            <a:r>
              <a:rPr lang="sl-SI" sz="2000" dirty="0" smtClean="0"/>
              <a:t>Imajo</a:t>
            </a:r>
            <a:r>
              <a:rPr lang="sl-SI" sz="2000" b="1" dirty="0" smtClean="0"/>
              <a:t> </a:t>
            </a:r>
            <a:r>
              <a:rPr lang="sl-SI" sz="2000" dirty="0" smtClean="0">
                <a:solidFill>
                  <a:schemeClr val="accent3"/>
                </a:solidFill>
              </a:rPr>
              <a:t>razvejana prebavila</a:t>
            </a:r>
            <a:r>
              <a:rPr lang="sl-SI" sz="2000" dirty="0" smtClean="0"/>
              <a:t>                        prebavilo služi tudi kot OBTOČILO </a:t>
            </a:r>
          </a:p>
          <a:p>
            <a:pPr marL="285750" indent="-285750"/>
            <a:endParaRPr lang="sl-SI" sz="2000" dirty="0" smtClean="0"/>
          </a:p>
          <a:p>
            <a:pPr marL="285750" indent="-285750"/>
            <a:endParaRPr lang="sl-SI" sz="2000" dirty="0"/>
          </a:p>
          <a:p>
            <a:pPr marL="0" indent="0">
              <a:buNone/>
            </a:pPr>
            <a:r>
              <a:rPr lang="sl-SI" sz="2000" b="1" dirty="0" smtClean="0"/>
              <a:t>ŽUŽELKE</a:t>
            </a:r>
            <a:r>
              <a:rPr lang="sl-SI" sz="2000" b="1" dirty="0" smtClean="0">
                <a:solidFill>
                  <a:schemeClr val="accent3"/>
                </a:solidFill>
              </a:rPr>
              <a:t> </a:t>
            </a:r>
          </a:p>
          <a:p>
            <a:r>
              <a:rPr lang="sl-SI" sz="2000" dirty="0" smtClean="0"/>
              <a:t>Pri njih je prebavilo razdeljeno na :  - v sprednje,</a:t>
            </a:r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                                                         -  srednje,</a:t>
            </a:r>
          </a:p>
          <a:p>
            <a:pPr marL="0" indent="0">
              <a:buNone/>
            </a:pPr>
            <a:r>
              <a:rPr lang="sl-SI" sz="2000" dirty="0"/>
              <a:t> </a:t>
            </a:r>
            <a:r>
              <a:rPr lang="sl-SI" sz="2000" dirty="0" smtClean="0"/>
              <a:t>                                                            -  zadnje črevo.</a:t>
            </a:r>
            <a:endParaRPr lang="en-US" sz="2000" dirty="0"/>
          </a:p>
        </p:txBody>
      </p:sp>
      <p:sp>
        <p:nvSpPr>
          <p:cNvPr id="3" name="Desna puščica 2"/>
          <p:cNvSpPr/>
          <p:nvPr/>
        </p:nvSpPr>
        <p:spPr>
          <a:xfrm>
            <a:off x="4726260" y="3032956"/>
            <a:ext cx="129614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2400"/>
          </a:p>
        </p:txBody>
      </p:sp>
    </p:spTree>
    <p:extLst>
      <p:ext uri="{BB962C8B-B14F-4D97-AF65-F5344CB8AC3E}">
        <p14:creationId xmlns:p14="http://schemas.microsoft.com/office/powerpoint/2010/main" val="1585674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f02801109_win32">
  <a:themeElements>
    <a:clrScheme name="Serenity_16x9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/>
        </a:defPPr>
      </a:lstStyle>
    </a:txDef>
  </a:objectDefaults>
  <a:extraClrSchemeLst/>
  <a:extLst>
    <a:ext uri="{05A4C25C-085E-4340-85A3-A5531E510DB2}">
      <thm15:themeFamily xmlns:thm15="http://schemas.microsoft.com/office/thememl/2012/main" name="TF02801109.potx" id="{B47C65E8-9F73-4C4F-A3C2-84725F71438E}" vid="{CFC30A9F-F7E5-41F4-B6B7-D2E5B79E3BFB}"/>
    </a:ext>
  </a:extLst>
</a:theme>
</file>

<file path=ppt/theme/theme2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Serenity">
      <a:dk1>
        <a:srgbClr val="164B4F"/>
      </a:dk1>
      <a:lt1>
        <a:sysClr val="window" lastClr="FFFFFF"/>
      </a:lt1>
      <a:dk2>
        <a:srgbClr val="000000"/>
      </a:dk2>
      <a:lt2>
        <a:srgbClr val="C5E5EC"/>
      </a:lt2>
      <a:accent1>
        <a:srgbClr val="1B91A1"/>
      </a:accent1>
      <a:accent2>
        <a:srgbClr val="46AC6F"/>
      </a:accent2>
      <a:accent3>
        <a:srgbClr val="37AFD5"/>
      </a:accent3>
      <a:accent4>
        <a:srgbClr val="6786A9"/>
      </a:accent4>
      <a:accent5>
        <a:srgbClr val="90A693"/>
      </a:accent5>
      <a:accent6>
        <a:srgbClr val="389066"/>
      </a:accent6>
      <a:hlink>
        <a:srgbClr val="27A99A"/>
      </a:hlink>
      <a:folHlink>
        <a:srgbClr val="94AE9D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false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1360506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 xsi:nil="true"/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2011-12-12T13:37:00+00:00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2035-01-01T08:00:00+00:00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TP102801108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706526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REDMOND\v-soujap</DisplayName>
        <AccountId>1954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14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0F249165-F638-412C-8E0A-DFB7045CA2E0}">
  <ds:schemaRefs>
    <ds:schemaRef ds:uri="http://www.w3.org/XML/1998/namespace"/>
    <ds:schemaRef ds:uri="http://purl.org/dc/terms/"/>
    <ds:schemaRef ds:uri="4873beb7-5857-4685-be1f-d57550cc96cc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683C129-7B42-490A-AD74-E9303BC76D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11E33DF-2340-4F4E-B874-B73FEFEBFC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tf02801109_win32</Template>
  <TotalTime>104</TotalTime>
  <Words>286</Words>
  <Application>Microsoft Office PowerPoint</Application>
  <PresentationFormat>Po meri</PresentationFormat>
  <Paragraphs>65</Paragraphs>
  <Slides>12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16" baseType="lpstr">
      <vt:lpstr>Arial</vt:lpstr>
      <vt:lpstr>Euphemia</vt:lpstr>
      <vt:lpstr>Wingdings</vt:lpstr>
      <vt:lpstr>tf02801109_win32</vt:lpstr>
      <vt:lpstr>PREBAVILA</vt:lpstr>
      <vt:lpstr> KAJ SO PREBAILA?</vt:lpstr>
      <vt:lpstr>PREBAVILA ČLOVEKA</vt:lpstr>
      <vt:lpstr>PREBAVNI ENCIMI</vt:lpstr>
      <vt:lpstr>RAZLIČNE LOBANJE</vt:lpstr>
      <vt:lpstr>PREBAVA ENOCELIĆARJEV</vt:lpstr>
      <vt:lpstr>PowerPointova predstavitev</vt:lpstr>
      <vt:lpstr>PREBAVILA RAZLIČNIH ORGANIZMOV</vt:lpstr>
      <vt:lpstr>PowerPointova predstavitev</vt:lpstr>
      <vt:lpstr>VEGANSKA PREHRANA</vt:lpstr>
      <vt:lpstr>BOLEZNI PREBAVIL</vt:lpstr>
      <vt:lpstr>VIRI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Diapozitiv 1</dc:title>
  <dc:creator>Masa</dc:creator>
  <cp:lastModifiedBy>Učenec</cp:lastModifiedBy>
  <cp:revision>14</cp:revision>
  <dcterms:created xsi:type="dcterms:W3CDTF">2022-02-12T18:35:10Z</dcterms:created>
  <dcterms:modified xsi:type="dcterms:W3CDTF">2022-02-28T09:41:58Z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