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446C-A8DB-450F-A5D0-D3621A43C0B6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D72E-CDDF-4080-9587-F0A4D73A00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905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70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592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616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8ED83-C335-4FA4-BDA6-179399F756A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687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D372B-98C9-45C1-B3E4-0BB45466FF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938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FC54D-B943-45B3-B5E2-99D8C109FCA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324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95B58-2672-420F-A83F-490BC50CA27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1158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11E4B-E72E-4AA2-ADB0-98F0264233B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7991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E36E0-6D9A-4190-9200-1A7B025678E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76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1BB38-EF53-41DB-B574-B2714CC5853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4532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A22FC-E472-4603-8085-7E8C7182AB6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3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8764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8CC9E-CCC7-4B27-9C8A-D0E9DAFC469C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3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E803D-59A1-47A9-A29E-85B68C4F61F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1948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667A5-1DA1-48F3-B53A-014B6633B53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80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3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17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76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39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25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9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06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A96A-6D25-45B7-97E9-835CB3F2BE2F}" type="datetimeFigureOut">
              <a:rPr lang="sl-SI" smtClean="0"/>
              <a:t>5. 03. 2022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07B7-5B6E-46FF-B1B3-B79A8DDF20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10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1A5B0-DD74-4BC7-96D3-901634CACEF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5. 03. 2022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57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5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87EDF7-ABE1-484E-BD8A-95BA8214E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1998483"/>
            <a:ext cx="10036098" cy="4718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Elastični modul E je napetost, ki bi bila v materialu, če bi se podaljšal za prvotno dolžino. V tem primeru bi bil relativni podaljšek enak ena.</a:t>
            </a:r>
          </a:p>
          <a:p>
            <a:pPr marL="0" indent="0">
              <a:buNone/>
            </a:pPr>
            <a:r>
              <a:rPr lang="sl-SI" sz="2000" dirty="0"/>
              <a:t>V spodnji tabeli podajamo vrednosti za elastični modul E za običajne materiale.</a:t>
            </a:r>
          </a:p>
          <a:p>
            <a:pPr marL="0" indent="0">
              <a:buNone/>
            </a:pPr>
            <a:endParaRPr lang="sl-S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3">
                <a:extLst>
                  <a:ext uri="{FF2B5EF4-FFF2-40B4-BE49-F238E27FC236}">
                    <a16:creationId xmlns:a16="http://schemas.microsoft.com/office/drawing/2014/main" id="{A5A1485F-1754-44BC-B2F9-32A3E1D0CA8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3144" y="5197399"/>
              <a:ext cx="10493413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8316">
                      <a:extLst>
                        <a:ext uri="{9D8B030D-6E8A-4147-A177-3AD203B41FA5}">
                          <a16:colId xmlns:a16="http://schemas.microsoft.com/office/drawing/2014/main" val="1139867751"/>
                        </a:ext>
                      </a:extLst>
                    </a:gridCol>
                    <a:gridCol w="808221">
                      <a:extLst>
                        <a:ext uri="{9D8B030D-6E8A-4147-A177-3AD203B41FA5}">
                          <a16:colId xmlns:a16="http://schemas.microsoft.com/office/drawing/2014/main" val="2069599893"/>
                        </a:ext>
                      </a:extLst>
                    </a:gridCol>
                    <a:gridCol w="1241901">
                      <a:extLst>
                        <a:ext uri="{9D8B030D-6E8A-4147-A177-3AD203B41FA5}">
                          <a16:colId xmlns:a16="http://schemas.microsoft.com/office/drawing/2014/main" val="643312940"/>
                        </a:ext>
                      </a:extLst>
                    </a:gridCol>
                    <a:gridCol w="1370034">
                      <a:extLst>
                        <a:ext uri="{9D8B030D-6E8A-4147-A177-3AD203B41FA5}">
                          <a16:colId xmlns:a16="http://schemas.microsoft.com/office/drawing/2014/main" val="3035050181"/>
                        </a:ext>
                      </a:extLst>
                    </a:gridCol>
                    <a:gridCol w="1163050">
                      <a:extLst>
                        <a:ext uri="{9D8B030D-6E8A-4147-A177-3AD203B41FA5}">
                          <a16:colId xmlns:a16="http://schemas.microsoft.com/office/drawing/2014/main" val="3688636362"/>
                        </a:ext>
                      </a:extLst>
                    </a:gridCol>
                    <a:gridCol w="1123625">
                      <a:extLst>
                        <a:ext uri="{9D8B030D-6E8A-4147-A177-3AD203B41FA5}">
                          <a16:colId xmlns:a16="http://schemas.microsoft.com/office/drawing/2014/main" val="3631367169"/>
                        </a:ext>
                      </a:extLst>
                    </a:gridCol>
                    <a:gridCol w="1310895">
                      <a:extLst>
                        <a:ext uri="{9D8B030D-6E8A-4147-A177-3AD203B41FA5}">
                          <a16:colId xmlns:a16="http://schemas.microsoft.com/office/drawing/2014/main" val="627409318"/>
                        </a:ext>
                      </a:extLst>
                    </a:gridCol>
                    <a:gridCol w="1034917">
                      <a:extLst>
                        <a:ext uri="{9D8B030D-6E8A-4147-A177-3AD203B41FA5}">
                          <a16:colId xmlns:a16="http://schemas.microsoft.com/office/drawing/2014/main" val="1448669146"/>
                        </a:ext>
                      </a:extLst>
                    </a:gridCol>
                    <a:gridCol w="852454">
                      <a:extLst>
                        <a:ext uri="{9D8B030D-6E8A-4147-A177-3AD203B41FA5}">
                          <a16:colId xmlns:a16="http://schemas.microsoft.com/office/drawing/2014/main" val="3184153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jeklo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jeklena litina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siva litina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aluminij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baker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medenina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svinec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290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l-SI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sl-SI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p>
                                  </m:sSup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sSup>
                                    <m:sSupPr>
                                      <m:ctrlP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sl-SI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2,1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2,0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1,0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0,7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1,25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0,9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0,17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0,1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08634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3">
                <a:extLst>
                  <a:ext uri="{FF2B5EF4-FFF2-40B4-BE49-F238E27FC236}">
                    <a16:creationId xmlns:a16="http://schemas.microsoft.com/office/drawing/2014/main" id="{A5A1485F-1754-44BC-B2F9-32A3E1D0CA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9252117"/>
                  </p:ext>
                </p:extLst>
              </p:nvPr>
            </p:nvGraphicFramePr>
            <p:xfrm>
              <a:off x="253144" y="5197399"/>
              <a:ext cx="10493413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8316">
                      <a:extLst>
                        <a:ext uri="{9D8B030D-6E8A-4147-A177-3AD203B41FA5}">
                          <a16:colId xmlns:a16="http://schemas.microsoft.com/office/drawing/2014/main" val="1139867751"/>
                        </a:ext>
                      </a:extLst>
                    </a:gridCol>
                    <a:gridCol w="808221">
                      <a:extLst>
                        <a:ext uri="{9D8B030D-6E8A-4147-A177-3AD203B41FA5}">
                          <a16:colId xmlns:a16="http://schemas.microsoft.com/office/drawing/2014/main" val="2069599893"/>
                        </a:ext>
                      </a:extLst>
                    </a:gridCol>
                    <a:gridCol w="1241901">
                      <a:extLst>
                        <a:ext uri="{9D8B030D-6E8A-4147-A177-3AD203B41FA5}">
                          <a16:colId xmlns:a16="http://schemas.microsoft.com/office/drawing/2014/main" val="643312940"/>
                        </a:ext>
                      </a:extLst>
                    </a:gridCol>
                    <a:gridCol w="1370034">
                      <a:extLst>
                        <a:ext uri="{9D8B030D-6E8A-4147-A177-3AD203B41FA5}">
                          <a16:colId xmlns:a16="http://schemas.microsoft.com/office/drawing/2014/main" val="3035050181"/>
                        </a:ext>
                      </a:extLst>
                    </a:gridCol>
                    <a:gridCol w="1163050">
                      <a:extLst>
                        <a:ext uri="{9D8B030D-6E8A-4147-A177-3AD203B41FA5}">
                          <a16:colId xmlns:a16="http://schemas.microsoft.com/office/drawing/2014/main" val="3688636362"/>
                        </a:ext>
                      </a:extLst>
                    </a:gridCol>
                    <a:gridCol w="1123625">
                      <a:extLst>
                        <a:ext uri="{9D8B030D-6E8A-4147-A177-3AD203B41FA5}">
                          <a16:colId xmlns:a16="http://schemas.microsoft.com/office/drawing/2014/main" val="3631367169"/>
                        </a:ext>
                      </a:extLst>
                    </a:gridCol>
                    <a:gridCol w="1310895">
                      <a:extLst>
                        <a:ext uri="{9D8B030D-6E8A-4147-A177-3AD203B41FA5}">
                          <a16:colId xmlns:a16="http://schemas.microsoft.com/office/drawing/2014/main" val="627409318"/>
                        </a:ext>
                      </a:extLst>
                    </a:gridCol>
                    <a:gridCol w="1034917">
                      <a:extLst>
                        <a:ext uri="{9D8B030D-6E8A-4147-A177-3AD203B41FA5}">
                          <a16:colId xmlns:a16="http://schemas.microsoft.com/office/drawing/2014/main" val="1448669146"/>
                        </a:ext>
                      </a:extLst>
                    </a:gridCol>
                    <a:gridCol w="852454">
                      <a:extLst>
                        <a:ext uri="{9D8B030D-6E8A-4147-A177-3AD203B41FA5}">
                          <a16:colId xmlns:a16="http://schemas.microsoft.com/office/drawing/2014/main" val="318415394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jeklo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jeklena litina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siva litina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aluminij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baker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medenina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svinec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2909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>
                        <a:blipFill>
                          <a:blip r:embed="rId2"/>
                          <a:stretch>
                            <a:fillRect l="-383" t="-183607" r="-56168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2,1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2,0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1,0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0,7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1,25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0,9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0,17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/>
                            <a:t>0,1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08634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id="{EA235BB0-96F4-4646-8868-6D0B0F9F1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0" y="849373"/>
            <a:ext cx="8816367" cy="30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6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76270" y="363557"/>
                <a:ext cx="10785513" cy="6494443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r>
                  <a:rPr lang="sl-SI" sz="2000" b="1" dirty="0"/>
                  <a:t>Napetost </a:t>
                </a:r>
                <a:r>
                  <a:rPr lang="el-GR" sz="2000" b="1" dirty="0">
                    <a:solidFill>
                      <a:schemeClr val="tx2"/>
                    </a:solidFill>
                  </a:rPr>
                  <a:t>σ</a:t>
                </a:r>
                <a:r>
                  <a:rPr lang="sl-SI" sz="2000" b="1" dirty="0">
                    <a:solidFill>
                      <a:schemeClr val="tx2"/>
                    </a:solidFill>
                  </a:rPr>
                  <a:t> povzroči relativni raztezek </a:t>
                </a:r>
                <a:r>
                  <a:rPr lang="el-GR" sz="2000" b="1" dirty="0">
                    <a:solidFill>
                      <a:schemeClr val="tx2"/>
                    </a:solidFill>
                  </a:rPr>
                  <a:t>ε</a:t>
                </a:r>
                <a:r>
                  <a:rPr lang="sl-SI" sz="2000" b="1" dirty="0">
                    <a:solidFill>
                      <a:schemeClr val="tx2"/>
                    </a:solidFill>
                  </a:rPr>
                  <a:t> in dobljeno razmerje je enako </a:t>
                </a:r>
                <a:r>
                  <a:rPr lang="sl-SI" sz="2000" b="1" dirty="0">
                    <a:solidFill>
                      <a:schemeClr val="accent1"/>
                    </a:solidFill>
                  </a:rPr>
                  <a:t>koeficientu raztezanja: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num>
                        <m:den>
                          <m:r>
                            <a:rPr lang="sl-SI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l-SI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𝒌𝒐𝒏𝒔𝒕</m:t>
                      </m:r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l-SI" sz="2000" b="1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r>
                  <a:rPr lang="sl-SI" sz="2000" b="1" dirty="0">
                    <a:solidFill>
                      <a:schemeClr val="tx2"/>
                    </a:solidFill>
                  </a:rPr>
                  <a:t>Napetost lahko zapišemo v obliki: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l-SI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sl-SI" sz="2000" b="1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sl-SI" sz="2000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270" y="363557"/>
                <a:ext cx="10785513" cy="649444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372" y="-1"/>
            <a:ext cx="6929611" cy="42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4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76270" y="363557"/>
                <a:ext cx="10785513" cy="6147411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sl-SI" sz="2000" b="1" dirty="0">
                    <a:solidFill>
                      <a:schemeClr val="tx2"/>
                    </a:solidFill>
                  </a:rPr>
                  <a:t>To pomeni, da je </a:t>
                </a:r>
                <a:r>
                  <a:rPr lang="sl-SI" sz="2000" b="1" dirty="0">
                    <a:solidFill>
                      <a:schemeClr val="accent1"/>
                    </a:solidFill>
                  </a:rPr>
                  <a:t>normalna napetost 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σ</a:t>
                </a:r>
                <a:r>
                  <a:rPr lang="sl-SI" sz="2000" b="1" dirty="0">
                    <a:solidFill>
                      <a:schemeClr val="accent1"/>
                    </a:solidFill>
                  </a:rPr>
                  <a:t> pri natezni ali tlačni obremenitvi nosilca premo sorazmerna z relativnim raztezkom oz. skrčkom 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ε</a:t>
                </a:r>
                <a:r>
                  <a:rPr lang="sl-SI" sz="2000" b="1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274320" lvl="1" indent="0">
                  <a:buNone/>
                </a:pPr>
                <a:r>
                  <a:rPr lang="sl-SI" sz="2000" b="1" dirty="0" err="1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Hookov</a:t>
                </a:r>
                <a:r>
                  <a:rPr lang="sl-SI" sz="20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zakon velja, dokler sila ne prekorači meje sorazmernosti oz. meje elastičnosti. Zakon velja za jeklo, v praksi ga uporabljamo tudi za baker in aluminij, nekatere zlitine in les. Pri sivi litini velja potenčni zakon, določen z natančnimi meritvami: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sl-SI" sz="2000" b="1" dirty="0">
                  <a:ea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:r>
                  <a:rPr lang="sl-SI" sz="2000" b="1" dirty="0">
                    <a:ea typeface="Cambria Math" panose="02040503050406030204" pitchFamily="18" charset="0"/>
                  </a:rPr>
                  <a:t>Kjer je eksponent n odvisen od vrste gradiva in je za sivo litino</a:t>
                </a:r>
              </a:p>
              <a:p>
                <a:pPr lvl="1"/>
                <a:r>
                  <a:rPr lang="sl-SI" sz="2000" b="1" dirty="0">
                    <a:ea typeface="Cambria Math" panose="02040503050406030204" pitchFamily="18" charset="0"/>
                  </a:rPr>
                  <a:t>pri natezni obremenitvi: n = 1,08;</a:t>
                </a:r>
              </a:p>
              <a:p>
                <a:pPr lvl="1"/>
                <a:r>
                  <a:rPr lang="sl-SI" sz="2000" b="1" dirty="0">
                    <a:ea typeface="Cambria Math" panose="02040503050406030204" pitchFamily="18" charset="0"/>
                  </a:rPr>
                  <a:t>pri tlačni obremenitvi: n = 1,04.</a:t>
                </a:r>
              </a:p>
              <a:p>
                <a:pPr marL="274320" lvl="1" indent="0">
                  <a:buNone/>
                </a:pPr>
                <a:r>
                  <a:rPr lang="sl-SI" sz="2000" b="1" dirty="0">
                    <a:ea typeface="Cambria Math" panose="02040503050406030204" pitchFamily="18" charset="0"/>
                  </a:rPr>
                  <a:t>Za nekatera druga gradiva je eksponent lahko večji od 1 (npr. za liti cink, granit, beton: n = od 1,14 do 1,16) ali manjši od 1 (npr. za usnje, vrvi iz konoplje: n = 0,7).</a:t>
                </a:r>
              </a:p>
              <a:p>
                <a:pPr marL="274320" lvl="1" indent="0">
                  <a:buNone/>
                </a:pPr>
                <a:endParaRPr lang="sl-SI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270" y="363557"/>
                <a:ext cx="10785513" cy="6147411"/>
              </a:xfrm>
              <a:blipFill rotWithShape="0">
                <a:blip r:embed="rId2"/>
                <a:stretch>
                  <a:fillRect t="-109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2930486" y="4899351"/>
                <a:ext cx="7800218" cy="127284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Za jeklo je modul elastičnosti E = 2,1 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sl-SI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sl-SI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sl-SI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sl-SI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sup>
                    </m:sSup>
                  </m:oMath>
                </a14:m>
                <a:r>
                  <a:rPr kumimoji="0" lang="sl-SI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MPa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Pri </a:t>
                </a:r>
                <a:r>
                  <a:rPr kumimoji="0" lang="el-GR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μ</a:t>
                </a:r>
                <a:r>
                  <a:rPr kumimoji="0" lang="sl-SI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 = 0,3 je strižni modul G = 0,385 ∙ 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Krautov strojniški priročnik – modul elastičnosti, stran 122.</a:t>
                </a:r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486" y="4899351"/>
                <a:ext cx="7800218" cy="1272849"/>
              </a:xfrm>
              <a:prstGeom prst="rect">
                <a:avLst/>
              </a:prstGeom>
              <a:blipFill rotWithShape="0">
                <a:blip r:embed="rId3"/>
                <a:stretch>
                  <a:fillRect l="-703" t="-1422" b="-66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14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694063" y="143219"/>
                <a:ext cx="10311788" cy="662270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l-SI" sz="2200" b="1" dirty="0"/>
                  <a:t>HOOKOV ZAKON ZA STRIŽNE OBREMENITVE                                            Podobno, kot velja medsebojna zveza med normalno napetostjo </a:t>
                </a:r>
                <a:r>
                  <a:rPr lang="el-GR" sz="2200" b="1" dirty="0"/>
                  <a:t>σ</a:t>
                </a:r>
                <a:r>
                  <a:rPr lang="sl-SI" sz="2200" b="1" dirty="0"/>
                  <a:t> in relativnim raztezkom </a:t>
                </a:r>
                <a:r>
                  <a:rPr lang="el-GR" sz="2200" b="1" dirty="0"/>
                  <a:t>ε</a:t>
                </a:r>
                <a:r>
                  <a:rPr lang="sl-SI" sz="2200" b="1" dirty="0"/>
                  <a:t>, velja tudi premo sorazmerje med tangencialno napetostjo </a:t>
                </a:r>
                <a:r>
                  <a:rPr lang="el-GR" sz="2200" b="1" dirty="0"/>
                  <a:t>τ</a:t>
                </a:r>
                <a:r>
                  <a:rPr lang="sl-SI" sz="2200" b="1" dirty="0"/>
                  <a:t> in tangencialno deformacijo oz. kotom zasuka </a:t>
                </a:r>
                <a:r>
                  <a:rPr lang="el-GR" sz="2200" b="1" dirty="0"/>
                  <a:t>γ</a:t>
                </a:r>
                <a:r>
                  <a:rPr lang="sl-SI" sz="2200" b="1" dirty="0"/>
                  <a:t>. Za strižne obremenitve </a:t>
                </a:r>
                <a:r>
                  <a:rPr lang="sl-SI" sz="2200" b="1" dirty="0" err="1"/>
                  <a:t>Hookov</a:t>
                </a:r>
                <a:r>
                  <a:rPr lang="sl-SI" sz="2200" b="1" dirty="0"/>
                  <a:t> zakon zapišemo:</a:t>
                </a:r>
              </a:p>
              <a:p>
                <a:pPr marL="0" indent="0">
                  <a:buNone/>
                </a:pPr>
                <a:r>
                  <a:rPr lang="sl-SI" sz="2200" b="1" dirty="0"/>
                  <a:t>                                                                </a:t>
                </a:r>
                <a:r>
                  <a:rPr lang="el-GR" sz="2200" b="1" dirty="0"/>
                  <a:t>τ</a:t>
                </a:r>
                <a:r>
                  <a:rPr lang="sl-SI" sz="2200" b="1" dirty="0"/>
                  <a:t> = G ∙ </a:t>
                </a:r>
                <a:r>
                  <a:rPr lang="el-GR" sz="2200" b="1" dirty="0"/>
                  <a:t>γ</a:t>
                </a:r>
                <a:endParaRPr lang="sl-SI" sz="2200" b="1" dirty="0"/>
              </a:p>
              <a:p>
                <a:pPr marL="0" indent="0">
                  <a:buNone/>
                </a:pPr>
                <a:r>
                  <a:rPr lang="sl-SI" sz="1800" b="1" dirty="0"/>
                  <a:t>Oznake v enačbah:</a:t>
                </a:r>
              </a:p>
              <a:p>
                <a:pPr marL="0" indent="0">
                  <a:buNone/>
                </a:pPr>
                <a:r>
                  <a:rPr lang="sl-SI" sz="1800" b="1" dirty="0"/>
                  <a:t>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>
                            <a:latin typeface="Cambria Math" panose="02040503050406030204" pitchFamily="18" charset="0"/>
                          </a:rPr>
                          <m:t>𝐌𝐏𝐚</m:t>
                        </m:r>
                      </m:e>
                    </m:d>
                  </m:oMath>
                </a14:m>
                <a:r>
                  <a:rPr lang="sl-SI" sz="1800" b="1" dirty="0"/>
                  <a:t> - natezna napetost</a:t>
                </a:r>
              </a:p>
              <a:p>
                <a:pPr marL="0" indent="0">
                  <a:buNone/>
                </a:pPr>
                <a:r>
                  <a:rPr lang="sl-SI" sz="1800" b="1" dirty="0"/>
                  <a:t>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d>
                  </m:oMath>
                </a14:m>
                <a:r>
                  <a:rPr lang="sl-SI" sz="1800" b="1" dirty="0"/>
                  <a:t> - natezna sila </a:t>
                </a:r>
              </a:p>
              <a:p>
                <a:pPr marL="0" indent="0">
                  <a:buNone/>
                </a:pPr>
                <a:r>
                  <a:rPr lang="sl-SI" sz="1800" b="1" dirty="0"/>
                  <a:t>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1800" b="1">
                                <a:latin typeface="Cambria Math" panose="02040503050406030204" pitchFamily="18" charset="0"/>
                              </a:rPr>
                              <m:t>𝐦𝐦</m:t>
                            </m:r>
                          </m:e>
                          <m:sup>
                            <m:r>
                              <a:rPr lang="sl-SI" sz="18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sl-SI" sz="1800" b="1" dirty="0"/>
                  <a:t> - prečni prerez</a:t>
                </a:r>
              </a:p>
              <a:p>
                <a:pPr marL="0" indent="0">
                  <a:buNone/>
                </a:pPr>
                <a:r>
                  <a:rPr lang="sl-SI" sz="1800" b="1" dirty="0"/>
                  <a:t>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</m:oMath>
                </a14:m>
                <a:r>
                  <a:rPr lang="sl-SI" sz="1800" b="1" dirty="0"/>
                  <a:t> - relativni raztezek</a:t>
                </a:r>
              </a:p>
              <a:p>
                <a:pPr marL="0" indent="0">
                  <a:buNone/>
                </a:pPr>
                <a:r>
                  <a:rPr lang="sl-SI" sz="1800" b="1" dirty="0"/>
                  <a:t>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>
                            <a:latin typeface="Cambria Math" panose="02040503050406030204" pitchFamily="18" charset="0"/>
                          </a:rPr>
                          <m:t>𝐦𝐦</m:t>
                        </m:r>
                      </m:e>
                    </m:d>
                  </m:oMath>
                </a14:m>
                <a:r>
                  <a:rPr lang="sl-SI" sz="1800" b="1" dirty="0"/>
                  <a:t> - začetna dolžina preizkušanca</a:t>
                </a:r>
              </a:p>
              <a:p>
                <a:pPr marL="0" indent="0">
                  <a:buNone/>
                </a:pPr>
                <a:r>
                  <a:rPr lang="el-GR" sz="1800" b="1" dirty="0"/>
                  <a:t>α</a:t>
                </a:r>
                <a:r>
                  <a:rPr lang="sl-SI" sz="1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1800" b="1" i="1" smtClean="0">
                                <a:latin typeface="Cambria Math" panose="02040503050406030204" pitchFamily="18" charset="0"/>
                              </a:rPr>
                              <m:t>𝒎𝒎</m:t>
                            </m:r>
                          </m:e>
                          <m:sup>
                            <m:r>
                              <a:rPr lang="sl-SI" sz="1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sl-SI" sz="1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sl-SI" sz="1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sl-SI" sz="1800" b="1" dirty="0"/>
                  <a:t> - koeficient raztezanja</a:t>
                </a:r>
              </a:p>
              <a:p>
                <a:pPr marL="0" indent="0">
                  <a:buNone/>
                </a:pPr>
                <a:r>
                  <a:rPr lang="sl-SI" sz="1800" b="1" dirty="0"/>
                  <a:t>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>
                            <a:latin typeface="Cambria Math" panose="02040503050406030204" pitchFamily="18" charset="0"/>
                          </a:rPr>
                          <m:t>𝐌𝐏𝐚</m:t>
                        </m:r>
                      </m:e>
                    </m:d>
                  </m:oMath>
                </a14:m>
                <a:r>
                  <a:rPr lang="sl-SI" sz="1800" b="1" dirty="0"/>
                  <a:t> - modul elastičnosti</a:t>
                </a:r>
              </a:p>
              <a:p>
                <a:pPr marL="0" indent="0">
                  <a:buNone/>
                </a:pPr>
                <a:r>
                  <a:rPr lang="el-GR" sz="1800" b="1" dirty="0"/>
                  <a:t>τ</a:t>
                </a:r>
                <a:r>
                  <a:rPr lang="sl-SI" sz="1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>
                            <a:latin typeface="Cambria Math" panose="02040503050406030204" pitchFamily="18" charset="0"/>
                          </a:rPr>
                          <m:t>𝐌𝐏𝐚</m:t>
                        </m:r>
                      </m:e>
                    </m:d>
                  </m:oMath>
                </a14:m>
                <a:r>
                  <a:rPr lang="sl-SI" sz="1800" b="1" dirty="0"/>
                  <a:t> - tangencialna napetost (strižna napetost)</a:t>
                </a:r>
              </a:p>
              <a:p>
                <a:pPr marL="0" indent="0">
                  <a:buNone/>
                </a:pPr>
                <a:r>
                  <a:rPr lang="sl-SI" sz="1800" b="1" dirty="0"/>
                  <a:t>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>
                            <a:latin typeface="Cambria Math" panose="02040503050406030204" pitchFamily="18" charset="0"/>
                          </a:rPr>
                          <m:t>𝐌𝐏𝐚</m:t>
                        </m:r>
                      </m:e>
                    </m:d>
                  </m:oMath>
                </a14:m>
                <a:r>
                  <a:rPr lang="sl-SI" sz="1800" b="1" dirty="0"/>
                  <a:t> - strižni modul</a:t>
                </a:r>
              </a:p>
              <a:p>
                <a:pPr marL="0" indent="0">
                  <a:buNone/>
                </a:pPr>
                <a:r>
                  <a:rPr lang="el-GR" sz="1800" b="1" dirty="0"/>
                  <a:t>γ</a:t>
                </a:r>
                <a:r>
                  <a:rPr lang="sl-SI" sz="1800" b="1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</m:oMath>
                </a14:m>
                <a:r>
                  <a:rPr lang="sl-SI" sz="1800" b="1" dirty="0"/>
                  <a:t> - prečna deformacija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063" y="143219"/>
                <a:ext cx="10311788" cy="6622706"/>
              </a:xfrm>
              <a:blipFill rotWithShape="0">
                <a:blip r:embed="rId2"/>
                <a:stretch>
                  <a:fillRect l="-651" t="-1196" b="-36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7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215</Words>
  <Application>Microsoft Office PowerPoint</Application>
  <PresentationFormat>Širokozaslonsko</PresentationFormat>
  <Paragraphs>67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View</vt:lpstr>
      <vt:lpstr>PowerPointova predstavitev</vt:lpstr>
      <vt:lpstr>PowerPointova predstavitev</vt:lpstr>
      <vt:lpstr>PowerPointova predstavitev</vt:lpstr>
      <vt:lpstr>PowerPointova predstavitev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OSNOVNE TERMODINAMIČNE VELIČINE</dc:title>
  <dc:creator>Tanja</dc:creator>
  <cp:lastModifiedBy>Tanja</cp:lastModifiedBy>
  <cp:revision>52</cp:revision>
  <dcterms:created xsi:type="dcterms:W3CDTF">2021-09-26T19:56:46Z</dcterms:created>
  <dcterms:modified xsi:type="dcterms:W3CDTF">2022-03-05T17:54:42Z</dcterms:modified>
</cp:coreProperties>
</file>