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60" r:id="rId3"/>
    <p:sldId id="361" r:id="rId4"/>
    <p:sldId id="362" r:id="rId5"/>
    <p:sldId id="363" r:id="rId6"/>
    <p:sldId id="364" r:id="rId7"/>
    <p:sldId id="365" r:id="rId8"/>
    <p:sldId id="393" r:id="rId9"/>
    <p:sldId id="367" r:id="rId10"/>
    <p:sldId id="626" r:id="rId11"/>
    <p:sldId id="395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29541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3210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3957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6919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1337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505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1292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897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29380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3842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8116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30889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04827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95874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395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9058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">
            <a:extLst>
              <a:ext uri="{FF2B5EF4-FFF2-40B4-BE49-F238E27FC236}">
                <a16:creationId xmlns:a16="http://schemas.microsoft.com/office/drawing/2014/main" id="{8888044E-5C76-4463-AC2C-525A4028EB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4A8A329-7F65-4854-979C-DAAA2D48F92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643" name="Ograda številke diapozitiva 3">
            <a:extLst>
              <a:ext uri="{FF2B5EF4-FFF2-40B4-BE49-F238E27FC236}">
                <a16:creationId xmlns:a16="http://schemas.microsoft.com/office/drawing/2014/main" id="{347F15A5-449D-48E2-B66E-C130B9F7DDF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B854ECD-5E31-4388-B5A3-BD265EA018C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47B26EE4-666B-483A-8A8A-FB81515E2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eaLnBrk="1" hangingPunct="1"/>
            <a:r>
              <a:rPr lang="sl-SI" altLang="sl-SI" sz="2400">
                <a:solidFill>
                  <a:schemeClr val="bg2"/>
                </a:solidFill>
              </a:rPr>
              <a:t>ZMESI IDEALNIH PLINOV</a:t>
            </a:r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E1E0BC59-B5D4-48D9-AB04-68A5C24F5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968376"/>
            <a:ext cx="8640762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tehniki se srečujemo z zmesmi različnih plinov. Med tehnično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pomembne pline spada: zrak, plinska zmes za varjenje,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generatorski plini, izpušni plini motorjev z notranjim zgorevanjem...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mešanju pa ostajata tlak in temperatura nespremenjena.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Plinske zmesi so homogena telesa, mešanje plinov pa nepovraten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proces. Pri plinskih zmeseh prav tako veljajo plinski zakoni.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Določiti je treba le plinsko enačbo za zmes plinov.</a:t>
            </a:r>
          </a:p>
        </p:txBody>
      </p:sp>
      <p:sp>
        <p:nvSpPr>
          <p:cNvPr id="112646" name="Rectangle 6">
            <a:extLst>
              <a:ext uri="{FF2B5EF4-FFF2-40B4-BE49-F238E27FC236}">
                <a16:creationId xmlns:a16="http://schemas.microsoft.com/office/drawing/2014/main" id="{05FD3190-8958-4D88-9F86-993837A43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500439"/>
            <a:ext cx="29019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DALTONOV ZAKON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grpSp>
        <p:nvGrpSpPr>
          <p:cNvPr id="112647" name="Group 7">
            <a:extLst>
              <a:ext uri="{FF2B5EF4-FFF2-40B4-BE49-F238E27FC236}">
                <a16:creationId xmlns:a16="http://schemas.microsoft.com/office/drawing/2014/main" id="{70198713-C54A-49CC-870B-41CFCE487BD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3" y="4005263"/>
            <a:ext cx="3816350" cy="2057400"/>
            <a:chOff x="2505" y="3357"/>
            <a:chExt cx="4560" cy="2592"/>
          </a:xfrm>
        </p:grpSpPr>
        <p:sp>
          <p:nvSpPr>
            <p:cNvPr id="112655" name="AutoShape 8">
              <a:extLst>
                <a:ext uri="{FF2B5EF4-FFF2-40B4-BE49-F238E27FC236}">
                  <a16:creationId xmlns:a16="http://schemas.microsoft.com/office/drawing/2014/main" id="{79F90EBD-7710-4896-BB63-C9ACE1274B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05" y="3357"/>
              <a:ext cx="4560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56" name="Rectangle 9">
              <a:extLst>
                <a:ext uri="{FF2B5EF4-FFF2-40B4-BE49-F238E27FC236}">
                  <a16:creationId xmlns:a16="http://schemas.microsoft.com/office/drawing/2014/main" id="{35DA48DE-E8E5-45B0-9112-06A0361CA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3933"/>
              <a:ext cx="1120" cy="18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57" name="Rectangle 10">
              <a:extLst>
                <a:ext uri="{FF2B5EF4-FFF2-40B4-BE49-F238E27FC236}">
                  <a16:creationId xmlns:a16="http://schemas.microsoft.com/office/drawing/2014/main" id="{B029554A-30BC-4681-8767-410D1BE18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5" y="3933"/>
              <a:ext cx="1120" cy="18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58" name="Rectangle 11">
              <a:extLst>
                <a:ext uri="{FF2B5EF4-FFF2-40B4-BE49-F238E27FC236}">
                  <a16:creationId xmlns:a16="http://schemas.microsoft.com/office/drawing/2014/main" id="{83ED29D5-A71C-4149-81EB-5AF5EB299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5" y="3933"/>
              <a:ext cx="1120" cy="18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59" name="Text Box 12">
              <a:extLst>
                <a:ext uri="{FF2B5EF4-FFF2-40B4-BE49-F238E27FC236}">
                  <a16:creationId xmlns:a16="http://schemas.microsoft.com/office/drawing/2014/main" id="{1C74F4FC-C720-4382-86FA-8FC1ECD7D6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5" y="3933"/>
              <a:ext cx="1120" cy="1872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p, V, T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60" name="Text Box 13">
              <a:extLst>
                <a:ext uri="{FF2B5EF4-FFF2-40B4-BE49-F238E27FC236}">
                  <a16:creationId xmlns:a16="http://schemas.microsoft.com/office/drawing/2014/main" id="{7D3D3CE8-7583-4FFA-A7A9-5D3DCB74E8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5" y="3933"/>
              <a:ext cx="1120" cy="1872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V, T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61" name="Text Box 14">
              <a:extLst>
                <a:ext uri="{FF2B5EF4-FFF2-40B4-BE49-F238E27FC236}">
                  <a16:creationId xmlns:a16="http://schemas.microsoft.com/office/drawing/2014/main" id="{5F677C22-3473-444C-884D-F22EDAAA5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5" y="4365"/>
              <a:ext cx="1120" cy="144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2662" name="Text Box 15">
              <a:extLst>
                <a:ext uri="{FF2B5EF4-FFF2-40B4-BE49-F238E27FC236}">
                  <a16:creationId xmlns:a16="http://schemas.microsoft.com/office/drawing/2014/main" id="{A33D56E3-6B29-400A-9647-4BEF02081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5" y="3501"/>
              <a:ext cx="40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Zrak                       Dušik                         Dušik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12648" name="Rectangle 25">
            <a:extLst>
              <a:ext uri="{FF2B5EF4-FFF2-40B4-BE49-F238E27FC236}">
                <a16:creationId xmlns:a16="http://schemas.microsoft.com/office/drawing/2014/main" id="{BEC800AC-D869-43EB-A53A-FCF64B48E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6165850"/>
            <a:ext cx="25876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b="1" i="1">
                <a:solidFill>
                  <a:srgbClr val="000000"/>
                </a:solidFill>
              </a:rPr>
              <a:t>Primer Daltonovega zakona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2649" name="Rectangle 26">
            <a:extLst>
              <a:ext uri="{FF2B5EF4-FFF2-40B4-BE49-F238E27FC236}">
                <a16:creationId xmlns:a16="http://schemas.microsoft.com/office/drawing/2014/main" id="{DFCCF408-644C-4642-A3D6-09AB607C7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3789364"/>
            <a:ext cx="28559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Splošni plinski zakon:</a:t>
            </a:r>
          </a:p>
        </p:txBody>
      </p:sp>
      <p:sp>
        <p:nvSpPr>
          <p:cNvPr id="112650" name="Rectangle 28">
            <a:extLst>
              <a:ext uri="{FF2B5EF4-FFF2-40B4-BE49-F238E27FC236}">
                <a16:creationId xmlns:a16="http://schemas.microsoft.com/office/drawing/2014/main" id="{64DF4114-39FD-4731-A3FD-12A37138B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2651" name="Object 27">
            <a:extLst>
              <a:ext uri="{FF2B5EF4-FFF2-40B4-BE49-F238E27FC236}">
                <a16:creationId xmlns:a16="http://schemas.microsoft.com/office/drawing/2014/main" id="{91D4E1BB-7B15-4413-AED5-041BDC4D45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0826" y="4292600"/>
          <a:ext cx="23034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Enačba" r:id="rId3" imgW="914400" imgH="444500" progId="Equation.3">
                  <p:embed/>
                </p:oleObj>
              </mc:Choice>
              <mc:Fallback>
                <p:oleObj name="Enačba" r:id="rId3" imgW="914400" imgH="444500" progId="Equation.3">
                  <p:embed/>
                  <p:pic>
                    <p:nvPicPr>
                      <p:cNvPr id="112651" name="Object 27">
                        <a:extLst>
                          <a:ext uri="{FF2B5EF4-FFF2-40B4-BE49-F238E27FC236}">
                            <a16:creationId xmlns:a16="http://schemas.microsoft.com/office/drawing/2014/main" id="{91D4E1BB-7B15-4413-AED5-041BDC4D45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826" y="4292600"/>
                        <a:ext cx="23034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52" name="Rectangle 29">
            <a:extLst>
              <a:ext uri="{FF2B5EF4-FFF2-40B4-BE49-F238E27FC236}">
                <a16:creationId xmlns:a16="http://schemas.microsoft.com/office/drawing/2014/main" id="{2D9D233A-EA41-43A9-AF3D-E787C58B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1" y="5227302"/>
            <a:ext cx="3119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Splošna enačba stanja:</a:t>
            </a:r>
          </a:p>
        </p:txBody>
      </p:sp>
      <p:sp>
        <p:nvSpPr>
          <p:cNvPr id="112653" name="Rectangle 31">
            <a:extLst>
              <a:ext uri="{FF2B5EF4-FFF2-40B4-BE49-F238E27FC236}">
                <a16:creationId xmlns:a16="http://schemas.microsoft.com/office/drawing/2014/main" id="{9F4593DD-6AAB-49EE-8A00-E1D391018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2654" name="Object 30">
            <a:extLst>
              <a:ext uri="{FF2B5EF4-FFF2-40B4-BE49-F238E27FC236}">
                <a16:creationId xmlns:a16="http://schemas.microsoft.com/office/drawing/2014/main" id="{223C192A-0755-4892-8A35-126B6861E2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3701" y="5805488"/>
          <a:ext cx="24479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načba" r:id="rId5" imgW="799753" imgH="203112" progId="Equation.3">
                  <p:embed/>
                </p:oleObj>
              </mc:Choice>
              <mc:Fallback>
                <p:oleObj name="Enačba" r:id="rId5" imgW="799753" imgH="203112" progId="Equation.3">
                  <p:embed/>
                  <p:pic>
                    <p:nvPicPr>
                      <p:cNvPr id="112654" name="Object 30">
                        <a:extLst>
                          <a:ext uri="{FF2B5EF4-FFF2-40B4-BE49-F238E27FC236}">
                            <a16:creationId xmlns:a16="http://schemas.microsoft.com/office/drawing/2014/main" id="{223C192A-0755-4892-8A35-126B6861E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1" y="5805488"/>
                        <a:ext cx="24479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3">
            <a:extLst>
              <a:ext uri="{FF2B5EF4-FFF2-40B4-BE49-F238E27FC236}">
                <a16:creationId xmlns:a16="http://schemas.microsoft.com/office/drawing/2014/main" id="{D6399AEE-3B90-41AC-B4EF-A5084153292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40E9872-62E6-4131-A744-5168E5D5371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1859" name="Ograda številke diapozitiva 2">
            <a:extLst>
              <a:ext uri="{FF2B5EF4-FFF2-40B4-BE49-F238E27FC236}">
                <a16:creationId xmlns:a16="http://schemas.microsoft.com/office/drawing/2014/main" id="{8BF68DC3-FF01-47B2-BAFF-8A77766E522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5088D86-A38D-4D0E-8376-24C52E2BFF6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1860" name="Rectangle 5">
            <a:extLst>
              <a:ext uri="{FF2B5EF4-FFF2-40B4-BE49-F238E27FC236}">
                <a16:creationId xmlns:a16="http://schemas.microsoft.com/office/drawing/2014/main" id="{340D7861-B106-4B86-9E52-7897E35BE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1861" name="Object 4">
            <a:extLst>
              <a:ext uri="{FF2B5EF4-FFF2-40B4-BE49-F238E27FC236}">
                <a16:creationId xmlns:a16="http://schemas.microsoft.com/office/drawing/2014/main" id="{F8BFF8AE-C29E-4587-AC32-9323101DBD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404814"/>
          <a:ext cx="6926262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8" name="Enačba" r:id="rId3" imgW="4216400" imgH="1104900" progId="Equation.3">
                  <p:embed/>
                </p:oleObj>
              </mc:Choice>
              <mc:Fallback>
                <p:oleObj name="Enačba" r:id="rId3" imgW="4216400" imgH="1104900" progId="Equation.3">
                  <p:embed/>
                  <p:pic>
                    <p:nvPicPr>
                      <p:cNvPr id="121861" name="Object 4">
                        <a:extLst>
                          <a:ext uri="{FF2B5EF4-FFF2-40B4-BE49-F238E27FC236}">
                            <a16:creationId xmlns:a16="http://schemas.microsoft.com/office/drawing/2014/main" id="{F8BFF8AE-C29E-4587-AC32-9323101DBD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404814"/>
                        <a:ext cx="6926262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2" name="Rectangle 7">
            <a:extLst>
              <a:ext uri="{FF2B5EF4-FFF2-40B4-BE49-F238E27FC236}">
                <a16:creationId xmlns:a16="http://schemas.microsoft.com/office/drawing/2014/main" id="{040A4275-3100-418E-BA95-D329B45F4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58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1863" name="Object 6">
            <a:extLst>
              <a:ext uri="{FF2B5EF4-FFF2-40B4-BE49-F238E27FC236}">
                <a16:creationId xmlns:a16="http://schemas.microsoft.com/office/drawing/2014/main" id="{EDE535F6-4203-49F8-AD62-7E6ABCFECD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1000" y="2276476"/>
          <a:ext cx="4910138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Enačba" r:id="rId5" imgW="3937000" imgH="1092200" progId="Equation.3">
                  <p:embed/>
                </p:oleObj>
              </mc:Choice>
              <mc:Fallback>
                <p:oleObj name="Enačba" r:id="rId5" imgW="3937000" imgH="1092200" progId="Equation.3">
                  <p:embed/>
                  <p:pic>
                    <p:nvPicPr>
                      <p:cNvPr id="121863" name="Object 6">
                        <a:extLst>
                          <a:ext uri="{FF2B5EF4-FFF2-40B4-BE49-F238E27FC236}">
                            <a16:creationId xmlns:a16="http://schemas.microsoft.com/office/drawing/2014/main" id="{EDE535F6-4203-49F8-AD62-7E6ABCFEC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276476"/>
                        <a:ext cx="4910138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3">
            <a:extLst>
              <a:ext uri="{FF2B5EF4-FFF2-40B4-BE49-F238E27FC236}">
                <a16:creationId xmlns:a16="http://schemas.microsoft.com/office/drawing/2014/main" id="{D4B39249-572C-47D7-B282-22ED0414BC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7BBCBF7-3475-47E9-8708-F9B8198662A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3667" name="Ograda številke diapozitiva 2">
            <a:extLst>
              <a:ext uri="{FF2B5EF4-FFF2-40B4-BE49-F238E27FC236}">
                <a16:creationId xmlns:a16="http://schemas.microsoft.com/office/drawing/2014/main" id="{43117EDB-D0E0-4DB1-AEE4-AE2E040A49C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5EC3014-33BD-4320-9610-77CEE5D1AC0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3668" name="Rectangle 5">
            <a:extLst>
              <a:ext uri="{FF2B5EF4-FFF2-40B4-BE49-F238E27FC236}">
                <a16:creationId xmlns:a16="http://schemas.microsoft.com/office/drawing/2014/main" id="{6B562A08-DC57-421E-963A-F76556815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69" name="Object 4">
            <a:extLst>
              <a:ext uri="{FF2B5EF4-FFF2-40B4-BE49-F238E27FC236}">
                <a16:creationId xmlns:a16="http://schemas.microsoft.com/office/drawing/2014/main" id="{C6A0D860-D3CD-4B20-9F11-DDF7AC68B0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5963" y="969963"/>
          <a:ext cx="26019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načba" r:id="rId3" imgW="1485900" imgH="241300" progId="Equation.3">
                  <p:embed/>
                </p:oleObj>
              </mc:Choice>
              <mc:Fallback>
                <p:oleObj name="Enačba" r:id="rId3" imgW="1485900" imgH="241300" progId="Equation.3">
                  <p:embed/>
                  <p:pic>
                    <p:nvPicPr>
                      <p:cNvPr id="113669" name="Object 4">
                        <a:extLst>
                          <a:ext uri="{FF2B5EF4-FFF2-40B4-BE49-F238E27FC236}">
                            <a16:creationId xmlns:a16="http://schemas.microsoft.com/office/drawing/2014/main" id="{C6A0D860-D3CD-4B20-9F11-DDF7AC68B0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3" y="969963"/>
                        <a:ext cx="2601912" cy="41275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0" name="Rectangle 6">
            <a:extLst>
              <a:ext uri="{FF2B5EF4-FFF2-40B4-BE49-F238E27FC236}">
                <a16:creationId xmlns:a16="http://schemas.microsoft.com/office/drawing/2014/main" id="{3FB9E015-64B4-46CA-A2D3-7014BED98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76250"/>
            <a:ext cx="36099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Prostornina plinske zmesi:</a:t>
            </a:r>
          </a:p>
        </p:txBody>
      </p:sp>
      <p:sp>
        <p:nvSpPr>
          <p:cNvPr id="113671" name="Rectangle 7">
            <a:extLst>
              <a:ext uri="{FF2B5EF4-FFF2-40B4-BE49-F238E27FC236}">
                <a16:creationId xmlns:a16="http://schemas.microsoft.com/office/drawing/2014/main" id="{96BEEDF8-989C-4866-8E60-AD13E6514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557339"/>
            <a:ext cx="27797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Masa plinske zmesi: </a:t>
            </a:r>
          </a:p>
        </p:txBody>
      </p:sp>
      <p:sp>
        <p:nvSpPr>
          <p:cNvPr id="113672" name="Rectangle 9">
            <a:extLst>
              <a:ext uri="{FF2B5EF4-FFF2-40B4-BE49-F238E27FC236}">
                <a16:creationId xmlns:a16="http://schemas.microsoft.com/office/drawing/2014/main" id="{2D58904C-BE1F-4FE2-9B79-FE0361615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73" name="Object 8">
            <a:extLst>
              <a:ext uri="{FF2B5EF4-FFF2-40B4-BE49-F238E27FC236}">
                <a16:creationId xmlns:a16="http://schemas.microsoft.com/office/drawing/2014/main" id="{71F09E5E-BCB7-4AB3-B4CC-BCAE83DE5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7238" y="2133601"/>
          <a:ext cx="27352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načba" r:id="rId5" imgW="1600200" imgH="228600" progId="Equation.3">
                  <p:embed/>
                </p:oleObj>
              </mc:Choice>
              <mc:Fallback>
                <p:oleObj name="Enačba" r:id="rId5" imgW="1600200" imgH="228600" progId="Equation.3">
                  <p:embed/>
                  <p:pic>
                    <p:nvPicPr>
                      <p:cNvPr id="113673" name="Object 8">
                        <a:extLst>
                          <a:ext uri="{FF2B5EF4-FFF2-40B4-BE49-F238E27FC236}">
                            <a16:creationId xmlns:a16="http://schemas.microsoft.com/office/drawing/2014/main" id="{71F09E5E-BCB7-4AB3-B4CC-BCAE83DE5D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2133601"/>
                        <a:ext cx="2735262" cy="3921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4" name="Rectangle 10">
            <a:extLst>
              <a:ext uri="{FF2B5EF4-FFF2-40B4-BE49-F238E27FC236}">
                <a16:creationId xmlns:a16="http://schemas.microsoft.com/office/drawing/2014/main" id="{252CCA32-E8C3-415A-81C3-3D5E3A8D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1" y="613401"/>
            <a:ext cx="4968875" cy="144655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ali parcialni tlak plina je tisti tlak, s katerim bi plin pritiskal na stene posode, če bi sam zavzemal celoten volumen, ki ga zavzema zmes.</a:t>
            </a:r>
          </a:p>
        </p:txBody>
      </p:sp>
      <p:sp>
        <p:nvSpPr>
          <p:cNvPr id="113675" name="Rectangle 11">
            <a:extLst>
              <a:ext uri="{FF2B5EF4-FFF2-40B4-BE49-F238E27FC236}">
                <a16:creationId xmlns:a16="http://schemas.microsoft.com/office/drawing/2014/main" id="{34862BFE-159B-4BEE-94E6-AA823D45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636839"/>
            <a:ext cx="31670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tlak plinske zmesi:</a:t>
            </a:r>
          </a:p>
        </p:txBody>
      </p:sp>
      <p:sp>
        <p:nvSpPr>
          <p:cNvPr id="113676" name="Rectangle 13">
            <a:extLst>
              <a:ext uri="{FF2B5EF4-FFF2-40B4-BE49-F238E27FC236}">
                <a16:creationId xmlns:a16="http://schemas.microsoft.com/office/drawing/2014/main" id="{17BF1767-6699-4AA6-BD0A-8F34C3ABD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77" name="Object 12">
            <a:extLst>
              <a:ext uri="{FF2B5EF4-FFF2-40B4-BE49-F238E27FC236}">
                <a16:creationId xmlns:a16="http://schemas.microsoft.com/office/drawing/2014/main" id="{12A8C808-1006-4C63-8AAF-76EA5B49C1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701" y="3213101"/>
          <a:ext cx="17684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načba" r:id="rId7" imgW="647419" imgH="444307" progId="Equation.3">
                  <p:embed/>
                </p:oleObj>
              </mc:Choice>
              <mc:Fallback>
                <p:oleObj name="Enačba" r:id="rId7" imgW="647419" imgH="444307" progId="Equation.3">
                  <p:embed/>
                  <p:pic>
                    <p:nvPicPr>
                      <p:cNvPr id="113677" name="Object 12">
                        <a:extLst>
                          <a:ext uri="{FF2B5EF4-FFF2-40B4-BE49-F238E27FC236}">
                            <a16:creationId xmlns:a16="http://schemas.microsoft.com/office/drawing/2014/main" id="{12A8C808-1006-4C63-8AAF-76EA5B49C1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1" y="3213101"/>
                        <a:ext cx="1768475" cy="8223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8" name="Rectangle 14">
            <a:extLst>
              <a:ext uri="{FF2B5EF4-FFF2-40B4-BE49-F238E27FC236}">
                <a16:creationId xmlns:a16="http://schemas.microsoft.com/office/drawing/2014/main" id="{EC4EFEDC-9AAE-41B1-8693-5FA30A3CC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149725"/>
            <a:ext cx="34004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Celotni tlak plinske zmesi:</a:t>
            </a:r>
          </a:p>
        </p:txBody>
      </p:sp>
      <p:sp>
        <p:nvSpPr>
          <p:cNvPr id="113679" name="Rectangle 16">
            <a:extLst>
              <a:ext uri="{FF2B5EF4-FFF2-40B4-BE49-F238E27FC236}">
                <a16:creationId xmlns:a16="http://schemas.microsoft.com/office/drawing/2014/main" id="{7A14A7E4-FD68-4EB0-9E39-5F6524A50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80" name="Object 15">
            <a:extLst>
              <a:ext uri="{FF2B5EF4-FFF2-40B4-BE49-F238E27FC236}">
                <a16:creationId xmlns:a16="http://schemas.microsoft.com/office/drawing/2014/main" id="{395DE479-2F00-486B-8C42-BF8E3B096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7875" y="4797426"/>
          <a:ext cx="28384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načba" r:id="rId9" imgW="1536700" imgH="228600" progId="Equation.3">
                  <p:embed/>
                </p:oleObj>
              </mc:Choice>
              <mc:Fallback>
                <p:oleObj name="Enačba" r:id="rId9" imgW="1536700" imgH="228600" progId="Equation.3">
                  <p:embed/>
                  <p:pic>
                    <p:nvPicPr>
                      <p:cNvPr id="113680" name="Object 15">
                        <a:extLst>
                          <a:ext uri="{FF2B5EF4-FFF2-40B4-BE49-F238E27FC236}">
                            <a16:creationId xmlns:a16="http://schemas.microsoft.com/office/drawing/2014/main" id="{395DE479-2F00-486B-8C42-BF8E3B096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4797426"/>
                        <a:ext cx="2838450" cy="42227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81" name="Rectangle 17">
            <a:extLst>
              <a:ext uri="{FF2B5EF4-FFF2-40B4-BE49-F238E27FC236}">
                <a16:creationId xmlns:a16="http://schemas.microsoft.com/office/drawing/2014/main" id="{43EFAEEC-73C1-4685-9089-C9CC03898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2205039"/>
            <a:ext cx="4940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Sestavo plinske zmesi lahko podamo: </a:t>
            </a:r>
          </a:p>
        </p:txBody>
      </p:sp>
      <p:sp>
        <p:nvSpPr>
          <p:cNvPr id="113682" name="Rectangle 18">
            <a:extLst>
              <a:ext uri="{FF2B5EF4-FFF2-40B4-BE49-F238E27FC236}">
                <a16:creationId xmlns:a16="http://schemas.microsoft.com/office/drawing/2014/main" id="{86411964-D373-482E-8CB6-CF9DA84CC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2708275"/>
            <a:ext cx="33766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z volumskim razmerjem:</a:t>
            </a:r>
          </a:p>
        </p:txBody>
      </p:sp>
      <p:sp>
        <p:nvSpPr>
          <p:cNvPr id="113683" name="Rectangle 20">
            <a:extLst>
              <a:ext uri="{FF2B5EF4-FFF2-40B4-BE49-F238E27FC236}">
                <a16:creationId xmlns:a16="http://schemas.microsoft.com/office/drawing/2014/main" id="{22997A5B-C90C-4E75-8023-340656AC3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84" name="Object 19">
            <a:extLst>
              <a:ext uri="{FF2B5EF4-FFF2-40B4-BE49-F238E27FC236}">
                <a16:creationId xmlns:a16="http://schemas.microsoft.com/office/drawing/2014/main" id="{E82D8692-B87A-4956-AA46-298F5CF09F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4201" y="3213101"/>
          <a:ext cx="11525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Enačba" r:id="rId11" imgW="583947" imgH="406224" progId="Equation.3">
                  <p:embed/>
                </p:oleObj>
              </mc:Choice>
              <mc:Fallback>
                <p:oleObj name="Enačba" r:id="rId11" imgW="583947" imgH="406224" progId="Equation.3">
                  <p:embed/>
                  <p:pic>
                    <p:nvPicPr>
                      <p:cNvPr id="113684" name="Object 19">
                        <a:extLst>
                          <a:ext uri="{FF2B5EF4-FFF2-40B4-BE49-F238E27FC236}">
                            <a16:creationId xmlns:a16="http://schemas.microsoft.com/office/drawing/2014/main" id="{E82D8692-B87A-4956-AA46-298F5CF09F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3213101"/>
                        <a:ext cx="1152525" cy="6588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85" name="Rectangle 21">
            <a:extLst>
              <a:ext uri="{FF2B5EF4-FFF2-40B4-BE49-F238E27FC236}">
                <a16:creationId xmlns:a16="http://schemas.microsoft.com/office/drawing/2014/main" id="{AD9DC884-2614-40E4-B802-95DB07CFE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3933825"/>
            <a:ext cx="3035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z masnim razmerjem:</a:t>
            </a:r>
          </a:p>
        </p:txBody>
      </p:sp>
      <p:sp>
        <p:nvSpPr>
          <p:cNvPr id="113686" name="Rectangle 23">
            <a:extLst>
              <a:ext uri="{FF2B5EF4-FFF2-40B4-BE49-F238E27FC236}">
                <a16:creationId xmlns:a16="http://schemas.microsoft.com/office/drawing/2014/main" id="{75F59D00-260B-47DD-A6E1-5E900E0E8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87" name="Object 22">
            <a:extLst>
              <a:ext uri="{FF2B5EF4-FFF2-40B4-BE49-F238E27FC236}">
                <a16:creationId xmlns:a16="http://schemas.microsoft.com/office/drawing/2014/main" id="{8F27509C-4AED-4A9C-8897-F7BF7EBEE0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4201" y="4508500"/>
          <a:ext cx="11525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Enačba" r:id="rId13" imgW="634725" imgH="406224" progId="Equation.3">
                  <p:embed/>
                </p:oleObj>
              </mc:Choice>
              <mc:Fallback>
                <p:oleObj name="Enačba" r:id="rId13" imgW="634725" imgH="406224" progId="Equation.3">
                  <p:embed/>
                  <p:pic>
                    <p:nvPicPr>
                      <p:cNvPr id="113687" name="Object 22">
                        <a:extLst>
                          <a:ext uri="{FF2B5EF4-FFF2-40B4-BE49-F238E27FC236}">
                            <a16:creationId xmlns:a16="http://schemas.microsoft.com/office/drawing/2014/main" id="{8F27509C-4AED-4A9C-8897-F7BF7EBEE0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4508500"/>
                        <a:ext cx="1152525" cy="554038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88" name="Rectangle 24">
            <a:extLst>
              <a:ext uri="{FF2B5EF4-FFF2-40B4-BE49-F238E27FC236}">
                <a16:creationId xmlns:a16="http://schemas.microsoft.com/office/drawing/2014/main" id="{3C34584C-296D-4058-81A6-79D5D1F9C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5079246"/>
            <a:ext cx="529272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z molskim razmerjem, ki predstavlja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delež množine komponente i v celotni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množini plinske zmesi:</a:t>
            </a:r>
          </a:p>
        </p:txBody>
      </p:sp>
      <p:sp>
        <p:nvSpPr>
          <p:cNvPr id="113689" name="Rectangle 26">
            <a:extLst>
              <a:ext uri="{FF2B5EF4-FFF2-40B4-BE49-F238E27FC236}">
                <a16:creationId xmlns:a16="http://schemas.microsoft.com/office/drawing/2014/main" id="{D1EFBBA1-DBE9-4A42-A64D-40F211B04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3690" name="Object 25">
            <a:extLst>
              <a:ext uri="{FF2B5EF4-FFF2-40B4-BE49-F238E27FC236}">
                <a16:creationId xmlns:a16="http://schemas.microsoft.com/office/drawing/2014/main" id="{1ABCF799-4E7A-4820-8602-60199F7E6D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5639" y="6108700"/>
          <a:ext cx="10810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načba" r:id="rId15" imgW="583947" imgH="406224" progId="Equation.3">
                  <p:embed/>
                </p:oleObj>
              </mc:Choice>
              <mc:Fallback>
                <p:oleObj name="Enačba" r:id="rId15" imgW="583947" imgH="406224" progId="Equation.3">
                  <p:embed/>
                  <p:pic>
                    <p:nvPicPr>
                      <p:cNvPr id="113690" name="Object 25">
                        <a:extLst>
                          <a:ext uri="{FF2B5EF4-FFF2-40B4-BE49-F238E27FC236}">
                            <a16:creationId xmlns:a16="http://schemas.microsoft.com/office/drawing/2014/main" id="{1ABCF799-4E7A-4820-8602-60199F7E6D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9" y="6108700"/>
                        <a:ext cx="1081087" cy="6096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>
            <a:extLst>
              <a:ext uri="{FF2B5EF4-FFF2-40B4-BE49-F238E27FC236}">
                <a16:creationId xmlns:a16="http://schemas.microsoft.com/office/drawing/2014/main" id="{CA256159-54BD-4B9E-BFAF-56C60185D2C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154ED3-F4A0-4F41-8C29-43D820C1A4C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4691" name="Ograda številke diapozitiva 2">
            <a:extLst>
              <a:ext uri="{FF2B5EF4-FFF2-40B4-BE49-F238E27FC236}">
                <a16:creationId xmlns:a16="http://schemas.microsoft.com/office/drawing/2014/main" id="{E58C0E33-CCDC-42FC-B3A7-48F2D234724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9C381E7-81AA-4C1F-9818-8E2146C806F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4692" name="Rectangle 4">
            <a:extLst>
              <a:ext uri="{FF2B5EF4-FFF2-40B4-BE49-F238E27FC236}">
                <a16:creationId xmlns:a16="http://schemas.microsoft.com/office/drawing/2014/main" id="{BD89DC6A-DB09-49E5-BF75-1FC75A57E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99296"/>
            <a:ext cx="864076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4287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1.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18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zraka v normalnih razmerah moramo zmešati z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2,5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svetilnega plina. Določi volumsko razmerje!</a:t>
            </a:r>
          </a:p>
        </p:txBody>
      </p:sp>
      <p:sp>
        <p:nvSpPr>
          <p:cNvPr id="114693" name="Rectangle 6">
            <a:extLst>
              <a:ext uri="{FF2B5EF4-FFF2-40B4-BE49-F238E27FC236}">
                <a16:creationId xmlns:a16="http://schemas.microsoft.com/office/drawing/2014/main" id="{A7C583A5-F276-45A8-A377-611E4A837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4694" name="Object 5">
            <a:extLst>
              <a:ext uri="{FF2B5EF4-FFF2-40B4-BE49-F238E27FC236}">
                <a16:creationId xmlns:a16="http://schemas.microsoft.com/office/drawing/2014/main" id="{C03D2D7F-F1A8-4989-ADB8-B42342AEC8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1492251"/>
          <a:ext cx="13684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8" name="Enačba" r:id="rId3" imgW="710891" imgH="482391" progId="Equation.3">
                  <p:embed/>
                </p:oleObj>
              </mc:Choice>
              <mc:Fallback>
                <p:oleObj name="Enačba" r:id="rId3" imgW="710891" imgH="482391" progId="Equation.3">
                  <p:embed/>
                  <p:pic>
                    <p:nvPicPr>
                      <p:cNvPr id="114694" name="Object 5">
                        <a:extLst>
                          <a:ext uri="{FF2B5EF4-FFF2-40B4-BE49-F238E27FC236}">
                            <a16:creationId xmlns:a16="http://schemas.microsoft.com/office/drawing/2014/main" id="{C03D2D7F-F1A8-4989-ADB8-B42342AEC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1492251"/>
                        <a:ext cx="13684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5" name="Rectangle 8">
            <a:extLst>
              <a:ext uri="{FF2B5EF4-FFF2-40B4-BE49-F238E27FC236}">
                <a16:creationId xmlns:a16="http://schemas.microsoft.com/office/drawing/2014/main" id="{01CA161A-033F-4EC9-B2B8-9DA3158E9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420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4696" name="Object 7">
            <a:extLst>
              <a:ext uri="{FF2B5EF4-FFF2-40B4-BE49-F238E27FC236}">
                <a16:creationId xmlns:a16="http://schemas.microsoft.com/office/drawing/2014/main" id="{4783DA49-74EF-4489-A7BE-91C0F9018A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6739" y="1611313"/>
          <a:ext cx="337502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načba" r:id="rId5" imgW="1752600" imgH="1066800" progId="Equation.3">
                  <p:embed/>
                </p:oleObj>
              </mc:Choice>
              <mc:Fallback>
                <p:oleObj name="Enačba" r:id="rId5" imgW="1752600" imgH="1066800" progId="Equation.3">
                  <p:embed/>
                  <p:pic>
                    <p:nvPicPr>
                      <p:cNvPr id="114696" name="Object 7">
                        <a:extLst>
                          <a:ext uri="{FF2B5EF4-FFF2-40B4-BE49-F238E27FC236}">
                            <a16:creationId xmlns:a16="http://schemas.microsoft.com/office/drawing/2014/main" id="{4783DA49-74EF-4489-A7BE-91C0F9018A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9" y="1611313"/>
                        <a:ext cx="3375025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7" name="Rectangle 9">
            <a:extLst>
              <a:ext uri="{FF2B5EF4-FFF2-40B4-BE49-F238E27FC236}">
                <a16:creationId xmlns:a16="http://schemas.microsoft.com/office/drawing/2014/main" id="{4ADC78A1-2649-47A4-B26B-61BA64FE7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3194050"/>
            <a:ext cx="87852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19 kg zraka pomešamo z </a:t>
            </a:r>
            <a:r>
              <a:rPr lang="sl-SI" altLang="sl-SI" sz="2400" i="1">
                <a:solidFill>
                  <a:srgbClr val="000000"/>
                </a:solidFill>
              </a:rPr>
              <a:t>m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1 kg svetilnega plina. Določi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masno razmerje in masne odstotke!</a:t>
            </a:r>
          </a:p>
        </p:txBody>
      </p:sp>
      <p:sp>
        <p:nvSpPr>
          <p:cNvPr id="114698" name="Rectangle 10">
            <a:extLst>
              <a:ext uri="{FF2B5EF4-FFF2-40B4-BE49-F238E27FC236}">
                <a16:creationId xmlns:a16="http://schemas.microsoft.com/office/drawing/2014/main" id="{1B3EB5B3-5B02-4DE3-8F3A-2BB35F5A1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3363"/>
            <a:ext cx="13414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19 kg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1 kg</a:t>
            </a:r>
          </a:p>
        </p:txBody>
      </p:sp>
      <p:sp>
        <p:nvSpPr>
          <p:cNvPr id="114699" name="Rectangle 12">
            <a:extLst>
              <a:ext uri="{FF2B5EF4-FFF2-40B4-BE49-F238E27FC236}">
                <a16:creationId xmlns:a16="http://schemas.microsoft.com/office/drawing/2014/main" id="{F535C83B-E5AF-4E41-B8FA-61E7B0B38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11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4700" name="Object 11">
            <a:extLst>
              <a:ext uri="{FF2B5EF4-FFF2-40B4-BE49-F238E27FC236}">
                <a16:creationId xmlns:a16="http://schemas.microsoft.com/office/drawing/2014/main" id="{E447B69C-2202-4199-81F6-84F4F2E6A9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4339" y="4310063"/>
          <a:ext cx="4130675" cy="193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Enačba" r:id="rId7" imgW="1562100" imgH="914400" progId="Equation.3">
                  <p:embed/>
                </p:oleObj>
              </mc:Choice>
              <mc:Fallback>
                <p:oleObj name="Enačba" r:id="rId7" imgW="1562100" imgH="914400" progId="Equation.3">
                  <p:embed/>
                  <p:pic>
                    <p:nvPicPr>
                      <p:cNvPr id="114700" name="Object 11">
                        <a:extLst>
                          <a:ext uri="{FF2B5EF4-FFF2-40B4-BE49-F238E27FC236}">
                            <a16:creationId xmlns:a16="http://schemas.microsoft.com/office/drawing/2014/main" id="{E447B69C-2202-4199-81F6-84F4F2E6A9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9" y="4310063"/>
                        <a:ext cx="4130675" cy="193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3">
            <a:extLst>
              <a:ext uri="{FF2B5EF4-FFF2-40B4-BE49-F238E27FC236}">
                <a16:creationId xmlns:a16="http://schemas.microsoft.com/office/drawing/2014/main" id="{E84902FB-38C6-4C5C-8E0C-87AC361FF6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9FC18FA-4EC3-4C2C-9C9A-0FDE0A72D6A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5715" name="Ograda številke diapozitiva 2">
            <a:extLst>
              <a:ext uri="{FF2B5EF4-FFF2-40B4-BE49-F238E27FC236}">
                <a16:creationId xmlns:a16="http://schemas.microsoft.com/office/drawing/2014/main" id="{C30B0039-217A-4CF5-882A-0ECCE299675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9323594-B55E-42BE-BA3C-9EEB692107F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5716" name="Rectangle 21">
            <a:extLst>
              <a:ext uri="{FF2B5EF4-FFF2-40B4-BE49-F238E27FC236}">
                <a16:creationId xmlns:a16="http://schemas.microsoft.com/office/drawing/2014/main" id="{9F2C9CBC-9308-4492-BB3D-E123FD661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85042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DOLOČANJE DELNEGA TLAKA PLINSKEGA DELEŽA V ZMESI</a:t>
            </a:r>
          </a:p>
        </p:txBody>
      </p:sp>
      <p:sp>
        <p:nvSpPr>
          <p:cNvPr id="115717" name="Rectangle 22">
            <a:extLst>
              <a:ext uri="{FF2B5EF4-FFF2-40B4-BE49-F238E27FC236}">
                <a16:creationId xmlns:a16="http://schemas.microsoft.com/office/drawing/2014/main" id="{25A2CAD4-8F1B-4144-96A7-6D11F61C2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908050"/>
            <a:ext cx="8353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(parcialni) tlak posameznega plina v plinski zmesi je enak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produktu volumskega razmerja plina in celotnega tlaka zmesi.</a:t>
            </a:r>
          </a:p>
        </p:txBody>
      </p:sp>
      <p:sp>
        <p:nvSpPr>
          <p:cNvPr id="115718" name="Rectangle 25">
            <a:extLst>
              <a:ext uri="{FF2B5EF4-FFF2-40B4-BE49-F238E27FC236}">
                <a16:creationId xmlns:a16="http://schemas.microsoft.com/office/drawing/2014/main" id="{A9D2582E-B830-4186-B196-A6CFB2133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576" y="30690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15719" name="Rectangle 28">
            <a:extLst>
              <a:ext uri="{FF2B5EF4-FFF2-40B4-BE49-F238E27FC236}">
                <a16:creationId xmlns:a16="http://schemas.microsoft.com/office/drawing/2014/main" id="{D689245D-47A0-4D37-B612-9EFEBE047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20" name="Object 27">
            <a:extLst>
              <a:ext uri="{FF2B5EF4-FFF2-40B4-BE49-F238E27FC236}">
                <a16:creationId xmlns:a16="http://schemas.microsoft.com/office/drawing/2014/main" id="{DFBCAA67-0BD5-41DD-9CE6-9C1E74A84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1773238"/>
          <a:ext cx="14398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" name="Enačba" r:id="rId3" imgW="672808" imgH="241195" progId="Equation.3">
                  <p:embed/>
                </p:oleObj>
              </mc:Choice>
              <mc:Fallback>
                <p:oleObj name="Enačba" r:id="rId3" imgW="672808" imgH="241195" progId="Equation.3">
                  <p:embed/>
                  <p:pic>
                    <p:nvPicPr>
                      <p:cNvPr id="115720" name="Object 27">
                        <a:extLst>
                          <a:ext uri="{FF2B5EF4-FFF2-40B4-BE49-F238E27FC236}">
                            <a16:creationId xmlns:a16="http://schemas.microsoft.com/office/drawing/2014/main" id="{DFBCAA67-0BD5-41DD-9CE6-9C1E74A84E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773238"/>
                        <a:ext cx="1439862" cy="3810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1" name="Rectangle 30">
            <a:extLst>
              <a:ext uri="{FF2B5EF4-FFF2-40B4-BE49-F238E27FC236}">
                <a16:creationId xmlns:a16="http://schemas.microsoft.com/office/drawing/2014/main" id="{E266B91A-4B2C-4255-BB43-9139A48FE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276475"/>
            <a:ext cx="8642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primeru, da so znana masna razmerja zmesi, lahko določimo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tlak po naslednji enačbi.</a:t>
            </a:r>
          </a:p>
        </p:txBody>
      </p:sp>
      <p:sp>
        <p:nvSpPr>
          <p:cNvPr id="115722" name="Rectangle 32">
            <a:extLst>
              <a:ext uri="{FF2B5EF4-FFF2-40B4-BE49-F238E27FC236}">
                <a16:creationId xmlns:a16="http://schemas.microsoft.com/office/drawing/2014/main" id="{5CE6B0C4-3724-4353-8911-D2DE2501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23" name="Object 31">
            <a:extLst>
              <a:ext uri="{FF2B5EF4-FFF2-40B4-BE49-F238E27FC236}">
                <a16:creationId xmlns:a16="http://schemas.microsoft.com/office/drawing/2014/main" id="{989134FF-693B-4028-90C9-65235894C9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3213101"/>
          <a:ext cx="20891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načba" r:id="rId5" imgW="927100" imgH="431800" progId="Equation.3">
                  <p:embed/>
                </p:oleObj>
              </mc:Choice>
              <mc:Fallback>
                <p:oleObj name="Enačba" r:id="rId5" imgW="927100" imgH="431800" progId="Equation.3">
                  <p:embed/>
                  <p:pic>
                    <p:nvPicPr>
                      <p:cNvPr id="115723" name="Object 31">
                        <a:extLst>
                          <a:ext uri="{FF2B5EF4-FFF2-40B4-BE49-F238E27FC236}">
                            <a16:creationId xmlns:a16="http://schemas.microsoft.com/office/drawing/2014/main" id="{989134FF-693B-4028-90C9-65235894C9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213101"/>
                        <a:ext cx="2089150" cy="7207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4" name="Rectangle 33">
            <a:extLst>
              <a:ext uri="{FF2B5EF4-FFF2-40B4-BE49-F238E27FC236}">
                <a16:creationId xmlns:a16="http://schemas.microsoft.com/office/drawing/2014/main" id="{8DD96333-05DF-4455-9E7C-5DCDD8B40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076700"/>
            <a:ext cx="13160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</a:p>
        </p:txBody>
      </p:sp>
      <p:sp>
        <p:nvSpPr>
          <p:cNvPr id="115725" name="Rectangle 34">
            <a:extLst>
              <a:ext uri="{FF2B5EF4-FFF2-40B4-BE49-F238E27FC236}">
                <a16:creationId xmlns:a16="http://schemas.microsoft.com/office/drawing/2014/main" id="{DE0D9981-526E-4E44-94A2-A7A8162B6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603750"/>
            <a:ext cx="8505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Določi delna tlaka plina v zmesi pri tlaku </a:t>
            </a:r>
            <a:r>
              <a:rPr lang="sl-SI" altLang="sl-SI" sz="2200" i="1">
                <a:solidFill>
                  <a:srgbClr val="000000"/>
                </a:solidFill>
              </a:rPr>
              <a:t>p = </a:t>
            </a:r>
            <a:r>
              <a:rPr lang="sl-SI" altLang="sl-SI" sz="2200">
                <a:solidFill>
                  <a:srgbClr val="000000"/>
                </a:solidFill>
              </a:rPr>
              <a:t>4 bar, če je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0,8 in </a:t>
            </a:r>
            <a:r>
              <a:rPr lang="en-US" altLang="sl-SI" sz="2200" i="1">
                <a:solidFill>
                  <a:srgbClr val="000000"/>
                </a:solidFill>
              </a:rPr>
              <a:t>X</a:t>
            </a:r>
            <a:r>
              <a:rPr lang="en-US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en-US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0,2 !</a:t>
            </a:r>
          </a:p>
        </p:txBody>
      </p:sp>
      <p:sp>
        <p:nvSpPr>
          <p:cNvPr id="115726" name="Rectangle 36">
            <a:extLst>
              <a:ext uri="{FF2B5EF4-FFF2-40B4-BE49-F238E27FC236}">
                <a16:creationId xmlns:a16="http://schemas.microsoft.com/office/drawing/2014/main" id="{07B7648E-9BFB-4FAA-8D96-55BBCFE56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373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27" name="Object 35">
            <a:extLst>
              <a:ext uri="{FF2B5EF4-FFF2-40B4-BE49-F238E27FC236}">
                <a16:creationId xmlns:a16="http://schemas.microsoft.com/office/drawing/2014/main" id="{2BD5D1AC-9DDF-4454-84DA-D19A911C5C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5445125"/>
          <a:ext cx="648017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načba" r:id="rId7" imgW="3784600" imgH="749300" progId="Equation.3">
                  <p:embed/>
                </p:oleObj>
              </mc:Choice>
              <mc:Fallback>
                <p:oleObj name="Enačba" r:id="rId7" imgW="3784600" imgH="749300" progId="Equation.3">
                  <p:embed/>
                  <p:pic>
                    <p:nvPicPr>
                      <p:cNvPr id="115727" name="Object 35">
                        <a:extLst>
                          <a:ext uri="{FF2B5EF4-FFF2-40B4-BE49-F238E27FC236}">
                            <a16:creationId xmlns:a16="http://schemas.microsoft.com/office/drawing/2014/main" id="{2BD5D1AC-9DDF-4454-84DA-D19A911C5C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5445125"/>
                        <a:ext cx="6480175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3">
            <a:extLst>
              <a:ext uri="{FF2B5EF4-FFF2-40B4-BE49-F238E27FC236}">
                <a16:creationId xmlns:a16="http://schemas.microsoft.com/office/drawing/2014/main" id="{F6A635E5-93C1-4918-9451-DE3023A0F5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F2A8DFA-CDB5-4E1F-BA6D-0197B0AC20C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6739" name="Ograda številke diapozitiva 2">
            <a:extLst>
              <a:ext uri="{FF2B5EF4-FFF2-40B4-BE49-F238E27FC236}">
                <a16:creationId xmlns:a16="http://schemas.microsoft.com/office/drawing/2014/main" id="{86D00C7F-3262-4BD7-95DC-DD5FFA29E82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789CCAF-F2DD-473D-BEFE-035BCEB73F0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6740" name="Rectangle 4">
            <a:extLst>
              <a:ext uri="{FF2B5EF4-FFF2-40B4-BE49-F238E27FC236}">
                <a16:creationId xmlns:a16="http://schemas.microsoft.com/office/drawing/2014/main" id="{5FC7C3C3-D01C-403B-B79A-85AA4A9E8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99296"/>
            <a:ext cx="856932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Zrak je sestavljen iz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m1</a:t>
            </a:r>
            <a:r>
              <a:rPr lang="sl-SI" altLang="sl-SI" sz="2200">
                <a:solidFill>
                  <a:srgbClr val="000000"/>
                </a:solidFill>
              </a:rPr>
              <a:t> = 23,6 % masnih delov kisika in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76,4 % masnih delov dušika. Določi delna tlaka pri tlaku </a:t>
            </a:r>
            <a:r>
              <a:rPr lang="sl-SI" altLang="sl-SI" sz="2200" i="1">
                <a:solidFill>
                  <a:srgbClr val="000000"/>
                </a:solidFill>
              </a:rPr>
              <a:t>p = </a:t>
            </a:r>
            <a:r>
              <a:rPr lang="sl-SI" altLang="sl-SI" sz="2200">
                <a:solidFill>
                  <a:srgbClr val="000000"/>
                </a:solidFill>
              </a:rPr>
              <a:t>1 bar,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je plinska konstanta zmesi </a:t>
            </a:r>
            <a:r>
              <a:rPr lang="sl-SI" altLang="sl-SI" sz="2200" i="1">
                <a:solidFill>
                  <a:srgbClr val="000000"/>
                </a:solidFill>
              </a:rPr>
              <a:t>R = </a:t>
            </a:r>
            <a:r>
              <a:rPr lang="sl-SI" altLang="sl-SI" sz="2200">
                <a:solidFill>
                  <a:srgbClr val="000000"/>
                </a:solidFill>
              </a:rPr>
              <a:t>287 J/kgK.</a:t>
            </a:r>
          </a:p>
        </p:txBody>
      </p:sp>
      <p:sp>
        <p:nvSpPr>
          <p:cNvPr id="116741" name="Rectangle 6">
            <a:extLst>
              <a:ext uri="{FF2B5EF4-FFF2-40B4-BE49-F238E27FC236}">
                <a16:creationId xmlns:a16="http://schemas.microsoft.com/office/drawing/2014/main" id="{1449C6A7-AB6C-4FD7-BF67-194F5BBD1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25229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16742" name="Rectangle 8">
            <a:extLst>
              <a:ext uri="{FF2B5EF4-FFF2-40B4-BE49-F238E27FC236}">
                <a16:creationId xmlns:a16="http://schemas.microsoft.com/office/drawing/2014/main" id="{9D56C308-B321-46D2-AFDE-7D0A43C4D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6743" name="Object 7">
            <a:extLst>
              <a:ext uri="{FF2B5EF4-FFF2-40B4-BE49-F238E27FC236}">
                <a16:creationId xmlns:a16="http://schemas.microsoft.com/office/drawing/2014/main" id="{3E78168F-6259-45D9-A423-5462CD3C35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989" y="1651000"/>
          <a:ext cx="7508875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6" name="Enačba" r:id="rId3" imgW="3721100" imgH="990600" progId="Equation.3">
                  <p:embed/>
                </p:oleObj>
              </mc:Choice>
              <mc:Fallback>
                <p:oleObj name="Enačba" r:id="rId3" imgW="3721100" imgH="990600" progId="Equation.3">
                  <p:embed/>
                  <p:pic>
                    <p:nvPicPr>
                      <p:cNvPr id="116743" name="Object 7">
                        <a:extLst>
                          <a:ext uri="{FF2B5EF4-FFF2-40B4-BE49-F238E27FC236}">
                            <a16:creationId xmlns:a16="http://schemas.microsoft.com/office/drawing/2014/main" id="{3E78168F-6259-45D9-A423-5462CD3C35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1651000"/>
                        <a:ext cx="7508875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4" name="Rectangle 9">
            <a:extLst>
              <a:ext uri="{FF2B5EF4-FFF2-40B4-BE49-F238E27FC236}">
                <a16:creationId xmlns:a16="http://schemas.microsoft.com/office/drawing/2014/main" id="{5B145283-07FA-43DA-8E2A-2291FCB19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076700"/>
            <a:ext cx="41735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PLINSKA KONSTANTA ZMESI</a:t>
            </a:r>
          </a:p>
        </p:txBody>
      </p:sp>
      <p:sp>
        <p:nvSpPr>
          <p:cNvPr id="116745" name="Rectangle 10">
            <a:extLst>
              <a:ext uri="{FF2B5EF4-FFF2-40B4-BE49-F238E27FC236}">
                <a16:creationId xmlns:a16="http://schemas.microsoft.com/office/drawing/2014/main" id="{1ECF310C-80A2-4239-A50A-0A186DB69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652964"/>
            <a:ext cx="22669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Splošna enačba:</a:t>
            </a:r>
          </a:p>
        </p:txBody>
      </p:sp>
      <p:sp>
        <p:nvSpPr>
          <p:cNvPr id="116746" name="Rectangle 12">
            <a:extLst>
              <a:ext uri="{FF2B5EF4-FFF2-40B4-BE49-F238E27FC236}">
                <a16:creationId xmlns:a16="http://schemas.microsoft.com/office/drawing/2014/main" id="{A68B0856-CCBF-4FCE-99A3-0956347B1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6747" name="Object 11">
            <a:extLst>
              <a:ext uri="{FF2B5EF4-FFF2-40B4-BE49-F238E27FC236}">
                <a16:creationId xmlns:a16="http://schemas.microsoft.com/office/drawing/2014/main" id="{8A177D67-47B9-451A-9275-500B5F6224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5157789"/>
          <a:ext cx="19446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Enačba" r:id="rId5" imgW="952087" imgH="431613" progId="Equation.3">
                  <p:embed/>
                </p:oleObj>
              </mc:Choice>
              <mc:Fallback>
                <p:oleObj name="Enačba" r:id="rId5" imgW="952087" imgH="431613" progId="Equation.3">
                  <p:embed/>
                  <p:pic>
                    <p:nvPicPr>
                      <p:cNvPr id="116747" name="Object 11">
                        <a:extLst>
                          <a:ext uri="{FF2B5EF4-FFF2-40B4-BE49-F238E27FC236}">
                            <a16:creationId xmlns:a16="http://schemas.microsoft.com/office/drawing/2014/main" id="{8A177D67-47B9-451A-9275-500B5F6224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5157789"/>
                        <a:ext cx="1944688" cy="6445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8" name="Rectangle 13">
            <a:extLst>
              <a:ext uri="{FF2B5EF4-FFF2-40B4-BE49-F238E27FC236}">
                <a16:creationId xmlns:a16="http://schemas.microsoft.com/office/drawing/2014/main" id="{7DA66672-FB12-4BDE-9290-E214228DD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4652964"/>
            <a:ext cx="32305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Molekulska masa zmesi:</a:t>
            </a:r>
          </a:p>
        </p:txBody>
      </p:sp>
      <p:sp>
        <p:nvSpPr>
          <p:cNvPr id="116749" name="Rectangle 15">
            <a:extLst>
              <a:ext uri="{FF2B5EF4-FFF2-40B4-BE49-F238E27FC236}">
                <a16:creationId xmlns:a16="http://schemas.microsoft.com/office/drawing/2014/main" id="{0A2CC77B-10D3-4AE2-AEB8-089A74793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6750" name="Object 14">
            <a:extLst>
              <a:ext uri="{FF2B5EF4-FFF2-40B4-BE49-F238E27FC236}">
                <a16:creationId xmlns:a16="http://schemas.microsoft.com/office/drawing/2014/main" id="{7CB1CF30-5ADC-4116-BA76-44D887DF53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3476" y="5157788"/>
          <a:ext cx="38893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Enačba" r:id="rId7" imgW="2019300" imgH="241300" progId="Equation.3">
                  <p:embed/>
                </p:oleObj>
              </mc:Choice>
              <mc:Fallback>
                <p:oleObj name="Enačba" r:id="rId7" imgW="2019300" imgH="241300" progId="Equation.3">
                  <p:embed/>
                  <p:pic>
                    <p:nvPicPr>
                      <p:cNvPr id="116750" name="Object 14">
                        <a:extLst>
                          <a:ext uri="{FF2B5EF4-FFF2-40B4-BE49-F238E27FC236}">
                            <a16:creationId xmlns:a16="http://schemas.microsoft.com/office/drawing/2014/main" id="{7CB1CF30-5ADC-4116-BA76-44D887DF53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6" y="5157788"/>
                        <a:ext cx="3889375" cy="4064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3">
            <a:extLst>
              <a:ext uri="{FF2B5EF4-FFF2-40B4-BE49-F238E27FC236}">
                <a16:creationId xmlns:a16="http://schemas.microsoft.com/office/drawing/2014/main" id="{E1192286-0534-46AC-95E6-083B187950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056C549-C6BC-440B-A767-506FEFE37E2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7763" name="Ograda številke diapozitiva 2">
            <a:extLst>
              <a:ext uri="{FF2B5EF4-FFF2-40B4-BE49-F238E27FC236}">
                <a16:creationId xmlns:a16="http://schemas.microsoft.com/office/drawing/2014/main" id="{1A8DD80E-A037-4330-B981-8A150FA1AC4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155671E-66AF-441B-965A-B0D67115958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7764" name="Rectangle 56">
            <a:extLst>
              <a:ext uri="{FF2B5EF4-FFF2-40B4-BE49-F238E27FC236}">
                <a16:creationId xmlns:a16="http://schemas.microsoft.com/office/drawing/2014/main" id="{650789F7-BB6E-4ACB-91C3-F092DD060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76250"/>
            <a:ext cx="1238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7765" name="Rectangle 57">
            <a:extLst>
              <a:ext uri="{FF2B5EF4-FFF2-40B4-BE49-F238E27FC236}">
                <a16:creationId xmlns:a16="http://schemas.microsoft.com/office/drawing/2014/main" id="{47FC3A05-7349-4F5E-A685-00969BD70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900113"/>
            <a:ext cx="86296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Suh zrak je sestavljen iz X</a:t>
            </a:r>
            <a:r>
              <a:rPr lang="sl-SI" altLang="sl-SI" sz="2200" i="1" baseline="-25000">
                <a:solidFill>
                  <a:srgbClr val="000000"/>
                </a:solidFill>
              </a:rPr>
              <a:t>v1</a:t>
            </a:r>
            <a:r>
              <a:rPr lang="en-US" altLang="sl-SI" sz="2200" i="1">
                <a:solidFill>
                  <a:srgbClr val="000000"/>
                </a:solidFill>
              </a:rPr>
              <a:t>  </a:t>
            </a:r>
            <a:r>
              <a:rPr lang="sl-SI" altLang="sl-SI" sz="2200">
                <a:solidFill>
                  <a:srgbClr val="000000"/>
                </a:solidFill>
              </a:rPr>
              <a:t>= 78 % volumenskih odstotkov dušika,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v2</a:t>
            </a:r>
            <a:r>
              <a:rPr lang="sl-SI" altLang="sl-SI" sz="2200">
                <a:solidFill>
                  <a:srgbClr val="000000"/>
                </a:solidFill>
              </a:rPr>
              <a:t> = 21% kisika, X</a:t>
            </a:r>
            <a:r>
              <a:rPr lang="sl-SI" altLang="sl-SI" sz="2200" baseline="-25000">
                <a:solidFill>
                  <a:srgbClr val="000000"/>
                </a:solidFill>
              </a:rPr>
              <a:t>v3 </a:t>
            </a:r>
            <a:r>
              <a:rPr lang="sl-SI" altLang="sl-SI" sz="2200">
                <a:solidFill>
                  <a:srgbClr val="000000"/>
                </a:solidFill>
              </a:rPr>
              <a:t>= 1% argona. Določi navidezno molekularno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maso, gostoto pri normalnih razmerah in navidezno plinsko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konstanto! </a:t>
            </a:r>
          </a:p>
        </p:txBody>
      </p:sp>
      <p:sp>
        <p:nvSpPr>
          <p:cNvPr id="117766" name="Rectangle 59">
            <a:extLst>
              <a:ext uri="{FF2B5EF4-FFF2-40B4-BE49-F238E27FC236}">
                <a16:creationId xmlns:a16="http://schemas.microsoft.com/office/drawing/2014/main" id="{0972C7C2-6777-45DA-9446-A17F321BE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039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67" name="Object 58">
            <a:extLst>
              <a:ext uri="{FF2B5EF4-FFF2-40B4-BE49-F238E27FC236}">
                <a16:creationId xmlns:a16="http://schemas.microsoft.com/office/drawing/2014/main" id="{FD3D37A9-1EB3-44C9-BD29-3DE25EB187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2349501"/>
          <a:ext cx="1223962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0" name="Enačba" r:id="rId3" imgW="711200" imgH="1016000" progId="Equation.3">
                  <p:embed/>
                </p:oleObj>
              </mc:Choice>
              <mc:Fallback>
                <p:oleObj name="Enačba" r:id="rId3" imgW="711200" imgH="1016000" progId="Equation.3">
                  <p:embed/>
                  <p:pic>
                    <p:nvPicPr>
                      <p:cNvPr id="117767" name="Object 58">
                        <a:extLst>
                          <a:ext uri="{FF2B5EF4-FFF2-40B4-BE49-F238E27FC236}">
                            <a16:creationId xmlns:a16="http://schemas.microsoft.com/office/drawing/2014/main" id="{FD3D37A9-1EB3-44C9-BD29-3DE25EB187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2349501"/>
                        <a:ext cx="1223962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8" name="Rectangle 61">
            <a:extLst>
              <a:ext uri="{FF2B5EF4-FFF2-40B4-BE49-F238E27FC236}">
                <a16:creationId xmlns:a16="http://schemas.microsoft.com/office/drawing/2014/main" id="{9CB0FF5B-8246-48AB-B3A3-8A36B4357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658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69" name="Object 60">
            <a:extLst>
              <a:ext uri="{FF2B5EF4-FFF2-40B4-BE49-F238E27FC236}">
                <a16:creationId xmlns:a16="http://schemas.microsoft.com/office/drawing/2014/main" id="{5F4ED5F9-3E50-47C4-A3CE-8C7900647B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0726" y="2420939"/>
          <a:ext cx="775811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Enačba" r:id="rId5" imgW="4508500" imgH="698500" progId="Equation.3">
                  <p:embed/>
                </p:oleObj>
              </mc:Choice>
              <mc:Fallback>
                <p:oleObj name="Enačba" r:id="rId5" imgW="4508500" imgH="698500" progId="Equation.3">
                  <p:embed/>
                  <p:pic>
                    <p:nvPicPr>
                      <p:cNvPr id="117769" name="Object 60">
                        <a:extLst>
                          <a:ext uri="{FF2B5EF4-FFF2-40B4-BE49-F238E27FC236}">
                            <a16:creationId xmlns:a16="http://schemas.microsoft.com/office/drawing/2014/main" id="{5F4ED5F9-3E50-47C4-A3CE-8C7900647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6" y="2420939"/>
                        <a:ext cx="7758113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70" name="Rectangle 62">
            <a:extLst>
              <a:ext uri="{FF2B5EF4-FFF2-40B4-BE49-F238E27FC236}">
                <a16:creationId xmlns:a16="http://schemas.microsoft.com/office/drawing/2014/main" id="{D52975E4-01EE-4E75-A239-D90C7C77F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933825"/>
            <a:ext cx="48339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Gostota zmesi v normalnih razmerah:</a:t>
            </a:r>
          </a:p>
        </p:txBody>
      </p:sp>
      <p:sp>
        <p:nvSpPr>
          <p:cNvPr id="117771" name="Rectangle 64">
            <a:extLst>
              <a:ext uri="{FF2B5EF4-FFF2-40B4-BE49-F238E27FC236}">
                <a16:creationId xmlns:a16="http://schemas.microsoft.com/office/drawing/2014/main" id="{6B65D225-A613-4A8F-9E3E-B305E3BF3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72" name="Object 63">
            <a:extLst>
              <a:ext uri="{FF2B5EF4-FFF2-40B4-BE49-F238E27FC236}">
                <a16:creationId xmlns:a16="http://schemas.microsoft.com/office/drawing/2014/main" id="{7552EAD2-0BA6-4756-A0E8-4C226CE4E8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1" y="4375150"/>
          <a:ext cx="44878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Enačba" r:id="rId7" imgW="2527300" imgH="431800" progId="Equation.3">
                  <p:embed/>
                </p:oleObj>
              </mc:Choice>
              <mc:Fallback>
                <p:oleObj name="Enačba" r:id="rId7" imgW="2527300" imgH="431800" progId="Equation.3">
                  <p:embed/>
                  <p:pic>
                    <p:nvPicPr>
                      <p:cNvPr id="117772" name="Object 63">
                        <a:extLst>
                          <a:ext uri="{FF2B5EF4-FFF2-40B4-BE49-F238E27FC236}">
                            <a16:creationId xmlns:a16="http://schemas.microsoft.com/office/drawing/2014/main" id="{7552EAD2-0BA6-4756-A0E8-4C226CE4E8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4375150"/>
                        <a:ext cx="448786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73" name="Rectangle 65">
            <a:extLst>
              <a:ext uri="{FF2B5EF4-FFF2-40B4-BE49-F238E27FC236}">
                <a16:creationId xmlns:a16="http://schemas.microsoft.com/office/drawing/2014/main" id="{BB085964-7D72-49C3-9AE9-6B88E3557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5157789"/>
            <a:ext cx="38989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Navidezna plinska konstanta: </a:t>
            </a:r>
          </a:p>
        </p:txBody>
      </p:sp>
      <p:sp>
        <p:nvSpPr>
          <p:cNvPr id="117774" name="Rectangle 67">
            <a:extLst>
              <a:ext uri="{FF2B5EF4-FFF2-40B4-BE49-F238E27FC236}">
                <a16:creationId xmlns:a16="http://schemas.microsoft.com/office/drawing/2014/main" id="{A9750FD5-1C36-4BA3-8070-FFD16FE40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75" name="Object 66">
            <a:extLst>
              <a:ext uri="{FF2B5EF4-FFF2-40B4-BE49-F238E27FC236}">
                <a16:creationId xmlns:a16="http://schemas.microsoft.com/office/drawing/2014/main" id="{7DDD42E1-4FA4-4AF6-A3E9-A441BCC861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2376" y="5756276"/>
          <a:ext cx="32480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Enačba" r:id="rId9" imgW="1981200" imgH="317500" progId="Equation.3">
                  <p:embed/>
                </p:oleObj>
              </mc:Choice>
              <mc:Fallback>
                <p:oleObj name="Enačba" r:id="rId9" imgW="1981200" imgH="317500" progId="Equation.3">
                  <p:embed/>
                  <p:pic>
                    <p:nvPicPr>
                      <p:cNvPr id="117775" name="Object 66">
                        <a:extLst>
                          <a:ext uri="{FF2B5EF4-FFF2-40B4-BE49-F238E27FC236}">
                            <a16:creationId xmlns:a16="http://schemas.microsoft.com/office/drawing/2014/main" id="{7DDD42E1-4FA4-4AF6-A3E9-A441BCC861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6" y="5756276"/>
                        <a:ext cx="32480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3">
            <a:extLst>
              <a:ext uri="{FF2B5EF4-FFF2-40B4-BE49-F238E27FC236}">
                <a16:creationId xmlns:a16="http://schemas.microsoft.com/office/drawing/2014/main" id="{55402E11-FA18-4938-B524-A32EADC743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AC4C3E-B0F1-422B-9549-6C5AC9BF1DC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8787" name="Ograda številke diapozitiva 4">
            <a:extLst>
              <a:ext uri="{FF2B5EF4-FFF2-40B4-BE49-F238E27FC236}">
                <a16:creationId xmlns:a16="http://schemas.microsoft.com/office/drawing/2014/main" id="{6B558E75-5C29-42A4-B29E-578EEC3EA1F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AA755E5-B254-4206-B1C2-6B1772AE3C5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644" name="Rectangle 3">
            <a:extLst>
              <a:ext uri="{FF2B5EF4-FFF2-40B4-BE49-F238E27FC236}">
                <a16:creationId xmlns:a16="http://schemas.microsoft.com/office/drawing/2014/main" id="{2E679F67-C89A-4B00-9DE6-6B27D5105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9" y="476250"/>
            <a:ext cx="8569325" cy="53292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sl-SI" altLang="sl-SI" sz="2000" b="1" dirty="0">
                <a:solidFill>
                  <a:srgbClr val="7030A0"/>
                </a:solidFill>
              </a:rPr>
              <a:t>REŠEN PRIMER:</a:t>
            </a:r>
          </a:p>
          <a:p>
            <a:pPr marL="0" indent="0" eaLnBrk="1" hangingPunct="1">
              <a:buNone/>
              <a:defRPr/>
            </a:pPr>
            <a:r>
              <a:rPr lang="sl-SI" altLang="sl-SI" sz="2000" dirty="0"/>
              <a:t>V posodi pomešamo 15 kg zraka in 5 kg dušika. Kolikšni so masni in volumenski deli? Izračunaj plinsko konstanto zmesi.</a:t>
            </a:r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Skupna masa zmesi:   m = m</a:t>
            </a:r>
            <a:r>
              <a:rPr lang="sl-SI" altLang="sl-SI" sz="2000" baseline="-25000" dirty="0"/>
              <a:t>1</a:t>
            </a:r>
            <a:r>
              <a:rPr lang="sl-SI" altLang="sl-SI" sz="2000" dirty="0"/>
              <a:t> + m</a:t>
            </a:r>
            <a:r>
              <a:rPr lang="sl-SI" altLang="sl-SI" sz="2000" baseline="-25000" dirty="0"/>
              <a:t>2</a:t>
            </a:r>
            <a:r>
              <a:rPr lang="sl-SI" altLang="sl-SI" sz="2000" dirty="0"/>
              <a:t> =15 +5 =20 kg</a:t>
            </a:r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Masni deli so:</a:t>
            </a:r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Volumenski deli:</a:t>
            </a:r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Plinska konstanta: </a:t>
            </a:r>
            <a:r>
              <a:rPr lang="sl-SI" altLang="sl-SI" sz="2000" dirty="0" err="1"/>
              <a:t>R</a:t>
            </a:r>
            <a:r>
              <a:rPr lang="sl-SI" altLang="sl-SI" sz="2000" baseline="-25000" dirty="0" err="1"/>
              <a:t>z</a:t>
            </a:r>
            <a:r>
              <a:rPr lang="sl-SI" altLang="sl-SI" sz="2000" dirty="0"/>
              <a:t>=X</a:t>
            </a:r>
            <a:r>
              <a:rPr lang="sl-SI" altLang="sl-SI" sz="2000" baseline="-25000" dirty="0"/>
              <a:t>m1</a:t>
            </a:r>
            <a:r>
              <a:rPr lang="sl-SI" altLang="sl-SI" sz="2000" dirty="0"/>
              <a:t>. R</a:t>
            </a:r>
            <a:r>
              <a:rPr lang="sl-SI" altLang="sl-SI" sz="2000" baseline="-25000" dirty="0"/>
              <a:t>1</a:t>
            </a:r>
            <a:r>
              <a:rPr lang="sl-SI" altLang="sl-SI" sz="2000" dirty="0"/>
              <a:t>+X</a:t>
            </a:r>
            <a:r>
              <a:rPr lang="sl-SI" altLang="sl-SI" sz="2000" baseline="-25000" dirty="0"/>
              <a:t>m2</a:t>
            </a:r>
            <a:r>
              <a:rPr lang="sl-SI" altLang="sl-SI" sz="2000" dirty="0"/>
              <a:t> . R</a:t>
            </a:r>
            <a:r>
              <a:rPr lang="sl-SI" altLang="sl-SI" sz="2000" baseline="-25000" dirty="0"/>
              <a:t>2 </a:t>
            </a:r>
            <a:r>
              <a:rPr lang="sl-SI" altLang="sl-SI" sz="2000" dirty="0"/>
              <a:t>= 0,75.287+0,25.296,7 =</a:t>
            </a:r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			    =289,42J/</a:t>
            </a:r>
            <a:r>
              <a:rPr lang="sl-SI" altLang="sl-SI" sz="2000" dirty="0" err="1"/>
              <a:t>kgK</a:t>
            </a: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</p:txBody>
      </p:sp>
      <p:sp>
        <p:nvSpPr>
          <p:cNvPr id="118789" name="Rectangle 5">
            <a:extLst>
              <a:ext uri="{FF2B5EF4-FFF2-40B4-BE49-F238E27FC236}">
                <a16:creationId xmlns:a16="http://schemas.microsoft.com/office/drawing/2014/main" id="{B0D44615-B54F-4862-9CCF-EDC85C243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087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8790" name="Object 4">
            <a:extLst>
              <a:ext uri="{FF2B5EF4-FFF2-40B4-BE49-F238E27FC236}">
                <a16:creationId xmlns:a16="http://schemas.microsoft.com/office/drawing/2014/main" id="{33697126-B6B5-4CBE-8C42-2C9C91D2BD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8550" y="2084388"/>
          <a:ext cx="3168650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4" name="Enačba" r:id="rId3" imgW="1447172" imgH="812447" progId="Equation.3">
                  <p:embed/>
                </p:oleObj>
              </mc:Choice>
              <mc:Fallback>
                <p:oleObj name="Enačba" r:id="rId3" imgW="1447172" imgH="812447" progId="Equation.3">
                  <p:embed/>
                  <p:pic>
                    <p:nvPicPr>
                      <p:cNvPr id="118790" name="Object 4">
                        <a:extLst>
                          <a:ext uri="{FF2B5EF4-FFF2-40B4-BE49-F238E27FC236}">
                            <a16:creationId xmlns:a16="http://schemas.microsoft.com/office/drawing/2014/main" id="{33697126-B6B5-4CBE-8C42-2C9C91D2BD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2084388"/>
                        <a:ext cx="3168650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1" name="Rectangle 7">
            <a:extLst>
              <a:ext uri="{FF2B5EF4-FFF2-40B4-BE49-F238E27FC236}">
                <a16:creationId xmlns:a16="http://schemas.microsoft.com/office/drawing/2014/main" id="{649984F3-1AF8-4344-B002-FE7EF22CE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8792" name="Object 6">
            <a:extLst>
              <a:ext uri="{FF2B5EF4-FFF2-40B4-BE49-F238E27FC236}">
                <a16:creationId xmlns:a16="http://schemas.microsoft.com/office/drawing/2014/main" id="{F78C73C7-BE68-43F8-B3A9-D62ADB4C6C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7825" y="3579813"/>
          <a:ext cx="3435350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Enačba" r:id="rId5" imgW="2286000" imgH="1143000" progId="Equation.3">
                  <p:embed/>
                </p:oleObj>
              </mc:Choice>
              <mc:Fallback>
                <p:oleObj name="Enačba" r:id="rId5" imgW="2286000" imgH="1143000" progId="Equation.3">
                  <p:embed/>
                  <p:pic>
                    <p:nvPicPr>
                      <p:cNvPr id="118792" name="Object 6">
                        <a:extLst>
                          <a:ext uri="{FF2B5EF4-FFF2-40B4-BE49-F238E27FC236}">
                            <a16:creationId xmlns:a16="http://schemas.microsoft.com/office/drawing/2014/main" id="{F78C73C7-BE68-43F8-B3A9-D62ADB4C6C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3579813"/>
                        <a:ext cx="3435350" cy="150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3">
            <a:extLst>
              <a:ext uri="{FF2B5EF4-FFF2-40B4-BE49-F238E27FC236}">
                <a16:creationId xmlns:a16="http://schemas.microsoft.com/office/drawing/2014/main" id="{9A27B670-CB9A-4968-9361-6335E50DEE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AB9FE03-B7E4-48C0-84C2-3CAA5DC975E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9811" name="Ograda številke diapozitiva 2">
            <a:extLst>
              <a:ext uri="{FF2B5EF4-FFF2-40B4-BE49-F238E27FC236}">
                <a16:creationId xmlns:a16="http://schemas.microsoft.com/office/drawing/2014/main" id="{F2C1D343-6EAC-417F-8370-505D4C0CD03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EB10405-88ED-41DA-AE05-74B182A03DD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9812" name="Rectangle 5">
            <a:extLst>
              <a:ext uri="{FF2B5EF4-FFF2-40B4-BE49-F238E27FC236}">
                <a16:creationId xmlns:a16="http://schemas.microsoft.com/office/drawing/2014/main" id="{FFA2FF8F-691B-459B-84A7-B66E57E95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3226"/>
            <a:ext cx="12223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Naloge:</a:t>
            </a:r>
          </a:p>
        </p:txBody>
      </p:sp>
      <p:sp>
        <p:nvSpPr>
          <p:cNvPr id="119813" name="Rectangle 6">
            <a:extLst>
              <a:ext uri="{FF2B5EF4-FFF2-40B4-BE49-F238E27FC236}">
                <a16:creationId xmlns:a16="http://schemas.microsoft.com/office/drawing/2014/main" id="{537C03D3-B428-41CE-8549-8D0CB61D5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735013"/>
            <a:ext cx="8569325" cy="551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59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59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5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1.Plinska zmes je sestavljena iz 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14 kg dušika in 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11 kg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ogljikovega monoksida. Kakšni sta masni in volumski razmerji?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		(R: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m1</a:t>
            </a:r>
            <a:r>
              <a:rPr lang="sl-SI" altLang="sl-SI" sz="2200">
                <a:solidFill>
                  <a:srgbClr val="FF0000"/>
                </a:solidFill>
              </a:rPr>
              <a:t>  = 0,56,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m2</a:t>
            </a:r>
            <a:r>
              <a:rPr lang="sl-SI" altLang="sl-SI" sz="2200">
                <a:solidFill>
                  <a:srgbClr val="FF0000"/>
                </a:solidFill>
              </a:rPr>
              <a:t>  = 0,44,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V1</a:t>
            </a:r>
            <a:r>
              <a:rPr lang="sl-SI" altLang="sl-SI" sz="2200">
                <a:solidFill>
                  <a:srgbClr val="FF0000"/>
                </a:solidFill>
              </a:rPr>
              <a:t> = 0,56,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V2</a:t>
            </a:r>
            <a:r>
              <a:rPr lang="sl-SI" altLang="sl-SI" sz="2200">
                <a:solidFill>
                  <a:srgbClr val="FF0000"/>
                </a:solidFill>
              </a:rPr>
              <a:t> = 0,44)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2.Masno razmerje zraka v plinski zmesi je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m1</a:t>
            </a:r>
            <a:r>
              <a:rPr lang="sl-SI" altLang="sl-SI" sz="2200">
                <a:solidFill>
                  <a:srgbClr val="000000"/>
                </a:solidFill>
              </a:rPr>
              <a:t> = 0,948, masno razmerje svetilnega plina pa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m2</a:t>
            </a:r>
            <a:r>
              <a:rPr lang="sl-SI" altLang="sl-SI" sz="2200">
                <a:solidFill>
                  <a:srgbClr val="000000"/>
                </a:solidFill>
              </a:rPr>
              <a:t> = 0,052. Specifični volumen zraka je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0,773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/kg, svetilnega plina pa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1,90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/kg v istih razmerah. Določi volumsko razmerje sestavin!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V1</a:t>
            </a:r>
            <a:r>
              <a:rPr lang="sl-SI" altLang="sl-SI" sz="2200">
                <a:solidFill>
                  <a:srgbClr val="FF0000"/>
                </a:solidFill>
              </a:rPr>
              <a:t> = 0,88,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V2</a:t>
            </a:r>
            <a:r>
              <a:rPr lang="sl-SI" altLang="sl-SI" sz="2200">
                <a:solidFill>
                  <a:srgbClr val="FF0000"/>
                </a:solidFill>
              </a:rPr>
              <a:t> = 0,12)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3.V plinski zmesi je volumsko razmerje enega plina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V1</a:t>
            </a:r>
            <a:r>
              <a:rPr lang="sl-SI" altLang="sl-SI" sz="2200">
                <a:solidFill>
                  <a:srgbClr val="000000"/>
                </a:solidFill>
              </a:rPr>
              <a:t> = 0,36 z gostoto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1,25 kg/m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in drugega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V2</a:t>
            </a:r>
            <a:r>
              <a:rPr lang="sl-SI" altLang="sl-SI" sz="2200">
                <a:solidFill>
                  <a:srgbClr val="000000"/>
                </a:solidFill>
              </a:rPr>
              <a:t> = 0,64 z gostoto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2,668 kg/m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v istih razmerah. Določi masno razmerje sestavin!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m1</a:t>
            </a:r>
            <a:r>
              <a:rPr lang="sl-SI" altLang="sl-SI" sz="2200">
                <a:solidFill>
                  <a:srgbClr val="FF0000"/>
                </a:solidFill>
              </a:rPr>
              <a:t> = 0,21,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m2</a:t>
            </a:r>
            <a:r>
              <a:rPr lang="sl-SI" altLang="sl-SI" sz="2200">
                <a:solidFill>
                  <a:srgbClr val="FF0000"/>
                </a:solidFill>
              </a:rPr>
              <a:t> = 0,79)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4.Plin je sestavljen iz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  = 88 </a:t>
            </a:r>
            <a:r>
              <a:rPr lang="sl-SI" altLang="sl-SI" sz="2200" i="1">
                <a:solidFill>
                  <a:srgbClr val="000000"/>
                </a:solidFill>
              </a:rPr>
              <a:t>% </a:t>
            </a:r>
            <a:r>
              <a:rPr lang="sl-SI" altLang="sl-SI" sz="2200">
                <a:solidFill>
                  <a:srgbClr val="000000"/>
                </a:solidFill>
              </a:rPr>
              <a:t>(masnih) CO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in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  = 12 </a:t>
            </a:r>
            <a:r>
              <a:rPr lang="sl-SI" altLang="sl-SI" sz="2200" i="1">
                <a:solidFill>
                  <a:srgbClr val="000000"/>
                </a:solidFill>
              </a:rPr>
              <a:t>% </a:t>
            </a:r>
            <a:r>
              <a:rPr lang="sl-SI" altLang="sl-SI" sz="2200">
                <a:solidFill>
                  <a:srgbClr val="000000"/>
                </a:solidFill>
              </a:rPr>
              <a:t>H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. Določi delna tlaka obeh sestavin pri tlaku </a:t>
            </a:r>
            <a:r>
              <a:rPr lang="sl-SI" altLang="sl-SI" sz="2200" i="1">
                <a:solidFill>
                  <a:srgbClr val="000000"/>
                </a:solidFill>
              </a:rPr>
              <a:t>p </a:t>
            </a:r>
            <a:r>
              <a:rPr lang="sl-SI" altLang="sl-SI" sz="2200">
                <a:solidFill>
                  <a:srgbClr val="000000"/>
                </a:solidFill>
              </a:rPr>
              <a:t>= 10 bar. Izračunaj še plinsko konstanto zmesi.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                 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R</a:t>
            </a:r>
            <a:r>
              <a:rPr lang="sl-SI" altLang="sl-SI" sz="2200" i="1" baseline="-25000">
                <a:solidFill>
                  <a:srgbClr val="FF0000"/>
                </a:solidFill>
              </a:rPr>
              <a:t>z</a:t>
            </a:r>
            <a:r>
              <a:rPr lang="sl-SI" altLang="sl-SI" sz="2200" i="1">
                <a:solidFill>
                  <a:srgbClr val="FF0000"/>
                </a:solidFill>
              </a:rPr>
              <a:t> = </a:t>
            </a:r>
            <a:r>
              <a:rPr lang="sl-SI" altLang="sl-SI" sz="2200">
                <a:solidFill>
                  <a:srgbClr val="FF0000"/>
                </a:solidFill>
              </a:rPr>
              <a:t>660,78 J/kgK, </a:t>
            </a:r>
            <a:r>
              <a:rPr lang="sl-SI" altLang="sl-SI" sz="2200" i="1">
                <a:solidFill>
                  <a:srgbClr val="FF0000"/>
                </a:solidFill>
              </a:rPr>
              <a:t>p</a:t>
            </a:r>
            <a:r>
              <a:rPr lang="sl-SI" altLang="sl-SI" sz="2200" baseline="-25000">
                <a:solidFill>
                  <a:srgbClr val="FF0000"/>
                </a:solidFill>
              </a:rPr>
              <a:t>1</a:t>
            </a:r>
            <a:r>
              <a:rPr lang="sl-SI" altLang="sl-SI" sz="2200">
                <a:solidFill>
                  <a:srgbClr val="FF0000"/>
                </a:solidFill>
              </a:rPr>
              <a:t> = 2,514 bar, </a:t>
            </a:r>
            <a:r>
              <a:rPr lang="sl-SI" altLang="sl-SI" sz="2200" i="1">
                <a:solidFill>
                  <a:srgbClr val="FF0000"/>
                </a:solidFill>
              </a:rPr>
              <a:t>p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7,405 bar)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470FD7EC-7586-4C5B-A7AF-9F124E14ED4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260648"/>
            <a:ext cx="9144000" cy="6597352"/>
          </a:xfrm>
          <a:blipFill rotWithShape="0">
            <a:blip r:embed="rId2"/>
            <a:stretch>
              <a:fillRect l="-667" t="-462" r="-267" b="-277"/>
            </a:stretch>
          </a:blipFill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120835" name="Označba mesta številke diapozitiva 2">
            <a:extLst>
              <a:ext uri="{FF2B5EF4-FFF2-40B4-BE49-F238E27FC236}">
                <a16:creationId xmlns:a16="http://schemas.microsoft.com/office/drawing/2014/main" id="{35E315A8-3299-4899-A832-42B4157F53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66BC9B1-5677-4821-8C76-7CA1A7DB00F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3A8F72EA-FF10-40D3-AFF5-D2EA1D78088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2688" y="2420889"/>
            <a:ext cx="1008112" cy="430887"/>
          </a:xfrm>
          <a:prstGeom prst="rect">
            <a:avLst/>
          </a:prstGeom>
          <a:blipFill rotWithShape="0">
            <a:blip r:embed="rId3"/>
            <a:stretch>
              <a:fillRect l="-2424" t="-8451" r="-4242" b="-2957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4E4DC65-C28F-45C5-94F3-95016A26D67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29738" y="1052736"/>
            <a:ext cx="3346782" cy="400110"/>
          </a:xfrm>
          <a:prstGeom prst="rect">
            <a:avLst/>
          </a:prstGeom>
          <a:blipFill rotWithShape="0">
            <a:blip r:embed="rId4"/>
            <a:stretch>
              <a:fillRect b="-1076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20838" name="PoljeZBesedilom 4">
            <a:extLst>
              <a:ext uri="{FF2B5EF4-FFF2-40B4-BE49-F238E27FC236}">
                <a16:creationId xmlns:a16="http://schemas.microsoft.com/office/drawing/2014/main" id="{638B5844-072E-42ED-9410-37D368BF7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647700"/>
            <a:ext cx="32385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in plinsko konstanto zmesi.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771</Words>
  <Application>Microsoft Office PowerPoint</Application>
  <PresentationFormat>Širokozaslonsko</PresentationFormat>
  <Paragraphs>118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ZMESI IDEALNIH PLINOV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35</cp:revision>
  <dcterms:created xsi:type="dcterms:W3CDTF">2021-09-26T19:56:46Z</dcterms:created>
  <dcterms:modified xsi:type="dcterms:W3CDTF">2022-01-24T19:57:57Z</dcterms:modified>
</cp:coreProperties>
</file>