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62" r:id="rId3"/>
    <p:sldId id="363" r:id="rId4"/>
    <p:sldId id="379" r:id="rId5"/>
    <p:sldId id="378" r:id="rId6"/>
    <p:sldId id="380" r:id="rId7"/>
    <p:sldId id="365" r:id="rId8"/>
    <p:sldId id="366" r:id="rId9"/>
    <p:sldId id="364" r:id="rId10"/>
    <p:sldId id="367" r:id="rId11"/>
    <p:sldId id="368" r:id="rId12"/>
    <p:sldId id="369" r:id="rId13"/>
    <p:sldId id="370" r:id="rId14"/>
    <p:sldId id="371" r:id="rId15"/>
    <p:sldId id="376" r:id="rId16"/>
    <p:sldId id="377" r:id="rId17"/>
    <p:sldId id="374" r:id="rId18"/>
    <p:sldId id="383" r:id="rId19"/>
    <p:sldId id="375" r:id="rId20"/>
    <p:sldId id="373" r:id="rId21"/>
    <p:sldId id="358" r:id="rId22"/>
    <p:sldId id="339" r:id="rId23"/>
    <p:sldId id="359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7C6D-332F-A70F-DC0D-977A56766E17}" v="2268" dt="2021-08-31T16:22:47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9185-7B7B-4B13-AC9E-CA6193E05CD6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5FBF4-E7C7-471F-843C-ADF5D3F8C2F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2579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DA78E2-5BE4-4973-B6D8-8EFDF6201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E758187-0DC1-4A4E-A59D-039C7BFB1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FCDA9FB-1793-40FE-9978-16FA6F53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3EEC6C3-900E-438E-84DF-CF2F5AC6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77202BD-2EA5-465D-9BBC-32B86710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4400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B5117C-A475-4936-85A0-9564783F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91657B88-15B0-4A69-933A-5034D809C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ECE4993-3290-4AAA-AFA0-F2CA0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B0A309C-DBE2-4291-A849-8F7807EF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884157D-ED20-45C9-BC48-90EEBF3A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892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CAA925A9-6B09-43A8-B6B2-E5025B8E1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4FBCEAF3-A275-4312-B0EE-8CD73FDF9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CFF2E8E-0218-45E5-8000-8A9EB9C2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BA8572A9-1596-4500-8D81-11EA1983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7E64F9C-C724-4732-B5CD-EDDA6FAA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723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DED57F-E900-4BA2-863E-B993E53F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02AEA6C-48E8-4AB9-B32E-DE297358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4BC49C7-D212-416B-9BB0-AC89D0F3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0D18DFF-EF46-4EA5-9199-CDB6998B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DCE32D4-4AE8-4803-94D8-3E8E819D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452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5C5F47-F243-4C7F-A024-332516FD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BA4CF355-27DC-4396-88CB-8D98B0F3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DD4710D-82CF-4BF7-8040-9BE6D758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7E121D4-992E-49F9-AC3F-333591A1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CB3CA52-53ED-4C37-B80D-EF0E5BB1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883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A5D6C6-1629-49C0-AD26-0552DB16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0B86125-2C0D-4E60-82A5-51032B42B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90EB4E9-A348-401F-BF66-4DE5F778A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4FA6947B-6C82-4EF0-A44C-5988D680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F4446850-8CAA-43A3-9A3F-2D2927F4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257C6E5-BF28-4B7F-A771-0B12BDCC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6611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CE5EBF-ABE0-4860-AB0C-1CF7175F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497B8CD-6F34-41A6-B705-415B6D24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33904088-73FA-44B6-AE61-78304600F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59CE8F87-C4DE-4E61-ABE4-CDC6C9685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9E4966CF-005F-4535-B9EE-560D0E11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7F36328A-858E-4A17-A38C-AB1C9F30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E573DAD-0269-4491-984D-3297E5BF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5E77FF8E-A3C2-4E4C-85F9-818BCDE9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0301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9EB4ED-1540-4D81-84E5-75A9EFA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2DC0D2D1-4B75-4620-B6FE-62A3A3F5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20A9FF78-A26F-4633-A8D6-4D9590A7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4BB4F794-4651-4B4F-BB58-772E123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0226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01FE798F-39C9-483B-A5EC-D764C6CC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FF7574D9-EF4E-47AB-851E-93E1DE24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85AF5DAF-6CE7-482F-9F56-7D62E79D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761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535FE9-8E09-45E6-B2F7-29A17BFE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63780B9-3EF9-4BC3-965C-12EAAE6A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4F62A7AC-A954-4888-8CEC-51BC6C17E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E1672061-D5E2-4EA3-9D3A-31077F58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3BAEC48-31B6-4365-BCC9-E322F1B1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22FA8B33-579C-49D5-A307-900CC292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1664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6B1AFF-188F-410A-B96C-0C9A60FD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22E6637E-7D6E-4AFC-8077-1F9D3ADF0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9BE287DD-32AF-4552-878C-780D576D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AD04DC73-F2F5-4149-AB4B-3FA8105C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82F9FE8A-5D68-4338-8A91-4435402B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688FD87-C8DE-4288-912F-2F7F3516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13199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4515A3D2-9887-44DF-84FF-791BC4A4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85B351A0-48CA-48AF-84D0-BE9D0EB41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37FB7EF-2349-47A6-94DA-F174CC4B0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EB01-E594-45D7-9290-432AFECFF2AF}" type="datetimeFigureOut">
              <a:rPr lang="sl-SI" smtClean="0"/>
              <a:pPr/>
              <a:t>31. 08. 2021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7AA0429-A864-4A8E-97C0-BD8F4BD78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ADBDE26-A443-47AB-89E5-0D6F5DAC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A48C-472E-422A-982E-4E39F6E4B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359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735599-6D47-49AB-BE7B-561D408A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sl-SI" sz="5200" dirty="0" smtClean="0">
                <a:solidFill>
                  <a:schemeClr val="tx2"/>
                </a:solidFill>
              </a:rPr>
              <a:t>8. C</a:t>
            </a:r>
            <a:br>
              <a:rPr lang="sl-SI" sz="5200" dirty="0" smtClean="0">
                <a:solidFill>
                  <a:schemeClr val="tx2"/>
                </a:solidFill>
              </a:rPr>
            </a:br>
            <a:r>
              <a:rPr lang="sl-SI" sz="5200" dirty="0" smtClean="0">
                <a:solidFill>
                  <a:schemeClr val="tx2"/>
                </a:solidFill>
              </a:rPr>
              <a:t>Dobrodošli </a:t>
            </a:r>
            <a:r>
              <a:rPr lang="sl-SI" sz="5200" dirty="0">
                <a:solidFill>
                  <a:schemeClr val="tx2"/>
                </a:solidFill>
              </a:rPr>
              <a:t>spet nazaj v </a:t>
            </a:r>
            <a:r>
              <a:rPr lang="sl-SI" sz="5200" dirty="0" smtClean="0">
                <a:solidFill>
                  <a:schemeClr val="tx2"/>
                </a:solidFill>
              </a:rPr>
              <a:t>šolo!</a:t>
            </a:r>
            <a:endParaRPr lang="sl-SI" sz="5200" dirty="0">
              <a:solidFill>
                <a:schemeClr val="tx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E3B59A7-D1E2-44E8-A682-5933EE45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chemeClr val="tx2"/>
                </a:solidFill>
              </a:rPr>
              <a:t>Šolsko leto </a:t>
            </a:r>
            <a:r>
              <a:rPr lang="sl-SI" dirty="0" smtClean="0">
                <a:solidFill>
                  <a:schemeClr val="tx2"/>
                </a:solidFill>
              </a:rPr>
              <a:t>2021/2022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Razredničarka: Vanja Jordanov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3DDE1-25C3-4E96-B1DD-274E205D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cs typeface="Calibri Light"/>
              </a:rPr>
              <a:t>6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ŠOLSKI KOLEDAR 2021/22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64768D-5CB0-4CF7-911B-7EF52B2C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POČITNICE</a:t>
            </a:r>
          </a:p>
          <a:p>
            <a:r>
              <a:rPr lang="en-US" dirty="0">
                <a:cs typeface="Calibri"/>
              </a:rPr>
              <a:t>RODITELJSKI SESTANKI</a:t>
            </a:r>
          </a:p>
          <a:p>
            <a:r>
              <a:rPr lang="en-US" dirty="0">
                <a:cs typeface="Calibri"/>
              </a:rPr>
              <a:t>GOVORILNE URE</a:t>
            </a:r>
          </a:p>
          <a:p>
            <a:r>
              <a:rPr lang="en-US" dirty="0" smtClean="0">
                <a:cs typeface="Calibri"/>
              </a:rPr>
              <a:t>CŠOD</a:t>
            </a:r>
            <a:r>
              <a:rPr lang="sl-SI" dirty="0" smtClean="0">
                <a:cs typeface="Calibri"/>
              </a:rPr>
              <a:t>: </a:t>
            </a:r>
            <a:r>
              <a:rPr lang="sl-SI" dirty="0" smtClean="0">
                <a:solidFill>
                  <a:srgbClr val="FF0000"/>
                </a:solidFill>
                <a:cs typeface="Calibri"/>
              </a:rPr>
              <a:t>RADENCI 29. 11. 2021 – 3. 12. 2021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DNEVI </a:t>
            </a:r>
            <a:r>
              <a:rPr lang="en-US" dirty="0" smtClean="0">
                <a:cs typeface="Calibri"/>
              </a:rPr>
              <a:t>DEJAVNOST</a:t>
            </a:r>
            <a:r>
              <a:rPr lang="sl-SI" dirty="0" smtClean="0">
                <a:cs typeface="Calibri"/>
              </a:rPr>
              <a:t>:</a:t>
            </a:r>
          </a:p>
          <a:p>
            <a:r>
              <a:rPr lang="sl-SI" dirty="0" smtClean="0">
                <a:solidFill>
                  <a:srgbClr val="FF0000"/>
                </a:solidFill>
                <a:cs typeface="Calibri"/>
              </a:rPr>
              <a:t>Po poti kulturne dediščine (KD), 8. 12. 2021</a:t>
            </a:r>
          </a:p>
          <a:p>
            <a:r>
              <a:rPr lang="sl-SI" dirty="0" smtClean="0">
                <a:solidFill>
                  <a:srgbClr val="FF0000"/>
                </a:solidFill>
                <a:cs typeface="Calibri"/>
              </a:rPr>
              <a:t>Planica (TD), 21. 3. 2022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4495591-9D24-41BE-8EAA-31F9DCBF4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4502" y="143170"/>
            <a:ext cx="4590081" cy="6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37E63-B6AB-495D-AD5F-09F52FB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7. GLAVNI ODMOR 11.00-11.15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0027B-0832-41A2-882D-5AF16F4F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REKREATIVNI ODMORI V TELOVADNICI: </a:t>
            </a:r>
            <a:r>
              <a:rPr lang="en-US" b="1" dirty="0" smtClean="0">
                <a:cs typeface="Calibri"/>
              </a:rPr>
              <a:t>VSAK</a:t>
            </a:r>
            <a:r>
              <a:rPr lang="sl-SI" b="1" dirty="0" smtClean="0">
                <a:cs typeface="Calibri"/>
              </a:rPr>
              <a:t>O SREDO ( po vas hodi učitelj telovadbe)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ZA UČENCE, KI JIH PREDLAGA RAZREDNIK: </a:t>
            </a:r>
            <a:r>
              <a:rPr lang="sl-SI" dirty="0" smtClean="0">
                <a:cs typeface="Calibri"/>
              </a:rPr>
              <a:t>četrtek, vsak dan 1/3 telovadnice (po predlaganem seznamu)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ODMORI "GREMO VEN": </a:t>
            </a:r>
            <a:r>
              <a:rPr lang="sl-SI" dirty="0" smtClean="0">
                <a:cs typeface="Calibri"/>
              </a:rPr>
              <a:t>ob ponedeljkih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8434" name="Picture 2" descr="Rekreativni odmor 1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448" y="4254345"/>
            <a:ext cx="4167402" cy="2344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35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E1EB9-78B6-4477-A682-264EDCF4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8. GARDEROBA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CD5E4-6413-49AF-920E-56E5C125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OMARICE</a:t>
            </a:r>
          </a:p>
          <a:p>
            <a:r>
              <a:rPr lang="en-US">
                <a:cs typeface="Calibri"/>
              </a:rPr>
              <a:t>KLJUČKI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IZGUBA KLJUČKA</a:t>
            </a:r>
          </a:p>
          <a:p>
            <a:r>
              <a:rPr lang="en-US">
                <a:cs typeface="Calibri"/>
              </a:rPr>
              <a:t>ZADRŽEVANJE V GARDEROBI NI DOVOLJENO</a:t>
            </a:r>
          </a:p>
          <a:p>
            <a:r>
              <a:rPr lang="en-US">
                <a:cs typeface="Calibri"/>
              </a:rPr>
              <a:t>OB 8.20 SE VRATA ŠOLE ZAKLENEJO</a:t>
            </a:r>
          </a:p>
          <a:p>
            <a:r>
              <a:rPr lang="en-US">
                <a:cs typeface="Calibri"/>
              </a:rPr>
              <a:t>NA VHODU UPRAVA POZVONI NA ZVONEC</a:t>
            </a:r>
            <a:endParaRPr lang="en-US" dirty="0">
              <a:cs typeface="Calibri"/>
            </a:endParaRPr>
          </a:p>
        </p:txBody>
      </p:sp>
      <p:sp>
        <p:nvSpPr>
          <p:cNvPr id="17410" name="AutoShape 2" descr="NE) UPORABNOST ŠOLSKIH GARDEROBNIH OMA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12" name="AutoShape 4" descr="NE) UPORABNOST ŠOLSKIH GARDEROBNIH OMA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14" name="Picture 6" descr="Book Sevsamora Resoprt and Spa in Mtskheta | Hotel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508" y="617838"/>
            <a:ext cx="3648891" cy="2430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69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BD525-4D33-4029-88C2-EBF09734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9. PREVOZI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901DF-CE13-4934-9F78-CA66BD02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VOZNI RED OBJAVLJEN NA OGLASNI DESKI</a:t>
            </a:r>
          </a:p>
          <a:p>
            <a:r>
              <a:rPr lang="en-US" dirty="0">
                <a:cs typeface="Calibri"/>
              </a:rPr>
              <a:t>NA AVTOBUSU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OBVEZNO NOŠENJE MASKE</a:t>
            </a:r>
          </a:p>
          <a:p>
            <a:r>
              <a:rPr lang="en-US" dirty="0">
                <a:cs typeface="Calibri"/>
              </a:rPr>
              <a:t>VOZNE KARTE VELJAJO OD LANI</a:t>
            </a:r>
          </a:p>
          <a:p>
            <a:r>
              <a:rPr lang="en-US" dirty="0">
                <a:cs typeface="Calibri"/>
              </a:rPr>
              <a:t>IZGUBLJENA VOZNA KARTA - STARŠI NAROČIJO NOVO NA AP ŠK. LOKA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6386" name="Picture 2" descr="Georgia Tech Robotics Lab Last Minute Reminders (3rd Grade) - Christy Gar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074" y="4263234"/>
            <a:ext cx="3761689" cy="2257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64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5D19B-17D8-4113-9FAA-D9DCEBE6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10. VARNA POT V ŠOLO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A6F88-065F-4E88-BE1C-76A78E95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PRIHOD S KOLESOM – OBVEZNA ČELADA</a:t>
            </a:r>
          </a:p>
          <a:p>
            <a:r>
              <a:rPr lang="en-US" dirty="0">
                <a:cs typeface="Calibri"/>
              </a:rPr>
              <a:t>KOLESARNICA OB </a:t>
            </a:r>
            <a:r>
              <a:rPr lang="en-US" dirty="0" smtClean="0">
                <a:cs typeface="Calibri"/>
              </a:rPr>
              <a:t>ŠOLI</a:t>
            </a:r>
            <a:endParaRPr lang="sl-SI" dirty="0" smtClean="0">
              <a:cs typeface="Calibri"/>
            </a:endParaRPr>
          </a:p>
          <a:p>
            <a:r>
              <a:rPr lang="sl-SI" dirty="0" smtClean="0">
                <a:cs typeface="Calibri"/>
              </a:rPr>
              <a:t>UPORABLJAM VARNE POTI  ČEZ ZELENICO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5362" name="Picture 2" descr="Kolesarski izpit – Osnovna šola II Murska Sob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89" y="444844"/>
            <a:ext cx="4314242" cy="583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5A438-6A67-4374-8159-473B0536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cs typeface="Calibri Light"/>
              </a:rPr>
              <a:t>11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INTERESNE DEJAVNOSTI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891B0-6F1B-48B8-9B33-2E78FB00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PRIJAVE POBIRA RAZREDNIK V 2. POLOVICI SEPTEMBRA</a:t>
            </a:r>
          </a:p>
          <a:p>
            <a:r>
              <a:rPr lang="en-US">
                <a:cs typeface="Calibri"/>
              </a:rPr>
              <a:t>NABOR KROŽKOV BO ZNAN NAKNADNO</a:t>
            </a:r>
          </a:p>
          <a:p>
            <a:r>
              <a:rPr lang="en-US">
                <a:cs typeface="Calibri"/>
              </a:rPr>
              <a:t>IZVAJATI SE ZAČNEJO Z OKTOBROM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D93A7-97A2-40C6-B407-6890B9DD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1</a:t>
            </a:r>
            <a:r>
              <a:rPr lang="sl-SI" dirty="0" smtClean="0">
                <a:cs typeface="Calibri Light"/>
              </a:rPr>
              <a:t>2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STATUS UČENCA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35EEF-CE73-4784-9C34-7E56B890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ŠPORTNIK</a:t>
            </a:r>
          </a:p>
          <a:p>
            <a:r>
              <a:rPr lang="en-US">
                <a:cs typeface="Calibri"/>
              </a:rPr>
              <a:t>UMETNIK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OBRAZEC ZA PRIDOBITEV STATUSA  - V TAJNIŠTVU ŠOLE</a:t>
            </a:r>
          </a:p>
          <a:p>
            <a:r>
              <a:rPr lang="en-US">
                <a:cs typeface="Calibri"/>
              </a:rPr>
              <a:t>IZPOLNJENEGA S PRILOGAMI ODDATI  DO KONCA SEPTEMBRA V TAJNIŠTVO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7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D2FCA-582D-4E6B-9E4E-23188097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13. ODSOTNOST UČENCEV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8E216B-D88C-47D5-AA22-D0BCF153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VNAPREJ ZNANE ODSOTNOSTI SPOROČITI VNAPREJ</a:t>
            </a:r>
          </a:p>
          <a:p>
            <a:r>
              <a:rPr lang="en-US">
                <a:cs typeface="Calibri"/>
              </a:rPr>
              <a:t>NENAPOVEDANE ODSOTNOSTI OPRAVIČITI ČIMPREJ OB POVRATKU V ŠOLO, A NE KASNEJE OD 5 DNI</a:t>
            </a:r>
          </a:p>
          <a:p>
            <a:r>
              <a:rPr lang="en-US">
                <a:cs typeface="Calibri"/>
              </a:rPr>
              <a:t>STARŠI NAPIŠEJO SPOROČILO PISNO ALI V ELEKTRONSKI OBLIKI ALI POKLIČEJO NA ŠOLO</a:t>
            </a:r>
          </a:p>
          <a:p>
            <a:r>
              <a:rPr lang="en-US">
                <a:cs typeface="Calibri"/>
              </a:rPr>
              <a:t>ODJAVA PREHRANE - STARŠI POKLIČEJO V TAJNIŠTVO ŠOLE ALI V ŠOLSKO KUHINJO PRED 8.00 ZA NASLEDNJI DAN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57EB4F-5509-43D2-AA21-210818F0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14. DEŽURNI UČENCI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49240C1-406C-467E-BFE4-BCC642362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4837"/>
          </a:xfrm>
        </p:spPr>
        <p:txBody>
          <a:bodyPr>
            <a:normAutofit fontScale="85000" lnSpcReduction="10000"/>
          </a:bodyPr>
          <a:lstStyle/>
          <a:p>
            <a:r>
              <a:rPr lang="sl-SI" sz="3000" dirty="0"/>
              <a:t>(3) dežurni učenci – po abecedi</a:t>
            </a:r>
          </a:p>
          <a:p>
            <a:r>
              <a:rPr lang="sl-SI" sz="3000" dirty="0"/>
              <a:t>MALICA: </a:t>
            </a:r>
          </a:p>
          <a:p>
            <a:pPr lvl="1"/>
            <a:r>
              <a:rPr lang="sl-SI" sz="2600" dirty="0"/>
              <a:t>prinaša malico v razred,</a:t>
            </a:r>
          </a:p>
          <a:p>
            <a:pPr lvl="1"/>
            <a:r>
              <a:rPr lang="sl-SI" sz="2600" dirty="0"/>
              <a:t>naliva napitke,</a:t>
            </a:r>
          </a:p>
          <a:p>
            <a:pPr lvl="1"/>
            <a:r>
              <a:rPr lang="sl-SI" sz="2600" dirty="0"/>
              <a:t>počisti delilno mizo,</a:t>
            </a:r>
          </a:p>
          <a:p>
            <a:pPr lvl="1"/>
            <a:r>
              <a:rPr lang="sl-SI" sz="2600" dirty="0"/>
              <a:t>odnese ostanke v kuhinjo.</a:t>
            </a:r>
          </a:p>
          <a:p>
            <a:r>
              <a:rPr lang="sl-SI" sz="3000" dirty="0"/>
              <a:t>RAZRED</a:t>
            </a:r>
          </a:p>
          <a:p>
            <a:pPr lvl="1"/>
            <a:r>
              <a:rPr lang="sl-SI" sz="2600" dirty="0"/>
              <a:t>obvešča učitelje o odsotnosti učencev od pouka,</a:t>
            </a:r>
          </a:p>
          <a:p>
            <a:pPr lvl="1"/>
            <a:r>
              <a:rPr lang="sl-SI" sz="2600" dirty="0"/>
              <a:t>skrbi za pripravo učnih pripomočkov po naročilu učitelja,</a:t>
            </a:r>
          </a:p>
          <a:p>
            <a:pPr lvl="1"/>
            <a:r>
              <a:rPr lang="sl-SI" sz="2600" dirty="0"/>
              <a:t>počisti tablo in skrbi za urejenost učil,</a:t>
            </a:r>
          </a:p>
          <a:p>
            <a:pPr lvl="1"/>
            <a:r>
              <a:rPr lang="sl-SI" sz="2600" dirty="0"/>
              <a:t>obvesti vodstvo, če učitelja ni v razred 10 min po zvonjenju.</a:t>
            </a:r>
          </a:p>
          <a:p>
            <a:r>
              <a:rPr lang="sl-SI" sz="3000" dirty="0"/>
              <a:t>KAJ SE ZGODI, ČE DEŽURNI UČENCI NE OPRAVLJAJO SVOJE DOLŽNOSTI?</a:t>
            </a:r>
          </a:p>
          <a:p>
            <a:endParaRPr lang="sl-SI" dirty="0"/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6144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E5D8A-58D1-4D1E-A81F-FF47DB0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1</a:t>
            </a:r>
            <a:r>
              <a:rPr lang="sl-SI" dirty="0" smtClean="0">
                <a:cs typeface="Calibri Light"/>
              </a:rPr>
              <a:t>5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ODDELČNA SKUPNOST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8893B-5B0E-468D-BADC-FE4AEE90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PREDSEDNIK 8. D</a:t>
            </a:r>
          </a:p>
          <a:p>
            <a:r>
              <a:rPr lang="en-US">
                <a:cs typeface="Calibri"/>
              </a:rPr>
              <a:t>NAMESTNIK 8. D</a:t>
            </a:r>
          </a:p>
          <a:p>
            <a:r>
              <a:rPr lang="en-US">
                <a:cs typeface="Calibri"/>
              </a:rPr>
              <a:t>VOLITVE</a:t>
            </a:r>
          </a:p>
          <a:p>
            <a:r>
              <a:rPr lang="en-US">
                <a:cs typeface="Calibri"/>
              </a:rPr>
              <a:t>SE UDELEŽITA SESTANKA ŠOLSKEGA PARLAMENTA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8864E-FBD5-42D8-8528-94BAE7A8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9422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1. PREVENTIVNI UKREPI GLEDE COVID-A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044EB2-AA8B-4525-983A-4F214F32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HIGIENA KAŠLJA</a:t>
            </a:r>
          </a:p>
          <a:p>
            <a:r>
              <a:rPr lang="en-US">
                <a:cs typeface="Calibri"/>
              </a:rPr>
              <a:t>UMIVANJE ROK</a:t>
            </a:r>
          </a:p>
          <a:p>
            <a:r>
              <a:rPr lang="en-US">
                <a:cs typeface="Calibri"/>
              </a:rPr>
              <a:t>SOCIALNA DISTANCA</a:t>
            </a:r>
          </a:p>
          <a:p>
            <a:r>
              <a:rPr lang="en-US">
                <a:cs typeface="Calibri"/>
              </a:rPr>
              <a:t>NOŠENJE ZAŠČITNE MASKE</a:t>
            </a:r>
          </a:p>
          <a:p>
            <a:r>
              <a:rPr lang="en-US">
                <a:cs typeface="Calibri"/>
              </a:rPr>
              <a:t>PREZRAČEVANJE UČILNICE</a:t>
            </a:r>
            <a:endParaRPr lang="en-US" dirty="0">
              <a:cs typeface="Calibri"/>
            </a:endParaRPr>
          </a:p>
        </p:txBody>
      </p:sp>
      <p:pic>
        <p:nvPicPr>
          <p:cNvPr id="24578" name="Picture 2" descr="Informacije o študiju v razmerah COVID-19 | FK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070" y="164755"/>
            <a:ext cx="4440194" cy="627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3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04BD-0C4C-4D68-9419-205B5727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1</a:t>
            </a:r>
            <a:r>
              <a:rPr lang="sl-SI" dirty="0" smtClean="0">
                <a:cs typeface="Calibri Light"/>
              </a:rPr>
              <a:t>6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PRAVILA ŠOLSKEGA REDA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5B234-EB6C-40F4-976D-E794DFA4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04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71D246-A8C9-4515-AD84-D6492D46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NEOPRAVIČENI IZOSTANKI</a:t>
            </a:r>
          </a:p>
        </p:txBody>
      </p:sp>
      <p:graphicFrame>
        <p:nvGraphicFramePr>
          <p:cNvPr id="4" name="Ograda vsebine 6">
            <a:extLst>
              <a:ext uri="{FF2B5EF4-FFF2-40B4-BE49-F238E27FC236}">
                <a16:creationId xmlns:a16="http://schemas.microsoft.com/office/drawing/2014/main" xmlns="" id="{D1830936-2AE8-4D8E-AA08-F1E4F9B92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6467674"/>
              </p:ext>
            </p:extLst>
          </p:nvPr>
        </p:nvGraphicFramePr>
        <p:xfrm>
          <a:off x="914400" y="1690688"/>
          <a:ext cx="8976657" cy="4407891"/>
        </p:xfrm>
        <a:graphic>
          <a:graphicData uri="http://schemas.openxmlformats.org/drawingml/2006/table">
            <a:tbl>
              <a:tblPr firstRow="1" firstCol="1" bandRow="1"/>
              <a:tblGrid>
                <a:gridCol w="3269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9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6482">
                <a:tc>
                  <a:txBody>
                    <a:bodyPr/>
                    <a:lstStyle/>
                    <a:p>
                      <a:pPr marL="8255" marR="24193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Neopravičeni posamični izostanki nad 3 ur, vendar ne več kot 5 ur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Učitelj obvesti starše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Vp</a:t>
                      </a:r>
                      <a:r>
                        <a:rPr lang="sl-SI" sz="1800" spc="-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sl-SI" sz="1800" spc="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sl-SI" sz="1800" spc="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Cambria Math"/>
                        </a:rPr>
                        <a:t>‐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sl-SI" sz="1800" spc="-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1800" spc="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enta/beležko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5800">
                <a:tc>
                  <a:txBody>
                    <a:bodyPr/>
                    <a:lstStyle/>
                    <a:p>
                      <a:pPr marL="8255" marR="24193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Neopravičeni posamični izostanki nad 6 ur, vendar ne več kot 9 ur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Razgovor razrednika z učencem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Ustni opomin razrednika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5800">
                <a:tc>
                  <a:txBody>
                    <a:bodyPr/>
                    <a:lstStyle/>
                    <a:p>
                      <a:pPr marL="8255" marR="24193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Neopravičeni posamični izostanki nad 9 ur, vendar ne več kot 12 ur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Razgovor šolske svetovalne službe, razrednika in učenca s starši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Drugi ustni opomin razrednika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5800">
                <a:tc>
                  <a:txBody>
                    <a:bodyPr/>
                    <a:lstStyle/>
                    <a:p>
                      <a:pPr marL="8255" marR="24193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18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Nad 12 ur, vendar ne več kot 15 ur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Razgovor ravnatelja, razrednika in učenca s starši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Ustni opomin ravnatelja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299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7777715"/>
              </p:ext>
            </p:extLst>
          </p:nvPr>
        </p:nvGraphicFramePr>
        <p:xfrm>
          <a:off x="952500" y="989412"/>
          <a:ext cx="7696200" cy="3509117"/>
        </p:xfrm>
        <a:graphic>
          <a:graphicData uri="http://schemas.openxmlformats.org/drawingml/2006/table">
            <a:tbl>
              <a:tblPr firstRow="1" firstCol="1" bandRow="1"/>
              <a:tblGrid>
                <a:gridCol w="3670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1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1816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Občasni 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pra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ič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 iz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nad </a:t>
                      </a:r>
                      <a:r>
                        <a:rPr lang="sl-SI" sz="2400" b="1" spc="5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ur 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ir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om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</a:p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strnj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sl-SI" sz="24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pra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ič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 iz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stan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 nad 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ur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Posto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i</a:t>
                      </a:r>
                      <a:r>
                        <a:rPr lang="sl-SI" sz="2400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eka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zg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jn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ga 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om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ina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" marR="45783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Uč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sl-SI" sz="24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spc="2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izr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če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b="1" spc="-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2400" b="1" spc="-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b="1" spc="2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sl-SI" sz="2400" b="1" spc="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sl-SI" sz="24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sl-SI" sz="2400" b="1" spc="-1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spc="2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ladu z</a:t>
                      </a:r>
                      <a:r>
                        <a:rPr lang="sl-SI" sz="24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spc="1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sn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 š</a:t>
                      </a:r>
                      <a:r>
                        <a:rPr lang="sl-SI" sz="2400" spc="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sl-SI" sz="2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7301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400" spc="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Vsaka četrta asistenca zaradi motenja pouka</a:t>
                      </a:r>
                      <a:endParaRPr lang="sl-SI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52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B40F56-CD32-4CEB-8EDE-064FA04B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MOTENJE POUKA</a:t>
            </a:r>
          </a:p>
        </p:txBody>
      </p:sp>
      <p:graphicFrame>
        <p:nvGraphicFramePr>
          <p:cNvPr id="4" name="Ograda vsebine 5">
            <a:extLst>
              <a:ext uri="{FF2B5EF4-FFF2-40B4-BE49-F238E27FC236}">
                <a16:creationId xmlns:a16="http://schemas.microsoft.com/office/drawing/2014/main" xmlns="" id="{FC92B728-0BD0-4F08-BBEB-C9038150E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2915980"/>
              </p:ext>
            </p:extLst>
          </p:nvPr>
        </p:nvGraphicFramePr>
        <p:xfrm>
          <a:off x="923596" y="1296406"/>
          <a:ext cx="8879058" cy="3810976"/>
        </p:xfrm>
        <a:graphic>
          <a:graphicData uri="http://schemas.openxmlformats.org/drawingml/2006/table">
            <a:tbl>
              <a:tblPr firstRow="1" firstCol="1" bandRow="1"/>
              <a:tblGrid>
                <a:gridCol w="3724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2327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vpisi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zaradi motenja pouka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Razgovor razrednika z učencem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Ustni opomin razrednika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327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 vpisov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zaradi motenja pouka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Razrednik obvesti starše.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Pisni opomin razrednika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430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 vpisov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zaradi motenja pouka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Razrednik obvesti starše.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Opomin oddelčnega učiteljskega zbora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5892">
                <a:tc>
                  <a:txBody>
                    <a:bodyPr/>
                    <a:lstStyle/>
                    <a:p>
                      <a:pPr marR="339725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 vpisov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zaradi motenja pouka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Posto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i</a:t>
                      </a:r>
                      <a:r>
                        <a:rPr lang="sl-SI" sz="2000" spc="-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z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r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eka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j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a 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zg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jn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ga 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om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ina v</a:t>
                      </a:r>
                      <a:r>
                        <a:rPr lang="sl-SI" sz="2000" spc="2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ladu z</a:t>
                      </a:r>
                      <a:r>
                        <a:rPr lang="sl-SI" sz="2000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spc="1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Z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nom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 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sn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ni š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li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Vz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g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j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r>
                        <a:rPr lang="sl-SI" sz="2000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spc="2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i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r>
                        <a:rPr lang="sl-SI" sz="2000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</a:t>
                      </a:r>
                      <a:r>
                        <a:rPr lang="sl-SI" sz="2000" spc="2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ladu z</a:t>
                      </a:r>
                      <a:r>
                        <a:rPr lang="sl-SI" sz="2000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spc="1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Z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nom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 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sn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spc="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v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ni š</a:t>
                      </a:r>
                      <a:r>
                        <a:rPr lang="sl-SI" sz="2000" spc="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</a:t>
                      </a: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li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405" marR="59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1FB30A41-84AF-4AF5-8238-10C627A0CF03}"/>
              </a:ext>
            </a:extLst>
          </p:cNvPr>
          <p:cNvSpPr txBox="1"/>
          <p:nvPr/>
        </p:nvSpPr>
        <p:spPr>
          <a:xfrm>
            <a:off x="1275127" y="5461233"/>
            <a:ext cx="573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Pravila šolskega reda bomo še obravnavali na naslednjih RU.</a:t>
            </a:r>
          </a:p>
        </p:txBody>
      </p:sp>
    </p:spTree>
    <p:extLst>
      <p:ext uri="{BB962C8B-B14F-4D97-AF65-F5344CB8AC3E}">
        <p14:creationId xmlns:p14="http://schemas.microsoft.com/office/powerpoint/2010/main" xmlns="" val="153234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777C4-7C7D-4DFE-BC23-9FA8112A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2. URNIKI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AADDB-F8EF-41D0-B037-9FDEDEAE6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85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RAZREDNE URE</a:t>
            </a:r>
            <a:endParaRPr lang="en-US" dirty="0"/>
          </a:p>
          <a:p>
            <a:r>
              <a:rPr lang="en-US" dirty="0">
                <a:cs typeface="Calibri"/>
              </a:rPr>
              <a:t>FLEKSIBILNI PREDMETNIK (TIT, LUM, GEO, BIO)</a:t>
            </a:r>
          </a:p>
          <a:p>
            <a:r>
              <a:rPr lang="en-US" dirty="0">
                <a:cs typeface="Calibri"/>
              </a:rPr>
              <a:t>MANJŠE UČNE SKUPINE (MAT, SLJ, ANG)</a:t>
            </a:r>
          </a:p>
          <a:p>
            <a:r>
              <a:rPr lang="en-US" dirty="0">
                <a:cs typeface="Calibri"/>
              </a:rPr>
              <a:t>OBVEZNI IZBIRNI PREDMETI</a:t>
            </a:r>
          </a:p>
          <a:p>
            <a:r>
              <a:rPr lang="en-US" dirty="0">
                <a:ea typeface="+mn-lt"/>
                <a:cs typeface="+mn-lt"/>
              </a:rPr>
              <a:t>URNIK ZVONENJA (POSEBNOST GLEDE ODHODA NA KOSILO)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URNIK - Biro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738" y="2622850"/>
            <a:ext cx="3810000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026" y="719352"/>
            <a:ext cx="4450492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2. a) RAZREDNE URE (TORKI, PREDURA)</a:t>
            </a:r>
            <a:br>
              <a:rPr lang="sl-SI" dirty="0" smtClean="0"/>
            </a:br>
            <a:r>
              <a:rPr lang="sl-SI" sz="2800" dirty="0" smtClean="0"/>
              <a:t>Prilagojen vozni red avtobusov</a:t>
            </a:r>
            <a:endParaRPr lang="sl-SI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665" y="576648"/>
            <a:ext cx="7353335" cy="58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RAZREDNA URA – torek, 31.3.2020 | Osnovna šola Starš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84" y="2891482"/>
            <a:ext cx="3510944" cy="233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b) INTERPRETACIJA URNIKA – Fleksibilni predmetnik</a:t>
            </a:r>
            <a:endParaRPr lang="sl-SI" dirty="0"/>
          </a:p>
        </p:txBody>
      </p:sp>
      <p:pic>
        <p:nvPicPr>
          <p:cNvPr id="39938" name="Picture 2" descr="C:\Users\tomzi\Documents\RAZRED 8. C\iNTERPRETACIJA URNIKA.PNG"/>
          <p:cNvPicPr>
            <a:picLocks noChangeAspect="1" noChangeArrowheads="1"/>
          </p:cNvPicPr>
          <p:nvPr/>
        </p:nvPicPr>
        <p:blipFill>
          <a:blip r:embed="rId2" cstate="print"/>
          <a:srcRect t="1444"/>
          <a:stretch>
            <a:fillRect/>
          </a:stretch>
        </p:blipFill>
        <p:spPr bwMode="auto">
          <a:xfrm>
            <a:off x="4288060" y="1351006"/>
            <a:ext cx="7665043" cy="5095103"/>
          </a:xfrm>
          <a:prstGeom prst="rect">
            <a:avLst/>
          </a:prstGeom>
          <a:noFill/>
        </p:spPr>
      </p:pic>
      <p:pic>
        <p:nvPicPr>
          <p:cNvPr id="39940" name="Picture 4" descr="URNIK - Biro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32" y="2383953"/>
            <a:ext cx="3810000" cy="2819401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5972433" y="2636108"/>
            <a:ext cx="2784389" cy="453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009503" y="3665838"/>
            <a:ext cx="3818238" cy="271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021860" y="4588476"/>
            <a:ext cx="4110681" cy="271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407243" y="5029200"/>
            <a:ext cx="1318054" cy="2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7011" y="216844"/>
            <a:ext cx="10515600" cy="1325563"/>
          </a:xfrm>
        </p:spPr>
        <p:txBody>
          <a:bodyPr/>
          <a:lstStyle/>
          <a:p>
            <a:r>
              <a:rPr lang="sl-SI" dirty="0" smtClean="0"/>
              <a:t>2. c) MANJŠE UČNE SKUPINE ( 5. in 6. skupina)</a:t>
            </a:r>
            <a:endParaRPr lang="sl-SI" dirty="0"/>
          </a:p>
        </p:txBody>
      </p:sp>
      <p:pic>
        <p:nvPicPr>
          <p:cNvPr id="41986" name="Picture 2" descr="C:\Users\tomzi\Documents\RAZRED 8. C\manjše učne skupine 8. raz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5318"/>
            <a:ext cx="4966706" cy="2632119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116356"/>
            <a:ext cx="7248525" cy="4295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280087" y="3871785"/>
            <a:ext cx="4374291" cy="436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800335" y="2631991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829168" y="3534034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783860" y="4419601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8221362" y="2627872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0943968" y="4403126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9605320" y="4407244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465806" y="3538152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5453449" y="4431958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9621795" y="3517559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5461687" y="2619634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9609438" y="2631990"/>
            <a:ext cx="856735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160724-9CD9-476F-8525-9ABCDBE5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cs typeface="Calibri Light"/>
              </a:rPr>
              <a:t>2. č)</a:t>
            </a:r>
            <a:r>
              <a:rPr lang="en-US" dirty="0" smtClean="0">
                <a:cs typeface="Calibri Light"/>
              </a:rPr>
              <a:t> </a:t>
            </a:r>
            <a:r>
              <a:rPr lang="sl-SI" dirty="0" smtClean="0">
                <a:cs typeface="Calibri Light"/>
              </a:rPr>
              <a:t>OBVEZNI</a:t>
            </a:r>
            <a:r>
              <a:rPr lang="en-US" dirty="0" smtClean="0">
                <a:cs typeface="Calibri Light"/>
              </a:rPr>
              <a:t>IZBIRNI </a:t>
            </a:r>
            <a:r>
              <a:rPr lang="en-US" dirty="0">
                <a:cs typeface="Calibri Light"/>
              </a:rPr>
              <a:t>PREDMETI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4EA0DA-C512-413F-A52D-627CD8A2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PREGLED VNOSA PRAVILNOSTI V </a:t>
            </a:r>
            <a:r>
              <a:rPr lang="en-US" dirty="0" err="1">
                <a:cs typeface="Calibri"/>
              </a:rPr>
              <a:t>eA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0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D3B7F-4924-4327-AD25-B148CFE6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cs typeface="Calibri Light"/>
              </a:rPr>
              <a:t>3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UČITELJSKI ZBOR</a:t>
            </a:r>
            <a:endParaRPr lang="en-US" dirty="0"/>
          </a:p>
        </p:txBody>
      </p:sp>
      <p:pic>
        <p:nvPicPr>
          <p:cNvPr id="20481" name="Picture 1" descr="C:\Users\tomzi\Documents\RAZRED 8. C\učiteljski zbor 8.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259" y="1639053"/>
            <a:ext cx="9646508" cy="4695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1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3796F-520F-4223-99C0-496EF9D1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cs typeface="Calibri Light"/>
              </a:rPr>
              <a:t>4</a:t>
            </a:r>
            <a:r>
              <a:rPr lang="en-US" dirty="0" smtClean="0">
                <a:cs typeface="Calibri Light"/>
              </a:rPr>
              <a:t>. </a:t>
            </a:r>
            <a:r>
              <a:rPr lang="en-US" dirty="0">
                <a:cs typeface="Calibri Light"/>
              </a:rPr>
              <a:t>PREHRANA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26AC4-7E31-43BB-88ED-B08D253D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Prehrana</a:t>
            </a:r>
          </a:p>
          <a:p>
            <a:pPr lvl="1"/>
            <a:r>
              <a:rPr lang="sl-SI" dirty="0" smtClean="0"/>
              <a:t>Preveri seznam</a:t>
            </a:r>
          </a:p>
          <a:p>
            <a:pPr lvl="1"/>
            <a:r>
              <a:rPr lang="sl-SI" dirty="0" smtClean="0"/>
              <a:t>Danes samo malica, kosila </a:t>
            </a:r>
            <a:r>
              <a:rPr lang="sl-SI" dirty="0" smtClean="0"/>
              <a:t>ni. (SEZNAM ODDAM ŠE DANES!)</a:t>
            </a:r>
          </a:p>
          <a:p>
            <a:pPr lvl="1"/>
            <a:r>
              <a:rPr lang="sl-SI" b="1" dirty="0" smtClean="0"/>
              <a:t>OBRAZEC ZA PRIJAVO NA PREHRANO </a:t>
            </a:r>
            <a:r>
              <a:rPr lang="sl-SI" dirty="0" smtClean="0"/>
              <a:t>– izpolnjene obrazce odnesi domov in izpolnjene vrni </a:t>
            </a:r>
            <a:r>
              <a:rPr lang="sl-SI" dirty="0" smtClean="0">
                <a:solidFill>
                  <a:srgbClr val="FF0000"/>
                </a:solidFill>
              </a:rPr>
              <a:t>JUTRI 2. 9. 2021 svoji razredničarki.</a:t>
            </a:r>
            <a:endParaRPr lang="sl-SI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l-SI" dirty="0" smtClean="0"/>
              <a:t>    Malica ( 9.55 – 10.15)</a:t>
            </a:r>
          </a:p>
          <a:p>
            <a:pPr>
              <a:buNone/>
            </a:pPr>
            <a:r>
              <a:rPr lang="sl-SI" dirty="0" smtClean="0"/>
              <a:t>    </a:t>
            </a:r>
            <a:r>
              <a:rPr lang="sl-SI" u="sng" dirty="0" smtClean="0"/>
              <a:t>Kosilo</a:t>
            </a:r>
            <a:r>
              <a:rPr lang="sl-SI" dirty="0" smtClean="0"/>
              <a:t>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b="1" dirty="0" smtClean="0"/>
              <a:t>ob </a:t>
            </a:r>
            <a:r>
              <a:rPr lang="sl-SI" b="1" dirty="0" smtClean="0"/>
              <a:t>12.50 </a:t>
            </a:r>
            <a:r>
              <a:rPr lang="sl-SI" dirty="0" smtClean="0"/>
              <a:t>Učenci PS, ki imajo na urniku 5 ur </a:t>
            </a:r>
            <a:r>
              <a:rPr lang="sl-SI" dirty="0" smtClean="0"/>
              <a:t>pouka.</a:t>
            </a:r>
          </a:p>
          <a:p>
            <a:pPr>
              <a:buFontTx/>
              <a:buChar char="-"/>
            </a:pPr>
            <a:r>
              <a:rPr lang="sl-SI" b="1" dirty="0" smtClean="0"/>
              <a:t>ob 13.40 </a:t>
            </a:r>
            <a:r>
              <a:rPr lang="sl-SI" dirty="0" smtClean="0"/>
              <a:t>Učenci, ki imajo 6. in 7. uro blok uro. 6. ura traja od 12.55 do 13.40,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7</a:t>
            </a:r>
            <a:r>
              <a:rPr lang="sl-SI" dirty="0" smtClean="0"/>
              <a:t>. ura pa od 14.00 do 14.45. </a:t>
            </a:r>
            <a:r>
              <a:rPr lang="sl-SI" b="1" dirty="0" smtClean="0"/>
              <a:t>ob 13.55 </a:t>
            </a:r>
            <a:r>
              <a:rPr lang="sl-SI" dirty="0" smtClean="0"/>
              <a:t>Učenci PS in RS, ki imajo na urniku 6 ur pouka – razen petka, ko gredo učenci na kosilo ob 13.50. V petek 6. ura traja od 13.05 do 13.50.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9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809</Words>
  <Application>Microsoft Office PowerPoint</Application>
  <PresentationFormat>Po meri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Officeova tema</vt:lpstr>
      <vt:lpstr>8. C Dobrodošli spet nazaj v šolo!</vt:lpstr>
      <vt:lpstr>1. PREVENTIVNI UKREPI GLEDE COVID-A</vt:lpstr>
      <vt:lpstr>2. URNIKI</vt:lpstr>
      <vt:lpstr>2. a) RAZREDNE URE (TORKI, PREDURA) Prilagojen vozni red avtobusov</vt:lpstr>
      <vt:lpstr>2. b) INTERPRETACIJA URNIKA – Fleksibilni predmetnik</vt:lpstr>
      <vt:lpstr>2. c) MANJŠE UČNE SKUPINE ( 5. in 6. skupina)</vt:lpstr>
      <vt:lpstr>2. č) OBVEZNIIZBIRNI PREDMETI</vt:lpstr>
      <vt:lpstr>3. UČITELJSKI ZBOR</vt:lpstr>
      <vt:lpstr>4. PREHRANA</vt:lpstr>
      <vt:lpstr>6. ŠOLSKI KOLEDAR 2021/22</vt:lpstr>
      <vt:lpstr>7. GLAVNI ODMOR 11.00-11.15</vt:lpstr>
      <vt:lpstr>8. GARDEROBA</vt:lpstr>
      <vt:lpstr>9. PREVOZI</vt:lpstr>
      <vt:lpstr>10. VARNA POT V ŠOLO</vt:lpstr>
      <vt:lpstr>11. INTERESNE DEJAVNOSTI</vt:lpstr>
      <vt:lpstr>12. STATUS UČENCA</vt:lpstr>
      <vt:lpstr>13. ODSOTNOST UČENCEV</vt:lpstr>
      <vt:lpstr>14. DEŽURNI UČENCI</vt:lpstr>
      <vt:lpstr>15. ODDELČNA SKUPNOST</vt:lpstr>
      <vt:lpstr>16. PRAVILA ŠOLSKEGA REDA</vt:lpstr>
      <vt:lpstr>NEOPRAVIČENI IZOSTANKI</vt:lpstr>
      <vt:lpstr>Diapozitiv 22</vt:lpstr>
      <vt:lpstr>MOTENJE POUKA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Edvard Tominšek</dc:creator>
  <cp:lastModifiedBy>tomzi666@gmail.com</cp:lastModifiedBy>
  <cp:revision>191</cp:revision>
  <dcterms:created xsi:type="dcterms:W3CDTF">2018-09-01T08:33:44Z</dcterms:created>
  <dcterms:modified xsi:type="dcterms:W3CDTF">2021-08-31T20:58:48Z</dcterms:modified>
</cp:coreProperties>
</file>