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E2B65BD6-9588-4DAD-85D8-3707B284069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29F9EE92-0C59-40CA-AA95-217BA8C1C68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42EA3F6E-821A-4D04-BDD0-21C279063EE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01B5C439-BB66-44A3-AFB3-D7FCA00024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D97793F4-16AB-4609-A08B-2A351A0EF25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B534D95C-B023-412E-BF82-3F931EFCC84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9616F392-7F47-4211-850E-C5A53B1EC7A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7D009BF6-4ED7-4982-8CBC-1765E4C4A68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7E088C29-FDAD-4AE9-8F86-A381238B265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24E7A9E6-8B88-4F16-A74C-EF704DDEE8B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8B7F18AB-0B15-4F18-8E66-DA9E8004B3C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8DA60CAE-B9B1-4DA4-9535-D95C438981D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BA09729F-92EA-4A8D-89BF-FDC4CB84876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A33DDDCE-8701-4EE7-A4C8-18D6C54DC5F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67559128-FE4C-492C-8EA6-71AF0BC4D9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8B801-0F17-4460-B6C9-B844EF9752EE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F53FB4E0-BE13-4BF2-BA39-8EA80BC389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87EDDAE4-C663-48EC-9B15-D5F1132BBD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DCD708-D1EC-41DE-ABE2-9794C29C5A55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310007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80BFD6B-A303-4A32-900B-191F56AA74C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32A30A2-09EF-4BDC-AF59-6BB358801C5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6E78E-32F2-4C10-B9DB-9374DF5084B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A9555747-0BE5-4AD0-B42C-AF80DF7EF40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B9170-4523-444F-826C-7AA7092EC6E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0102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BB8E852-4335-4DE1-803B-F5DD5FBEF04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120DEDC-7B0C-4785-BCA4-BD9CA1F19A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1352F5-F98C-411F-B03B-EE788977639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3EDE6F2-9E83-4528-B8D8-58CC76DF6B7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97953-8BE9-4F07-BC29-C7E6AEB1DAA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2730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565EA68-E0BC-4D56-89BB-05E3705519C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3EA628D-C6F6-45AD-944E-C6774DC0FE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335618-AA08-4DB6-A912-0DA9449E577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F5F9254-CC72-4B2C-A653-C077A1B42CB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17502-9E36-4308-A05A-74CD514C117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225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3694A48-7562-4D09-9434-C9E8E1B7216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30F1400-10E2-40E2-B72A-A415FC98536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B9B0C9-BC5E-4F5B-A03D-906AA55F544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FD02EA53-9955-4890-A65F-933BF5CA498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1CF04-B720-4EB4-A7B3-CD4B1227AE29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07022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669BE5-3199-4C55-8B66-7628EEEE86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653E23-AE8C-425E-95C8-64326105C33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AB070C-6514-41F1-B9C8-E30FAEFE95B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99D35AAD-FCC0-4DFF-A213-75E732F2D03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9D478-CD78-4216-B5FE-A89C4359ECB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42110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54DFE54-8C34-4080-AC77-DA2678174D1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E15B236-4340-40BA-AEBB-07028418527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8DA145-CD79-4473-88CC-A5BFDE987DA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F0384CA2-0C34-4436-85F7-3D239B0AA62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91662-8F64-44DA-95F2-1F3CA10B813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0463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F33E2EF-9B81-4AC1-B854-C102CC133FB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AED7E88-B303-4C03-A094-CD3D0AAC1D5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1D60D3-F63D-4996-9F3D-113422A20F3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C3CF0018-8044-40CE-829B-65E3A951C8E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7F0A0-3BC5-493D-A5D1-79EE4BBB775B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566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64AFB3E-096B-433F-AD61-C50CDF912E0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2D5269F-F03D-47A9-8B08-BF9B41A7BB5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0A6F80-E3F3-45E4-AE8E-E0F0771FE7E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04EDA7CA-E8AD-4B86-A2A5-F4B2D72165E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DA3FC-CD90-4247-A26A-94796BD85A4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48575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6058057-7045-4180-87D5-8FCAC036B65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29FD83A-09D8-4619-BD6E-101D3135D5A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760FA4-EE4B-40B9-9344-8552D8356A2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594AEDB-FBC6-48AA-81CC-EBD41670E7E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5D63F-322B-458F-A970-EDB087FAD963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44867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A43630E-61C1-4F47-875A-101B1B66BFA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C06D716-A8FA-48C8-868F-77E0A1AABFE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D69F63-A74E-47D0-97DA-6558809994D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96B2FE69-010A-491B-A6CB-6FBA11C0841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C5DC4-E5B0-4DB7-8F98-BAF7D95E53A9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729345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504E6B2-1BAD-4EF8-8FA1-FA9A041BC15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1C2A26F-F7E3-4113-99E5-9A4D6CD473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91708C-76C2-4B10-9398-689F7A1C863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ABED7366-751F-45DC-961D-1C55A8C7B6D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1C4F9-295D-43D1-AE74-3C6DDB2445E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90729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320A761-8212-4D22-8DA2-D3E33D051F0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BD7B702-952E-4E7F-9B7B-144D4F88E3C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96761-10C6-4C6E-817A-2D2F3C705DA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D7FCDE7-3939-4F4C-A258-50CD5D89762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EBB6F-DDB1-49D7-B1E8-91E0928E294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18559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2C88A0A-518C-4F9D-82AB-C20F4804846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F0DC3A8-4A2E-44E2-B4FB-E8A1F4FA914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CAD3BF-B8B1-4E1F-BE65-80F9DF86900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8C5668D6-1877-4210-93B0-AC1B01EF56B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951AC-5D1E-4ACB-A0B6-8FF30692003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06206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314E1B8-62D3-41C5-9760-16DE9A6DB3B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8A6E54-83EE-4278-8327-9B39116BADA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4A509C-CD35-4C09-AEBE-56514178291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9510AADB-07A3-4480-A496-1C031752600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8EA23-2A0A-47A7-8AB5-00306F5CFB5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212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3FDDAE9-A7C4-42F9-9F85-ED8D96724C3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8347D54-A891-4396-A2F9-566953A0AB3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9F135004-381C-4486-848A-64A1931D2934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3403A548-8815-4DF0-BC18-FD34D337FA3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C8DB32D4-3961-4E1A-9F42-38F53E9C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4916AE95-AEAA-4383-B03E-29255A2930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CC5393B4-3AA5-464C-AF49-9DA2A4C5F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BACE4DF1-3F1A-4DD6-B59A-8F5B0442B5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C850294A-8602-4967-A854-7F738ECEEE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93F53004-8336-4C92-96FE-9F7F4F75EE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0A96B07B-7550-47B6-B4C0-3238CB41A7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0A1079A0-C037-4F93-BCB8-75270023AF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36280F4B-1141-48BC-BA1D-CD18FED466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0093DC18-7B02-4241-9D0B-1609F11695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B0D3BEFC-C1FE-4FD8-8C48-57C682CEA0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66CFEF61-C769-4428-937C-6987DB7315D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41C8940-82F6-4FB5-BFC2-CE50DC4BABC4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868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4.bin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9.png"/><Relationship Id="rId10" Type="http://schemas.openxmlformats.org/officeDocument/2006/relationships/oleObject" Target="../embeddings/oleObject7.bin"/><Relationship Id="rId4" Type="http://schemas.openxmlformats.org/officeDocument/2006/relationships/image" Target="../media/image6.wmf"/><Relationship Id="rId9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>
            <a:extLst>
              <a:ext uri="{FF2B5EF4-FFF2-40B4-BE49-F238E27FC236}">
                <a16:creationId xmlns:a16="http://schemas.microsoft.com/office/drawing/2014/main" id="{B60EFE05-8743-4E39-BFEE-6DDF7CAC60E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4D83906-5A41-49BB-B5FF-E8D3E83A97A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5843" name="Ograda številke diapozitiva 4">
            <a:extLst>
              <a:ext uri="{FF2B5EF4-FFF2-40B4-BE49-F238E27FC236}">
                <a16:creationId xmlns:a16="http://schemas.microsoft.com/office/drawing/2014/main" id="{4B2E7AFE-987D-4FBE-B98F-0ACFEA485850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6D360D5-B676-473C-AFD1-D33BC9AC754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5844" name="Rectangle 2">
            <a:extLst>
              <a:ext uri="{FF2B5EF4-FFF2-40B4-BE49-F238E27FC236}">
                <a16:creationId xmlns:a16="http://schemas.microsoft.com/office/drawing/2014/main" id="{BEDA278C-C61C-4AF2-81FF-F7F8D7C29A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23875"/>
          </a:xfrm>
        </p:spPr>
        <p:txBody>
          <a:bodyPr/>
          <a:lstStyle/>
          <a:p>
            <a:pPr eaLnBrk="1" hangingPunct="1"/>
            <a:r>
              <a:rPr lang="sl-SI" altLang="sl-SI" sz="3200">
                <a:solidFill>
                  <a:schemeClr val="bg2"/>
                </a:solidFill>
              </a:rPr>
              <a:t>Tokovi plinov in par</a:t>
            </a:r>
          </a:p>
        </p:txBody>
      </p:sp>
      <p:sp>
        <p:nvSpPr>
          <p:cNvPr id="35845" name="Rectangle 3">
            <a:extLst>
              <a:ext uri="{FF2B5EF4-FFF2-40B4-BE49-F238E27FC236}">
                <a16:creationId xmlns:a16="http://schemas.microsoft.com/office/drawing/2014/main" id="{674E1C9F-3432-4BD8-8A92-7822EB8E80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1" y="1125538"/>
            <a:ext cx="8507413" cy="54721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V tehniških napravah se srečujemo s tokovi plinov in par.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Takšne tehniške naprave so na primer cevovodi 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črpalkami, črpalke, kompresorji. Takšen pretočni prostor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imenujemo </a:t>
            </a:r>
            <a:r>
              <a:rPr lang="sl-SI" altLang="sl-SI" sz="2400" b="1">
                <a:solidFill>
                  <a:schemeClr val="accent1"/>
                </a:solidFill>
              </a:rPr>
              <a:t>pretočni kanal</a:t>
            </a:r>
            <a:r>
              <a:rPr lang="sl-SI" altLang="sl-SI" sz="2400"/>
              <a:t>. Vsak delček pretakajoče snovi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preteče določeno pot, ki se imenuje </a:t>
            </a:r>
            <a:r>
              <a:rPr lang="sl-SI" altLang="sl-SI" sz="2400">
                <a:solidFill>
                  <a:schemeClr val="bg2"/>
                </a:solidFill>
              </a:rPr>
              <a:t>tokovnica</a:t>
            </a:r>
            <a:r>
              <a:rPr lang="sl-SI" altLang="sl-SI" sz="2400"/>
              <a:t>. Če so take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poti delcev med seboj vzporedne, pravimo, da je tak tok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 b="1">
                <a:solidFill>
                  <a:schemeClr val="accent1"/>
                </a:solidFill>
              </a:rPr>
              <a:t>urejen</a:t>
            </a:r>
            <a:r>
              <a:rPr lang="sl-SI" altLang="sl-SI" sz="2400" b="1"/>
              <a:t> </a:t>
            </a:r>
            <a:r>
              <a:rPr lang="sl-SI" altLang="sl-SI" sz="2400"/>
              <a:t>ali </a:t>
            </a:r>
            <a:r>
              <a:rPr lang="sl-SI" altLang="sl-SI" sz="2400" b="1">
                <a:solidFill>
                  <a:schemeClr val="accent1"/>
                </a:solidFill>
              </a:rPr>
              <a:t>laminaren</a:t>
            </a:r>
            <a:r>
              <a:rPr lang="sl-SI" altLang="sl-SI" sz="2400"/>
              <a:t>. Hitrosti posameznih delcev so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usmerjene pravokotno na prerez. Hitrosti so na poljubnem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mestu toka konstante po velikosti in smeri. Takšen tok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imenujemo </a:t>
            </a:r>
            <a:r>
              <a:rPr lang="sl-SI" altLang="sl-SI" sz="2400" b="1">
                <a:solidFill>
                  <a:schemeClr val="accent1"/>
                </a:solidFill>
              </a:rPr>
              <a:t>stacionaren</a:t>
            </a:r>
            <a:r>
              <a:rPr lang="sl-SI" altLang="sl-SI" sz="2400" b="1"/>
              <a:t> </a:t>
            </a:r>
            <a:r>
              <a:rPr lang="sl-SI" altLang="sl-SI" sz="2400"/>
              <a:t>ali </a:t>
            </a:r>
            <a:r>
              <a:rPr lang="sl-SI" altLang="sl-SI" sz="2400" b="1">
                <a:solidFill>
                  <a:schemeClr val="accent1"/>
                </a:solidFill>
              </a:rPr>
              <a:t>ustaljen</a:t>
            </a:r>
            <a:r>
              <a:rPr lang="sl-SI" altLang="sl-SI" sz="2400"/>
              <a:t>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Tehnični tokovi so večinoma </a:t>
            </a:r>
            <a:r>
              <a:rPr lang="sl-SI" altLang="sl-SI" sz="2400" b="1">
                <a:solidFill>
                  <a:schemeClr val="accent1"/>
                </a:solidFill>
              </a:rPr>
              <a:t>neurejeni </a:t>
            </a:r>
            <a:r>
              <a:rPr lang="sl-SI" altLang="sl-SI" sz="2400"/>
              <a:t>ali </a:t>
            </a:r>
            <a:r>
              <a:rPr lang="sl-SI" altLang="sl-SI" sz="2400" b="1">
                <a:solidFill>
                  <a:schemeClr val="accent1"/>
                </a:solidFill>
              </a:rPr>
              <a:t>turbulentni</a:t>
            </a:r>
            <a:r>
              <a:rPr lang="sl-SI" altLang="sl-SI" sz="2400"/>
              <a:t>. Pri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teh tokovih tokovnice niso več konstantne po smeri.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Tokovnice se med seboj pre­pletajo. Da lahko ugotovimo,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kakšen je tok v cevi, si pomagamo z Reynoldsovim številom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 i="1"/>
              <a:t>Re.</a:t>
            </a:r>
            <a:endParaRPr lang="sl-SI" altLang="sl-SI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>
            <a:extLst>
              <a:ext uri="{FF2B5EF4-FFF2-40B4-BE49-F238E27FC236}">
                <a16:creationId xmlns:a16="http://schemas.microsoft.com/office/drawing/2014/main" id="{4F3F1800-8F10-418C-8EB6-433A2600B0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29157CC-D87D-471E-833F-56FED41A389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6867" name="Ograda številke diapozitiva 4">
            <a:extLst>
              <a:ext uri="{FF2B5EF4-FFF2-40B4-BE49-F238E27FC236}">
                <a16:creationId xmlns:a16="http://schemas.microsoft.com/office/drawing/2014/main" id="{C906841F-66A6-4BFD-AC78-3BACD5B73FDD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2C78EE3-9C08-4E0B-806C-F8181F98F85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7979DDCC-05FF-4BB9-8610-DABAA2150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404813"/>
            <a:ext cx="8229600" cy="61198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Reynoldsovo število:</a:t>
            </a:r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E779889F-5F8A-4EA4-8D2B-ABD74D81C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D6F8295B-FD58-4D0D-83C4-ADA5302B9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6" y="765176"/>
            <a:ext cx="590391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c - </a:t>
            </a:r>
            <a:r>
              <a:rPr lang="sl-SI" altLang="sl-SI" sz="1800">
                <a:solidFill>
                  <a:srgbClr val="000000"/>
                </a:solidFill>
              </a:rPr>
              <a:t>srednja pretočna hitrost [m/s]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d </a:t>
            </a:r>
            <a:r>
              <a:rPr lang="sl-SI" altLang="sl-SI" sz="1800">
                <a:solidFill>
                  <a:srgbClr val="000000"/>
                </a:solidFill>
              </a:rPr>
              <a:t>- premer cevi [m]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v = </a:t>
            </a:r>
            <a:r>
              <a:rPr lang="sl-SI" altLang="sl-SI" sz="1800" i="1">
                <a:solidFill>
                  <a:srgbClr val="000000"/>
                </a:solidFill>
              </a:rPr>
              <a:t>η/ρ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  <a:r>
              <a:rPr lang="sl-SI" altLang="sl-SI" sz="1800" i="1">
                <a:solidFill>
                  <a:srgbClr val="000000"/>
                </a:solidFill>
              </a:rPr>
              <a:t>- </a:t>
            </a:r>
            <a:r>
              <a:rPr lang="sl-SI" altLang="sl-SI" sz="1800">
                <a:solidFill>
                  <a:srgbClr val="000000"/>
                </a:solidFill>
              </a:rPr>
              <a:t>kinematična viskoznost, ki je kvocient med dinamično viskoznostjo [kg/ms] in gostoto [kg/m</a:t>
            </a:r>
            <a:r>
              <a:rPr lang="sl-SI" altLang="sl-SI" sz="1800" baseline="30000">
                <a:solidFill>
                  <a:srgbClr val="000000"/>
                </a:solidFill>
              </a:rPr>
              <a:t>3</a:t>
            </a:r>
            <a:r>
              <a:rPr lang="sl-SI" altLang="sl-SI" sz="180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5682DC0B-1BEF-4B1E-8FC8-0BCB8A889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2054137"/>
            <a:ext cx="784060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Za </a:t>
            </a:r>
            <a:r>
              <a:rPr lang="sl-SI" altLang="sl-SI" sz="2400" i="1">
                <a:solidFill>
                  <a:srgbClr val="000000"/>
                </a:solidFill>
              </a:rPr>
              <a:t>Re &lt; </a:t>
            </a:r>
            <a:r>
              <a:rPr lang="sl-SI" altLang="sl-SI" sz="2400">
                <a:solidFill>
                  <a:srgbClr val="000000"/>
                </a:solidFill>
              </a:rPr>
              <a:t>2320 je tok zanesljivo laminaren.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Za </a:t>
            </a:r>
            <a:r>
              <a:rPr lang="sl-SI" altLang="sl-SI" sz="2400" i="1">
                <a:solidFill>
                  <a:srgbClr val="000000"/>
                </a:solidFill>
              </a:rPr>
              <a:t>Re &gt; </a:t>
            </a:r>
            <a:r>
              <a:rPr lang="sl-SI" altLang="sl-SI" sz="2400">
                <a:solidFill>
                  <a:srgbClr val="000000"/>
                </a:solidFill>
              </a:rPr>
              <a:t>3000 je tok zanesljivo turbulenten.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Med 2320 in 3000 je tok lahko laminaren ali turbulenten.</a:t>
            </a:r>
          </a:p>
        </p:txBody>
      </p:sp>
      <p:grpSp>
        <p:nvGrpSpPr>
          <p:cNvPr id="36872" name="Group 10">
            <a:extLst>
              <a:ext uri="{FF2B5EF4-FFF2-40B4-BE49-F238E27FC236}">
                <a16:creationId xmlns:a16="http://schemas.microsoft.com/office/drawing/2014/main" id="{F8099FF6-EB94-481E-8371-E88280FA9AC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08213" y="3284538"/>
            <a:ext cx="2063750" cy="1485900"/>
            <a:chOff x="2583" y="3202"/>
            <a:chExt cx="2496" cy="1812"/>
          </a:xfrm>
        </p:grpSpPr>
        <p:sp>
          <p:nvSpPr>
            <p:cNvPr id="36876" name="AutoShape 11">
              <a:extLst>
                <a:ext uri="{FF2B5EF4-FFF2-40B4-BE49-F238E27FC236}">
                  <a16:creationId xmlns:a16="http://schemas.microsoft.com/office/drawing/2014/main" id="{06F4BD52-41DC-47EF-8281-CFD6641D751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583" y="3202"/>
              <a:ext cx="2496" cy="1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36877" name="Line 12">
              <a:extLst>
                <a:ext uri="{FF2B5EF4-FFF2-40B4-BE49-F238E27FC236}">
                  <a16:creationId xmlns:a16="http://schemas.microsoft.com/office/drawing/2014/main" id="{6A461CAA-321A-435B-BF8B-05F5F8690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7" y="3341"/>
              <a:ext cx="240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878" name="Line 13">
              <a:extLst>
                <a:ext uri="{FF2B5EF4-FFF2-40B4-BE49-F238E27FC236}">
                  <a16:creationId xmlns:a16="http://schemas.microsoft.com/office/drawing/2014/main" id="{C75205C5-D906-471F-8590-BBCD3CD51E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0" y="4456"/>
              <a:ext cx="236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879" name="Arc 14">
              <a:extLst>
                <a:ext uri="{FF2B5EF4-FFF2-40B4-BE49-F238E27FC236}">
                  <a16:creationId xmlns:a16="http://schemas.microsoft.com/office/drawing/2014/main" id="{F4A6B018-43F9-49DC-8253-85A331FE468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6" y="3341"/>
              <a:ext cx="511" cy="1113"/>
            </a:xfrm>
            <a:custGeom>
              <a:avLst/>
              <a:gdLst>
                <a:gd name="T0" fmla="*/ 0 w 22922"/>
                <a:gd name="T1" fmla="*/ 0 h 43200"/>
                <a:gd name="T2" fmla="*/ 0 w 22922"/>
                <a:gd name="T3" fmla="*/ 0 h 43200"/>
                <a:gd name="T4" fmla="*/ 0 w 22922"/>
                <a:gd name="T5" fmla="*/ 0 h 43200"/>
                <a:gd name="T6" fmla="*/ 0 60000 65536"/>
                <a:gd name="T7" fmla="*/ 0 60000 65536"/>
                <a:gd name="T8" fmla="*/ 0 60000 65536"/>
                <a:gd name="T9" fmla="*/ 0 w 22922"/>
                <a:gd name="T10" fmla="*/ 0 h 43200"/>
                <a:gd name="T11" fmla="*/ 22922 w 22922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922" h="43200" fill="none" extrusionOk="0">
                  <a:moveTo>
                    <a:pt x="1321" y="0"/>
                  </a:moveTo>
                  <a:cubicBezTo>
                    <a:pt x="13251" y="0"/>
                    <a:pt x="22922" y="9670"/>
                    <a:pt x="22922" y="21600"/>
                  </a:cubicBezTo>
                  <a:cubicBezTo>
                    <a:pt x="22922" y="33529"/>
                    <a:pt x="13251" y="43200"/>
                    <a:pt x="1322" y="43200"/>
                  </a:cubicBezTo>
                  <a:cubicBezTo>
                    <a:pt x="881" y="43200"/>
                    <a:pt x="440" y="43186"/>
                    <a:pt x="0" y="43159"/>
                  </a:cubicBezTo>
                </a:path>
                <a:path w="22922" h="43200" stroke="0" extrusionOk="0">
                  <a:moveTo>
                    <a:pt x="1321" y="0"/>
                  </a:moveTo>
                  <a:cubicBezTo>
                    <a:pt x="13251" y="0"/>
                    <a:pt x="22922" y="9670"/>
                    <a:pt x="22922" y="21600"/>
                  </a:cubicBezTo>
                  <a:cubicBezTo>
                    <a:pt x="22922" y="33529"/>
                    <a:pt x="13251" y="43200"/>
                    <a:pt x="1322" y="43200"/>
                  </a:cubicBezTo>
                  <a:cubicBezTo>
                    <a:pt x="881" y="43200"/>
                    <a:pt x="440" y="43186"/>
                    <a:pt x="0" y="43159"/>
                  </a:cubicBezTo>
                  <a:lnTo>
                    <a:pt x="1322" y="21600"/>
                  </a:lnTo>
                  <a:lnTo>
                    <a:pt x="1321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880" name="Line 15">
              <a:extLst>
                <a:ext uri="{FF2B5EF4-FFF2-40B4-BE49-F238E27FC236}">
                  <a16:creationId xmlns:a16="http://schemas.microsoft.com/office/drawing/2014/main" id="{E410A1C9-9A9C-4AB0-A331-73BE67F681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3" y="3341"/>
              <a:ext cx="0" cy="15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881" name="Line 16">
              <a:extLst>
                <a:ext uri="{FF2B5EF4-FFF2-40B4-BE49-F238E27FC236}">
                  <a16:creationId xmlns:a16="http://schemas.microsoft.com/office/drawing/2014/main" id="{DD7AC2CC-6445-43EA-8000-0C32243318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3" y="3341"/>
              <a:ext cx="83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882" name="Line 17">
              <a:extLst>
                <a:ext uri="{FF2B5EF4-FFF2-40B4-BE49-F238E27FC236}">
                  <a16:creationId xmlns:a16="http://schemas.microsoft.com/office/drawing/2014/main" id="{895AF96B-0FCB-4265-8872-3B6C658825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3" y="4456"/>
              <a:ext cx="8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883" name="Line 18">
              <a:extLst>
                <a:ext uri="{FF2B5EF4-FFF2-40B4-BE49-F238E27FC236}">
                  <a16:creationId xmlns:a16="http://schemas.microsoft.com/office/drawing/2014/main" id="{03BB257E-80D2-458E-84BA-78F40F23DA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3" y="3620"/>
              <a:ext cx="12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884" name="Line 19">
              <a:extLst>
                <a:ext uri="{FF2B5EF4-FFF2-40B4-BE49-F238E27FC236}">
                  <a16:creationId xmlns:a16="http://schemas.microsoft.com/office/drawing/2014/main" id="{B4EBEC21-3460-498D-9277-841BEFDE06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3" y="4177"/>
              <a:ext cx="12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885" name="Line 20">
              <a:extLst>
                <a:ext uri="{FF2B5EF4-FFF2-40B4-BE49-F238E27FC236}">
                  <a16:creationId xmlns:a16="http://schemas.microsoft.com/office/drawing/2014/main" id="{02960E9E-0D30-4EB4-A7A7-233AF61D6A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3" y="3898"/>
              <a:ext cx="131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886" name="Line 21">
              <a:extLst>
                <a:ext uri="{FF2B5EF4-FFF2-40B4-BE49-F238E27FC236}">
                  <a16:creationId xmlns:a16="http://schemas.microsoft.com/office/drawing/2014/main" id="{A89E6146-720C-467F-9A13-19C0AA345B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3341"/>
              <a:ext cx="0" cy="11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887" name="Line 22">
              <a:extLst>
                <a:ext uri="{FF2B5EF4-FFF2-40B4-BE49-F238E27FC236}">
                  <a16:creationId xmlns:a16="http://schemas.microsoft.com/office/drawing/2014/main" id="{753D615F-E5F6-4656-BBB6-60E0BF99EF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2" y="4456"/>
              <a:ext cx="0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888" name="Line 23">
              <a:extLst>
                <a:ext uri="{FF2B5EF4-FFF2-40B4-BE49-F238E27FC236}">
                  <a16:creationId xmlns:a16="http://schemas.microsoft.com/office/drawing/2014/main" id="{57628EEC-F6F6-434F-81E9-C1C581537D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3" y="4874"/>
              <a:ext cx="113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889" name="Text Box 24">
              <a:extLst>
                <a:ext uri="{FF2B5EF4-FFF2-40B4-BE49-F238E27FC236}">
                  <a16:creationId xmlns:a16="http://schemas.microsoft.com/office/drawing/2014/main" id="{58FC4505-05CE-40AB-92B5-E4CF96CB2C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596"/>
              <a:ext cx="569" cy="4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c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m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</p:grpSp>
      <p:sp>
        <p:nvSpPr>
          <p:cNvPr id="36873" name="Rectangle 25">
            <a:extLst>
              <a:ext uri="{FF2B5EF4-FFF2-40B4-BE49-F238E27FC236}">
                <a16:creationId xmlns:a16="http://schemas.microsoft.com/office/drawing/2014/main" id="{8E4AF4F3-B9BF-47D2-B36D-FDAEAE9BD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4797426"/>
            <a:ext cx="16557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 i="1">
                <a:solidFill>
                  <a:srgbClr val="000000"/>
                </a:solidFill>
              </a:rPr>
              <a:t>Srednja hitrost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  <a:r>
              <a:rPr lang="sl-SI" altLang="sl-SI" sz="1800" i="1">
                <a:solidFill>
                  <a:srgbClr val="000000"/>
                </a:solidFill>
              </a:rPr>
              <a:t>c</a:t>
            </a:r>
            <a:r>
              <a:rPr lang="sl-SI" altLang="sl-SI" sz="1800" i="1" baseline="-25000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36874" name="Rectangle 26">
            <a:extLst>
              <a:ext uri="{FF2B5EF4-FFF2-40B4-BE49-F238E27FC236}">
                <a16:creationId xmlns:a16="http://schemas.microsoft.com/office/drawing/2014/main" id="{8F9F9563-181E-4636-B70D-1E4455F18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5350303"/>
            <a:ext cx="770413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 pomočjo srednje hitrosti lahko določimo masni ali volumski pretok. 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15666CAF-F75A-4189-9D86-BCD7B1A0211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279650" y="980728"/>
            <a:ext cx="1304396" cy="578172"/>
          </a:xfrm>
          <a:prstGeom prst="rect">
            <a:avLst/>
          </a:prstGeom>
          <a:blipFill rotWithShape="0">
            <a:blip r:embed="rId2"/>
            <a:stretch>
              <a:fillRect l="-6075" b="-7368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>
            <a:extLst>
              <a:ext uri="{FF2B5EF4-FFF2-40B4-BE49-F238E27FC236}">
                <a16:creationId xmlns:a16="http://schemas.microsoft.com/office/drawing/2014/main" id="{1F8AF806-12F6-4EB2-B6D3-C8E286AB28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23DAD46-C1BA-4259-BDFD-57EF184A854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7891" name="Ograda številke diapozitiva 5">
            <a:extLst>
              <a:ext uri="{FF2B5EF4-FFF2-40B4-BE49-F238E27FC236}">
                <a16:creationId xmlns:a16="http://schemas.microsoft.com/office/drawing/2014/main" id="{8C6828C4-9C01-4615-9A98-244BF02F0D81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6E00A57-2545-464D-9417-6350EBE1C93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19534A18-0892-4DC6-A8E5-296978051BE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92314" y="476251"/>
            <a:ext cx="8435975" cy="6111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600"/>
              <a:t>                                                </a:t>
            </a:r>
            <a:r>
              <a:rPr lang="sl-SI" altLang="sl-SI" sz="2400"/>
              <a:t>Za primer vzamemo cev s prerezom </a:t>
            </a:r>
            <a:r>
              <a:rPr lang="sl-SI" altLang="sl-SI" sz="2400" i="1"/>
              <a:t>A</a:t>
            </a:r>
            <a:r>
              <a:rPr lang="sl-SI" altLang="sl-SI" sz="2400"/>
              <a:t>, 				po kateri se enakomerno pretaka plin s 				hitrostjo </a:t>
            </a:r>
            <a:r>
              <a:rPr lang="sl-SI" altLang="sl-SI" sz="2400" i="1"/>
              <a:t>v. </a:t>
            </a:r>
            <a:r>
              <a:rPr lang="sl-SI" altLang="sl-SI" sz="2400"/>
              <a:t>V časovnem intervalu </a:t>
            </a:r>
            <a:r>
              <a:rPr lang="sl-SI" altLang="sl-SI" sz="2400" i="1"/>
              <a:t>∆t </a:t>
            </a:r>
            <a:r>
              <a:rPr lang="sl-SI" altLang="sl-SI" sz="2400"/>
              <a:t>bo 				plin opravil pot </a:t>
            </a:r>
            <a:r>
              <a:rPr lang="sl-SI" altLang="sl-SI" sz="2400" i="1"/>
              <a:t>∆x = v·∆t.</a:t>
            </a:r>
            <a:endParaRPr lang="sl-SI" altLang="sl-SI" sz="24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000"/>
              <a:t>				</a:t>
            </a:r>
            <a:r>
              <a:rPr lang="sl-SI" altLang="sl-SI" sz="2400"/>
              <a:t>Pri tem gre skozi prerez sprememba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				prostornine plina: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16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16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sprememba mase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16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10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10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16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Volumenski pretok: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000" i="1"/>
              <a:t>							    - </a:t>
            </a:r>
            <a:r>
              <a:rPr lang="sl-SI" altLang="sl-SI" sz="1000"/>
              <a:t>volumski tok [m</a:t>
            </a:r>
            <a:r>
              <a:rPr lang="sl-SI" altLang="sl-SI" sz="1000" baseline="30000"/>
              <a:t>3</a:t>
            </a:r>
            <a:r>
              <a:rPr lang="sl-SI" altLang="sl-SI" sz="1000"/>
              <a:t>/s]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000"/>
              <a:t>							</a:t>
            </a:r>
            <a:r>
              <a:rPr lang="sl-SI" altLang="sl-SI" sz="1000" i="1"/>
              <a:t>A </a:t>
            </a:r>
            <a:r>
              <a:rPr lang="sl-SI" altLang="sl-SI" sz="1000"/>
              <a:t>- prerez cevi [m</a:t>
            </a:r>
            <a:r>
              <a:rPr lang="sl-SI" altLang="sl-SI" sz="1000" baseline="30000"/>
              <a:t>2</a:t>
            </a:r>
            <a:r>
              <a:rPr lang="sl-SI" altLang="sl-SI" sz="1000"/>
              <a:t>]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000"/>
              <a:t>							</a:t>
            </a:r>
            <a:r>
              <a:rPr lang="sl-SI" altLang="sl-SI" sz="1000" i="1"/>
              <a:t>v - </a:t>
            </a:r>
            <a:r>
              <a:rPr lang="sl-SI" altLang="sl-SI" sz="1000"/>
              <a:t>hitrost [m/s]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10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1600" i="1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l-SI" altLang="sl-SI" sz="1600" i="1"/>
              <a:t>	</a:t>
            </a:r>
          </a:p>
        </p:txBody>
      </p:sp>
      <p:grpSp>
        <p:nvGrpSpPr>
          <p:cNvPr id="37893" name="Group 4">
            <a:extLst>
              <a:ext uri="{FF2B5EF4-FFF2-40B4-BE49-F238E27FC236}">
                <a16:creationId xmlns:a16="http://schemas.microsoft.com/office/drawing/2014/main" id="{9ABDB5CE-83B2-40CE-A136-616FC4221FC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135189" y="620713"/>
            <a:ext cx="2135187" cy="1714500"/>
            <a:chOff x="2320" y="2923"/>
            <a:chExt cx="2584" cy="2090"/>
          </a:xfrm>
        </p:grpSpPr>
        <p:sp>
          <p:nvSpPr>
            <p:cNvPr id="37903" name="AutoShape 5">
              <a:extLst>
                <a:ext uri="{FF2B5EF4-FFF2-40B4-BE49-F238E27FC236}">
                  <a16:creationId xmlns:a16="http://schemas.microsoft.com/office/drawing/2014/main" id="{47FC9BF5-5B32-488F-9D8C-A4FB98A7DF0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320" y="2923"/>
              <a:ext cx="2584" cy="2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37904" name="Line 6">
              <a:extLst>
                <a:ext uri="{FF2B5EF4-FFF2-40B4-BE49-F238E27FC236}">
                  <a16:creationId xmlns:a16="http://schemas.microsoft.com/office/drawing/2014/main" id="{292B955D-2DA1-4C23-9106-83A661AF2D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0" y="3341"/>
              <a:ext cx="179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05" name="Line 7">
              <a:extLst>
                <a:ext uri="{FF2B5EF4-FFF2-40B4-BE49-F238E27FC236}">
                  <a16:creationId xmlns:a16="http://schemas.microsoft.com/office/drawing/2014/main" id="{33EE411F-B21E-4692-86C7-85047A4EB9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0" y="4316"/>
              <a:ext cx="184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06" name="Line 8">
              <a:extLst>
                <a:ext uri="{FF2B5EF4-FFF2-40B4-BE49-F238E27FC236}">
                  <a16:creationId xmlns:a16="http://schemas.microsoft.com/office/drawing/2014/main" id="{1718B96C-76A4-450E-BE3D-BF63E0FFBF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1" y="3202"/>
              <a:ext cx="0" cy="139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07" name="Line 9">
              <a:extLst>
                <a:ext uri="{FF2B5EF4-FFF2-40B4-BE49-F238E27FC236}">
                  <a16:creationId xmlns:a16="http://schemas.microsoft.com/office/drawing/2014/main" id="{51F76D9C-2E3C-4193-A026-0124EEFBA0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0" y="3202"/>
              <a:ext cx="0" cy="139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08" name="Line 10">
              <a:extLst>
                <a:ext uri="{FF2B5EF4-FFF2-40B4-BE49-F238E27FC236}">
                  <a16:creationId xmlns:a16="http://schemas.microsoft.com/office/drawing/2014/main" id="{ADE086EC-E12E-40C9-B2E1-EA6BF01FE5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1" y="3898"/>
              <a:ext cx="5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09" name="Text Box 11">
              <a:extLst>
                <a:ext uri="{FF2B5EF4-FFF2-40B4-BE49-F238E27FC236}">
                  <a16:creationId xmlns:a16="http://schemas.microsoft.com/office/drawing/2014/main" id="{DFFF892D-28AC-4C63-AA95-0E30477736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2" y="3480"/>
              <a:ext cx="307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C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37910" name="Text Box 12">
              <a:extLst>
                <a:ext uri="{FF2B5EF4-FFF2-40B4-BE49-F238E27FC236}">
                  <a16:creationId xmlns:a16="http://schemas.microsoft.com/office/drawing/2014/main" id="{6A5FB3E4-48A6-4F39-839F-4FACE034E5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9" y="3620"/>
              <a:ext cx="394" cy="4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37911" name="Text Box 13">
              <a:extLst>
                <a:ext uri="{FF2B5EF4-FFF2-40B4-BE49-F238E27FC236}">
                  <a16:creationId xmlns:a16="http://schemas.microsoft.com/office/drawing/2014/main" id="{E425AF6E-5FE2-43DC-AA26-D7C451857A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0" y="4456"/>
              <a:ext cx="481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Δx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37912" name="Line 14">
              <a:extLst>
                <a:ext uri="{FF2B5EF4-FFF2-40B4-BE49-F238E27FC236}">
                  <a16:creationId xmlns:a16="http://schemas.microsoft.com/office/drawing/2014/main" id="{E6C36EB3-94A8-488B-A05B-9D9330F635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1" y="4595"/>
              <a:ext cx="3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13" name="Line 15">
              <a:extLst>
                <a:ext uri="{FF2B5EF4-FFF2-40B4-BE49-F238E27FC236}">
                  <a16:creationId xmlns:a16="http://schemas.microsoft.com/office/drawing/2014/main" id="{FB2A8D99-B11D-43E8-86EE-380566DD19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4" y="4595"/>
              <a:ext cx="3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14" name="Text Box 16">
              <a:extLst>
                <a:ext uri="{FF2B5EF4-FFF2-40B4-BE49-F238E27FC236}">
                  <a16:creationId xmlns:a16="http://schemas.microsoft.com/office/drawing/2014/main" id="{3EBD7032-B59C-476A-A673-E4366A065D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0" y="3062"/>
              <a:ext cx="438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Δt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37915" name="Line 17">
              <a:extLst>
                <a:ext uri="{FF2B5EF4-FFF2-40B4-BE49-F238E27FC236}">
                  <a16:creationId xmlns:a16="http://schemas.microsoft.com/office/drawing/2014/main" id="{1CCF3AA3-C14A-4162-8D81-0FC981033F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0" y="3342"/>
              <a:ext cx="179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894" name="Rectangle 19">
            <a:extLst>
              <a:ext uri="{FF2B5EF4-FFF2-40B4-BE49-F238E27FC236}">
                <a16:creationId xmlns:a16="http://schemas.microsoft.com/office/drawing/2014/main" id="{EAD90B9F-567B-4ECC-8AA6-BAEBA21AE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37895" name="Rectangle 21">
            <a:extLst>
              <a:ext uri="{FF2B5EF4-FFF2-40B4-BE49-F238E27FC236}">
                <a16:creationId xmlns:a16="http://schemas.microsoft.com/office/drawing/2014/main" id="{C9D82696-215A-4EF8-8204-9DCA17842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37896" name="Rectangle 24">
            <a:extLst>
              <a:ext uri="{FF2B5EF4-FFF2-40B4-BE49-F238E27FC236}">
                <a16:creationId xmlns:a16="http://schemas.microsoft.com/office/drawing/2014/main" id="{CEAB5F3C-4E0E-433D-A28F-0B4AEC7620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37897" name="Rectangle 26">
            <a:extLst>
              <a:ext uri="{FF2B5EF4-FFF2-40B4-BE49-F238E27FC236}">
                <a16:creationId xmlns:a16="http://schemas.microsoft.com/office/drawing/2014/main" id="{2DCFA732-0E0A-41E2-9371-1E8CB58C4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7898" name="Object 25">
            <a:extLst>
              <a:ext uri="{FF2B5EF4-FFF2-40B4-BE49-F238E27FC236}">
                <a16:creationId xmlns:a16="http://schemas.microsoft.com/office/drawing/2014/main" id="{A6FC510E-6955-41B4-957E-B5821B6EC4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35863" y="5013326"/>
          <a:ext cx="21590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načba" r:id="rId3" imgW="152334" imgH="279279" progId="Equation.3">
                  <p:embed/>
                </p:oleObj>
              </mc:Choice>
              <mc:Fallback>
                <p:oleObj name="Enačba" r:id="rId3" imgW="152334" imgH="279279" progId="Equation.3">
                  <p:embed/>
                  <p:pic>
                    <p:nvPicPr>
                      <p:cNvPr id="37898" name="Object 25">
                        <a:extLst>
                          <a:ext uri="{FF2B5EF4-FFF2-40B4-BE49-F238E27FC236}">
                            <a16:creationId xmlns:a16="http://schemas.microsoft.com/office/drawing/2014/main" id="{A6FC510E-6955-41B4-957E-B5821B6EC4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5863" y="5013326"/>
                        <a:ext cx="215900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9" name="Rectangle 28">
            <a:extLst>
              <a:ext uri="{FF2B5EF4-FFF2-40B4-BE49-F238E27FC236}">
                <a16:creationId xmlns:a16="http://schemas.microsoft.com/office/drawing/2014/main" id="{8574C70A-D532-48EB-8566-D55952BB4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7900" name="Object 27">
            <a:extLst>
              <a:ext uri="{FF2B5EF4-FFF2-40B4-BE49-F238E27FC236}">
                <a16:creationId xmlns:a16="http://schemas.microsoft.com/office/drawing/2014/main" id="{77C65643-B8C7-4728-A6EB-0EE2E6F59C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7851" y="5229225"/>
          <a:ext cx="54721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načba" r:id="rId5" imgW="2247900" imgH="393700" progId="Equation.3">
                  <p:embed/>
                </p:oleObj>
              </mc:Choice>
              <mc:Fallback>
                <p:oleObj name="Enačba" r:id="rId5" imgW="2247900" imgH="393700" progId="Equation.3">
                  <p:embed/>
                  <p:pic>
                    <p:nvPicPr>
                      <p:cNvPr id="37900" name="Object 27">
                        <a:extLst>
                          <a:ext uri="{FF2B5EF4-FFF2-40B4-BE49-F238E27FC236}">
                            <a16:creationId xmlns:a16="http://schemas.microsoft.com/office/drawing/2014/main" id="{77C65643-B8C7-4728-A6EB-0EE2E6F59C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5229225"/>
                        <a:ext cx="5472113" cy="8636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1" name="Object 29">
            <a:extLst>
              <a:ext uri="{FF2B5EF4-FFF2-40B4-BE49-F238E27FC236}">
                <a16:creationId xmlns:a16="http://schemas.microsoft.com/office/drawing/2014/main" id="{8CBE9C33-8F35-4CB5-9089-6A3D8D6845C0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2424114" y="3716339"/>
          <a:ext cx="3455987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načba" r:id="rId7" imgW="1586811" imgH="393529" progId="Equation.3">
                  <p:embed/>
                </p:oleObj>
              </mc:Choice>
              <mc:Fallback>
                <p:oleObj name="Enačba" r:id="rId7" imgW="1586811" imgH="393529" progId="Equation.3">
                  <p:embed/>
                  <p:pic>
                    <p:nvPicPr>
                      <p:cNvPr id="37901" name="Object 29">
                        <a:extLst>
                          <a:ext uri="{FF2B5EF4-FFF2-40B4-BE49-F238E27FC236}">
                            <a16:creationId xmlns:a16="http://schemas.microsoft.com/office/drawing/2014/main" id="{8CBE9C33-8F35-4CB5-9089-6A3D8D6845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4" y="3716339"/>
                        <a:ext cx="3455987" cy="86518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oljeZBesedilom 1">
            <a:extLst>
              <a:ext uri="{FF2B5EF4-FFF2-40B4-BE49-F238E27FC236}">
                <a16:creationId xmlns:a16="http://schemas.microsoft.com/office/drawing/2014/main" id="{6093A372-038C-4A9F-A497-BFDB27EEC499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424114" y="2564905"/>
            <a:ext cx="3527871" cy="430887"/>
          </a:xfrm>
          <a:prstGeom prst="rect">
            <a:avLst/>
          </a:prstGeom>
          <a:blipFill rotWithShape="0">
            <a:blip r:embed="rId9"/>
            <a:stretch>
              <a:fillRect/>
            </a:stretch>
          </a:blipFill>
          <a:ln>
            <a:solidFill>
              <a:srgbClr val="FFC000"/>
            </a:solidFill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>
            <a:extLst>
              <a:ext uri="{FF2B5EF4-FFF2-40B4-BE49-F238E27FC236}">
                <a16:creationId xmlns:a16="http://schemas.microsoft.com/office/drawing/2014/main" id="{41EBD29E-346D-42A5-AAE4-27F0FDB865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5D330F8-FCAF-401B-ADB4-B6263252669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8915" name="Ograda številke diapozitiva 4">
            <a:extLst>
              <a:ext uri="{FF2B5EF4-FFF2-40B4-BE49-F238E27FC236}">
                <a16:creationId xmlns:a16="http://schemas.microsoft.com/office/drawing/2014/main" id="{FB52A267-B6F4-4FE9-B949-78014312E2E6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2885027-F359-4028-8EA9-EC6CA85031E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6CA2F76B-DA4B-42BB-B334-10502A0FF0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404814"/>
            <a:ext cx="8229600" cy="62642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Masni tok: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>
                <a:solidFill>
                  <a:schemeClr val="bg2"/>
                </a:solidFill>
              </a:rPr>
              <a:t>Kontinuitetna enačba</a:t>
            </a:r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A73B4C5B-3DB1-437B-989B-61AC04B97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8918" name="Object 4">
            <a:extLst>
              <a:ext uri="{FF2B5EF4-FFF2-40B4-BE49-F238E27FC236}">
                <a16:creationId xmlns:a16="http://schemas.microsoft.com/office/drawing/2014/main" id="{D9E1BF2C-48C3-41B4-8FB6-DC65BB11C2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981075"/>
          <a:ext cx="8064500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načba" r:id="rId3" imgW="3060700" imgH="393700" progId="Equation.3">
                  <p:embed/>
                </p:oleObj>
              </mc:Choice>
              <mc:Fallback>
                <p:oleObj name="Enačba" r:id="rId3" imgW="3060700" imgH="393700" progId="Equation.3">
                  <p:embed/>
                  <p:pic>
                    <p:nvPicPr>
                      <p:cNvPr id="38918" name="Object 4">
                        <a:extLst>
                          <a:ext uri="{FF2B5EF4-FFF2-40B4-BE49-F238E27FC236}">
                            <a16:creationId xmlns:a16="http://schemas.microsoft.com/office/drawing/2014/main" id="{D9E1BF2C-48C3-41B4-8FB6-DC65BB11C2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981075"/>
                        <a:ext cx="8064500" cy="865188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1" name="Rectangle 6">
            <a:extLst>
              <a:ext uri="{FF2B5EF4-FFF2-40B4-BE49-F238E27FC236}">
                <a16:creationId xmlns:a16="http://schemas.microsoft.com/office/drawing/2014/main" id="{67DE60A9-9428-4C77-8C87-809CBAC622EC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8112125" y="2259794"/>
            <a:ext cx="2249334" cy="1223989"/>
          </a:xfrm>
          <a:prstGeom prst="rect">
            <a:avLst/>
          </a:prstGeom>
          <a:blipFill rotWithShape="0">
            <a:blip r:embed="rId5"/>
            <a:stretch>
              <a:fillRect l="-2439" t="-1500" r="-1084" b="-7000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8920" name="Rectangle 8">
            <a:extLst>
              <a:ext uri="{FF2B5EF4-FFF2-40B4-BE49-F238E27FC236}">
                <a16:creationId xmlns:a16="http://schemas.microsoft.com/office/drawing/2014/main" id="{88DDC18C-55EA-4735-ACEA-4C729C620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325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8921" name="Object 7">
            <a:extLst>
              <a:ext uri="{FF2B5EF4-FFF2-40B4-BE49-F238E27FC236}">
                <a16:creationId xmlns:a16="http://schemas.microsoft.com/office/drawing/2014/main" id="{99051530-E64B-4463-BF82-ACDFA678A5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12126" y="3141664"/>
          <a:ext cx="288925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načba" r:id="rId6" imgW="152268" imgH="164957" progId="Equation.3">
                  <p:embed/>
                </p:oleObj>
              </mc:Choice>
              <mc:Fallback>
                <p:oleObj name="Enačba" r:id="rId6" imgW="152268" imgH="164957" progId="Equation.3">
                  <p:embed/>
                  <p:pic>
                    <p:nvPicPr>
                      <p:cNvPr id="38921" name="Object 7">
                        <a:extLst>
                          <a:ext uri="{FF2B5EF4-FFF2-40B4-BE49-F238E27FC236}">
                            <a16:creationId xmlns:a16="http://schemas.microsoft.com/office/drawing/2014/main" id="{99051530-E64B-4463-BF82-ACDFA678A5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26" y="3141664"/>
                        <a:ext cx="288925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8922" name="Group 10">
            <a:extLst>
              <a:ext uri="{FF2B5EF4-FFF2-40B4-BE49-F238E27FC236}">
                <a16:creationId xmlns:a16="http://schemas.microsoft.com/office/drawing/2014/main" id="{080620B2-F32D-4C78-9A30-F9EC5BF8FE0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063750" y="2924175"/>
            <a:ext cx="3816350" cy="1944688"/>
            <a:chOff x="2320" y="2203"/>
            <a:chExt cx="3416" cy="2090"/>
          </a:xfrm>
        </p:grpSpPr>
        <p:sp>
          <p:nvSpPr>
            <p:cNvPr id="38928" name="AutoShape 11">
              <a:extLst>
                <a:ext uri="{FF2B5EF4-FFF2-40B4-BE49-F238E27FC236}">
                  <a16:creationId xmlns:a16="http://schemas.microsoft.com/office/drawing/2014/main" id="{39F33C7E-1755-43F9-B34D-1466D4A8B7E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320" y="2203"/>
              <a:ext cx="3416" cy="2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38929" name="Freeform 12">
              <a:extLst>
                <a:ext uri="{FF2B5EF4-FFF2-40B4-BE49-F238E27FC236}">
                  <a16:creationId xmlns:a16="http://schemas.microsoft.com/office/drawing/2014/main" id="{9474CEDC-DB3C-4615-921F-25E26778D4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4" y="2575"/>
              <a:ext cx="2453" cy="371"/>
            </a:xfrm>
            <a:custGeom>
              <a:avLst/>
              <a:gdLst>
                <a:gd name="T0" fmla="*/ 0 w 3192"/>
                <a:gd name="T1" fmla="*/ 2 h 480"/>
                <a:gd name="T2" fmla="*/ 2 w 3192"/>
                <a:gd name="T3" fmla="*/ 2 h 480"/>
                <a:gd name="T4" fmla="*/ 2 w 3192"/>
                <a:gd name="T5" fmla="*/ 2 h 480"/>
                <a:gd name="T6" fmla="*/ 2 w 3192"/>
                <a:gd name="T7" fmla="*/ 2 h 480"/>
                <a:gd name="T8" fmla="*/ 2 w 3192"/>
                <a:gd name="T9" fmla="*/ 2 h 480"/>
                <a:gd name="T10" fmla="*/ 2 w 3192"/>
                <a:gd name="T11" fmla="*/ 2 h 4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92"/>
                <a:gd name="T19" fmla="*/ 0 h 480"/>
                <a:gd name="T20" fmla="*/ 3192 w 3192"/>
                <a:gd name="T21" fmla="*/ 480 h 48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92" h="480">
                  <a:moveTo>
                    <a:pt x="0" y="60"/>
                  </a:moveTo>
                  <a:cubicBezTo>
                    <a:pt x="180" y="30"/>
                    <a:pt x="361" y="0"/>
                    <a:pt x="570" y="60"/>
                  </a:cubicBezTo>
                  <a:cubicBezTo>
                    <a:pt x="779" y="120"/>
                    <a:pt x="1026" y="360"/>
                    <a:pt x="1254" y="420"/>
                  </a:cubicBezTo>
                  <a:cubicBezTo>
                    <a:pt x="1482" y="480"/>
                    <a:pt x="1748" y="450"/>
                    <a:pt x="1938" y="420"/>
                  </a:cubicBezTo>
                  <a:cubicBezTo>
                    <a:pt x="2128" y="390"/>
                    <a:pt x="2185" y="270"/>
                    <a:pt x="2394" y="240"/>
                  </a:cubicBezTo>
                  <a:cubicBezTo>
                    <a:pt x="2603" y="210"/>
                    <a:pt x="3059" y="240"/>
                    <a:pt x="3192" y="24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30" name="Freeform 13">
              <a:extLst>
                <a:ext uri="{FF2B5EF4-FFF2-40B4-BE49-F238E27FC236}">
                  <a16:creationId xmlns:a16="http://schemas.microsoft.com/office/drawing/2014/main" id="{326E63CD-3F28-4C62-A56A-5BD7C6EC1B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4" y="3411"/>
              <a:ext cx="2453" cy="325"/>
            </a:xfrm>
            <a:custGeom>
              <a:avLst/>
              <a:gdLst>
                <a:gd name="T0" fmla="*/ 0 w 3078"/>
                <a:gd name="T1" fmla="*/ 1 h 480"/>
                <a:gd name="T2" fmla="*/ 2 w 3078"/>
                <a:gd name="T3" fmla="*/ 1 h 480"/>
                <a:gd name="T4" fmla="*/ 2 w 3078"/>
                <a:gd name="T5" fmla="*/ 1 h 480"/>
                <a:gd name="T6" fmla="*/ 2 w 3078"/>
                <a:gd name="T7" fmla="*/ 1 h 480"/>
                <a:gd name="T8" fmla="*/ 2 w 3078"/>
                <a:gd name="T9" fmla="*/ 1 h 480"/>
                <a:gd name="T10" fmla="*/ 2 w 3078"/>
                <a:gd name="T11" fmla="*/ 1 h 4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78"/>
                <a:gd name="T19" fmla="*/ 0 h 480"/>
                <a:gd name="T20" fmla="*/ 3078 w 3078"/>
                <a:gd name="T21" fmla="*/ 480 h 48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78" h="480">
                  <a:moveTo>
                    <a:pt x="0" y="420"/>
                  </a:moveTo>
                  <a:cubicBezTo>
                    <a:pt x="142" y="450"/>
                    <a:pt x="285" y="480"/>
                    <a:pt x="456" y="420"/>
                  </a:cubicBezTo>
                  <a:cubicBezTo>
                    <a:pt x="627" y="360"/>
                    <a:pt x="798" y="120"/>
                    <a:pt x="1026" y="60"/>
                  </a:cubicBezTo>
                  <a:cubicBezTo>
                    <a:pt x="1254" y="0"/>
                    <a:pt x="1625" y="30"/>
                    <a:pt x="1824" y="60"/>
                  </a:cubicBezTo>
                  <a:cubicBezTo>
                    <a:pt x="2023" y="90"/>
                    <a:pt x="2014" y="210"/>
                    <a:pt x="2223" y="240"/>
                  </a:cubicBezTo>
                  <a:cubicBezTo>
                    <a:pt x="2432" y="270"/>
                    <a:pt x="2936" y="240"/>
                    <a:pt x="3078" y="24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31" name="Line 14">
              <a:extLst>
                <a:ext uri="{FF2B5EF4-FFF2-40B4-BE49-F238E27FC236}">
                  <a16:creationId xmlns:a16="http://schemas.microsoft.com/office/drawing/2014/main" id="{5001F922-2487-468E-B02B-59F86B40F8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9" y="2482"/>
              <a:ext cx="0" cy="13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32" name="Line 15">
              <a:extLst>
                <a:ext uri="{FF2B5EF4-FFF2-40B4-BE49-F238E27FC236}">
                  <a16:creationId xmlns:a16="http://schemas.microsoft.com/office/drawing/2014/main" id="{44083308-B773-4149-82D0-E99B4B74F8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97" y="2621"/>
              <a:ext cx="0" cy="1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33" name="Line 16">
              <a:extLst>
                <a:ext uri="{FF2B5EF4-FFF2-40B4-BE49-F238E27FC236}">
                  <a16:creationId xmlns:a16="http://schemas.microsoft.com/office/drawing/2014/main" id="{D7683274-EC5F-4422-8C21-E187829D8F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0" y="2621"/>
              <a:ext cx="0" cy="1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34" name="Line 17">
              <a:extLst>
                <a:ext uri="{FF2B5EF4-FFF2-40B4-BE49-F238E27FC236}">
                  <a16:creationId xmlns:a16="http://schemas.microsoft.com/office/drawing/2014/main" id="{A8778DC9-E7ED-4528-92C4-58AA869D6A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3" y="3178"/>
              <a:ext cx="26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35" name="Line 18">
              <a:extLst>
                <a:ext uri="{FF2B5EF4-FFF2-40B4-BE49-F238E27FC236}">
                  <a16:creationId xmlns:a16="http://schemas.microsoft.com/office/drawing/2014/main" id="{3BF90A7F-CE7C-4296-AC35-409FB6F2F7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9" y="3178"/>
              <a:ext cx="4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36" name="Line 19">
              <a:extLst>
                <a:ext uri="{FF2B5EF4-FFF2-40B4-BE49-F238E27FC236}">
                  <a16:creationId xmlns:a16="http://schemas.microsoft.com/office/drawing/2014/main" id="{FBEF0CCA-B114-4288-AC16-7A8C294D7A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97" y="3178"/>
              <a:ext cx="39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37" name="Line 20">
              <a:extLst>
                <a:ext uri="{FF2B5EF4-FFF2-40B4-BE49-F238E27FC236}">
                  <a16:creationId xmlns:a16="http://schemas.microsoft.com/office/drawing/2014/main" id="{956B5E96-EA3E-40CB-A102-4D86D91880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0" y="3178"/>
              <a:ext cx="4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38" name="Text Box 21">
              <a:extLst>
                <a:ext uri="{FF2B5EF4-FFF2-40B4-BE49-F238E27FC236}">
                  <a16:creationId xmlns:a16="http://schemas.microsoft.com/office/drawing/2014/main" id="{99606CC2-E505-4A8E-8CBF-2C43A58167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0" y="2203"/>
              <a:ext cx="2891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</a:t>
              </a:r>
              <a:r>
                <a:rPr lang="sl-SI" altLang="sl-SI" sz="1400">
                  <a:solidFill>
                    <a:srgbClr val="000000"/>
                  </a:solidFill>
                  <a:latin typeface="Times New Roman" panose="02020603050405020304" pitchFamily="18" charset="0"/>
                </a:rPr>
                <a:t>1                        2                       3</a:t>
              </a:r>
              <a:endParaRPr lang="sl-SI" altLang="sl-SI" sz="1400">
                <a:solidFill>
                  <a:srgbClr val="000000"/>
                </a:solidFill>
              </a:endParaRPr>
            </a:p>
          </p:txBody>
        </p:sp>
        <p:sp>
          <p:nvSpPr>
            <p:cNvPr id="38939" name="Text Box 22">
              <a:extLst>
                <a:ext uri="{FF2B5EF4-FFF2-40B4-BE49-F238E27FC236}">
                  <a16:creationId xmlns:a16="http://schemas.microsoft.com/office/drawing/2014/main" id="{CE80F05B-D532-4D3E-8BAB-99A878939C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3" y="3875"/>
              <a:ext cx="2757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400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  <a:r>
                <a:rPr lang="sl-SI" altLang="sl-SI" sz="14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4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            A</a:t>
              </a:r>
              <a:r>
                <a:rPr lang="sl-SI" altLang="sl-SI" sz="14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4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       A</a:t>
              </a:r>
              <a:r>
                <a:rPr lang="sl-SI" altLang="sl-SI" sz="14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1400">
                <a:solidFill>
                  <a:srgbClr val="000000"/>
                </a:solidFill>
              </a:endParaRPr>
            </a:p>
          </p:txBody>
        </p:sp>
        <p:sp>
          <p:nvSpPr>
            <p:cNvPr id="38940" name="Text Box 23">
              <a:extLst>
                <a:ext uri="{FF2B5EF4-FFF2-40B4-BE49-F238E27FC236}">
                  <a16:creationId xmlns:a16="http://schemas.microsoft.com/office/drawing/2014/main" id="{D2B74B0C-DEC6-4F0A-97D5-45CB1BAB5C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3" y="2760"/>
              <a:ext cx="438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38941" name="Text Box 24">
              <a:extLst>
                <a:ext uri="{FF2B5EF4-FFF2-40B4-BE49-F238E27FC236}">
                  <a16:creationId xmlns:a16="http://schemas.microsoft.com/office/drawing/2014/main" id="{9C9AB4F2-9D76-4D38-B4CA-A6326B6A8B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5" y="3039"/>
              <a:ext cx="481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38942" name="Text Box 25">
              <a:extLst>
                <a:ext uri="{FF2B5EF4-FFF2-40B4-BE49-F238E27FC236}">
                  <a16:creationId xmlns:a16="http://schemas.microsoft.com/office/drawing/2014/main" id="{5006E76A-3B85-43B7-BBCC-77C18B16EB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8" y="2900"/>
              <a:ext cx="438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</p:grpSp>
      <p:sp>
        <p:nvSpPr>
          <p:cNvPr id="38923" name="Rectangle 27">
            <a:extLst>
              <a:ext uri="{FF2B5EF4-FFF2-40B4-BE49-F238E27FC236}">
                <a16:creationId xmlns:a16="http://schemas.microsoft.com/office/drawing/2014/main" id="{D9D61900-E67B-4E37-A4F4-4DEBAB247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8924" name="Object 26">
            <a:extLst>
              <a:ext uri="{FF2B5EF4-FFF2-40B4-BE49-F238E27FC236}">
                <a16:creationId xmlns:a16="http://schemas.microsoft.com/office/drawing/2014/main" id="{8F680AD7-3239-4449-AC4F-D41B425AD0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83563" y="2133601"/>
          <a:ext cx="2349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načba" r:id="rId8" imgW="165028" imgH="279279" progId="Equation.3">
                  <p:embed/>
                </p:oleObj>
              </mc:Choice>
              <mc:Fallback>
                <p:oleObj name="Enačba" r:id="rId8" imgW="165028" imgH="279279" progId="Equation.3">
                  <p:embed/>
                  <p:pic>
                    <p:nvPicPr>
                      <p:cNvPr id="38924" name="Object 26">
                        <a:extLst>
                          <a:ext uri="{FF2B5EF4-FFF2-40B4-BE49-F238E27FC236}">
                            <a16:creationId xmlns:a16="http://schemas.microsoft.com/office/drawing/2014/main" id="{8F680AD7-3239-4449-AC4F-D41B425AD0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3563" y="2133601"/>
                        <a:ext cx="23495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5" name="Rectangle 29">
            <a:extLst>
              <a:ext uri="{FF2B5EF4-FFF2-40B4-BE49-F238E27FC236}">
                <a16:creationId xmlns:a16="http://schemas.microsoft.com/office/drawing/2014/main" id="{97F4427A-7FFD-41E9-B9FC-98767BF1A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754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8926" name="Object 28">
            <a:extLst>
              <a:ext uri="{FF2B5EF4-FFF2-40B4-BE49-F238E27FC236}">
                <a16:creationId xmlns:a16="http://schemas.microsoft.com/office/drawing/2014/main" id="{519EFFCD-ECB9-4061-89A1-6CA6BDD26C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51089" y="3500439"/>
          <a:ext cx="1619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načba" r:id="rId10" imgW="165028" imgH="279279" progId="Equation.3">
                  <p:embed/>
                </p:oleObj>
              </mc:Choice>
              <mc:Fallback>
                <p:oleObj name="Enačba" r:id="rId10" imgW="165028" imgH="279279" progId="Equation.3">
                  <p:embed/>
                  <p:pic>
                    <p:nvPicPr>
                      <p:cNvPr id="38926" name="Object 28">
                        <a:extLst>
                          <a:ext uri="{FF2B5EF4-FFF2-40B4-BE49-F238E27FC236}">
                            <a16:creationId xmlns:a16="http://schemas.microsoft.com/office/drawing/2014/main" id="{519EFFCD-ECB9-4061-89A1-6CA6BDD26C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9" y="3500439"/>
                        <a:ext cx="161925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7" name="Rectangle 30">
            <a:extLst>
              <a:ext uri="{FF2B5EF4-FFF2-40B4-BE49-F238E27FC236}">
                <a16:creationId xmlns:a16="http://schemas.microsoft.com/office/drawing/2014/main" id="{1C2DBDE5-0AAE-4A90-BB00-A3A3A3EEF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5005388"/>
            <a:ext cx="8424862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891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Za pojasnitev kontinuitetne enačbe bomo vzeli premer cevi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 tremi različnimi preseki.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Skozi premer </a:t>
            </a:r>
            <a:r>
              <a:rPr lang="sl-SI" altLang="sl-SI" sz="2400" i="1">
                <a:solidFill>
                  <a:srgbClr val="000000"/>
                </a:solidFill>
              </a:rPr>
              <a:t>d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se pretaka snov s hitrostjo </a:t>
            </a:r>
            <a:r>
              <a:rPr lang="sl-SI" altLang="sl-SI" sz="2400" i="1">
                <a:solidFill>
                  <a:srgbClr val="000000"/>
                </a:solidFill>
              </a:rPr>
              <a:t>v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i="1">
                <a:solidFill>
                  <a:srgbClr val="000000"/>
                </a:solidFill>
              </a:rPr>
              <a:t>, </a:t>
            </a:r>
            <a:r>
              <a:rPr lang="sl-SI" altLang="sl-SI" sz="2400">
                <a:solidFill>
                  <a:srgbClr val="000000"/>
                </a:solidFill>
              </a:rPr>
              <a:t>skozi prerez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</a:rPr>
              <a:t>d</a:t>
            </a:r>
            <a:r>
              <a:rPr lang="sl-SI" altLang="sl-SI" sz="2400" i="1" baseline="-25000">
                <a:solidFill>
                  <a:srgbClr val="000000"/>
                </a:solidFill>
              </a:rPr>
              <a:t>3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pa s hitrostjo </a:t>
            </a:r>
            <a:r>
              <a:rPr lang="sl-SI" altLang="sl-SI" sz="2400" i="1">
                <a:solidFill>
                  <a:srgbClr val="000000"/>
                </a:solidFill>
              </a:rPr>
              <a:t>v</a:t>
            </a:r>
            <a:r>
              <a:rPr lang="sl-SI" altLang="sl-SI" sz="2400" i="1" baseline="-25000">
                <a:solidFill>
                  <a:srgbClr val="000000"/>
                </a:solidFill>
              </a:rPr>
              <a:t>3</a:t>
            </a:r>
            <a:r>
              <a:rPr lang="sl-SI" altLang="sl-SI" sz="2400" i="1">
                <a:solidFill>
                  <a:srgbClr val="000000"/>
                </a:solidFill>
              </a:rPr>
              <a:t>.</a:t>
            </a:r>
            <a:r>
              <a:rPr lang="sl-SI" altLang="sl-SI" sz="1800" i="1">
                <a:solidFill>
                  <a:srgbClr val="000000"/>
                </a:solidFill>
              </a:rPr>
              <a:t> </a:t>
            </a:r>
            <a:endParaRPr lang="sl-SI" altLang="sl-SI"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>
            <a:extLst>
              <a:ext uri="{FF2B5EF4-FFF2-40B4-BE49-F238E27FC236}">
                <a16:creationId xmlns:a16="http://schemas.microsoft.com/office/drawing/2014/main" id="{4070EDCC-D346-44FB-B769-551AEB3027D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32BA18C-7072-472D-9BBE-46917D82AFE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9939" name="Ograda številke diapozitiva 4">
            <a:extLst>
              <a:ext uri="{FF2B5EF4-FFF2-40B4-BE49-F238E27FC236}">
                <a16:creationId xmlns:a16="http://schemas.microsoft.com/office/drawing/2014/main" id="{E4CAB292-749D-47AC-BCBC-2E72B206BC85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5CC197F-68FF-4ACA-BB7B-D990D94E412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DE307F9C-7FD3-428E-9388-A03F6ADDB1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404814"/>
            <a:ext cx="8229600" cy="6192837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2400"/>
              <a:t>Med obema prerezoma ni odvzema ne oddajanja snovi,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2400"/>
              <a:t>zato mora biti masni pretok v obeh prerezih enak.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24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24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2400"/>
              <a:t>Pretok po enačbi je v prerezih </a:t>
            </a:r>
            <a:r>
              <a:rPr lang="sl-SI" altLang="sl-SI" sz="2400" i="1"/>
              <a:t>A</a:t>
            </a:r>
            <a:r>
              <a:rPr lang="sl-SI" altLang="sl-SI" sz="2400" i="1" baseline="-25000"/>
              <a:t>i</a:t>
            </a:r>
            <a:r>
              <a:rPr lang="sl-SI" altLang="sl-SI" sz="2400" i="1"/>
              <a:t> </a:t>
            </a:r>
            <a:r>
              <a:rPr lang="sl-SI" altLang="sl-SI" sz="2400"/>
              <a:t>enak: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24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24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24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24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24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24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2400"/>
              <a:t>Enačbe lahko izenačimo in dobimo: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F7BFBDD1-B2CE-4A87-9CB3-E399C346B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9942" name="Object 4">
            <a:extLst>
              <a:ext uri="{FF2B5EF4-FFF2-40B4-BE49-F238E27FC236}">
                <a16:creationId xmlns:a16="http://schemas.microsoft.com/office/drawing/2014/main" id="{B2398DF0-58B4-41D8-A2A0-D3197A01AE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8213" y="1196976"/>
          <a:ext cx="23749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načba" r:id="rId3" imgW="952087" imgH="228501" progId="Equation.3">
                  <p:embed/>
                </p:oleObj>
              </mc:Choice>
              <mc:Fallback>
                <p:oleObj name="Enačba" r:id="rId3" imgW="952087" imgH="228501" progId="Equation.3">
                  <p:embed/>
                  <p:pic>
                    <p:nvPicPr>
                      <p:cNvPr id="39942" name="Object 4">
                        <a:extLst>
                          <a:ext uri="{FF2B5EF4-FFF2-40B4-BE49-F238E27FC236}">
                            <a16:creationId xmlns:a16="http://schemas.microsoft.com/office/drawing/2014/main" id="{B2398DF0-58B4-41D8-A2A0-D3197A01AE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1196976"/>
                        <a:ext cx="23749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3" name="Rectangle 7">
            <a:extLst>
              <a:ext uri="{FF2B5EF4-FFF2-40B4-BE49-F238E27FC236}">
                <a16:creationId xmlns:a16="http://schemas.microsoft.com/office/drawing/2014/main" id="{E71B184E-AA02-468D-9129-839EDF9BAE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9944" name="Object 6">
            <a:extLst>
              <a:ext uri="{FF2B5EF4-FFF2-40B4-BE49-F238E27FC236}">
                <a16:creationId xmlns:a16="http://schemas.microsoft.com/office/drawing/2014/main" id="{B47B2ADB-306F-464E-B192-FB56FFD4AA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9" y="2492376"/>
          <a:ext cx="2447925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načba" r:id="rId5" imgW="901700" imgH="685800" progId="Equation.3">
                  <p:embed/>
                </p:oleObj>
              </mc:Choice>
              <mc:Fallback>
                <p:oleObj name="Enačba" r:id="rId5" imgW="901700" imgH="685800" progId="Equation.3">
                  <p:embed/>
                  <p:pic>
                    <p:nvPicPr>
                      <p:cNvPr id="39944" name="Object 6">
                        <a:extLst>
                          <a:ext uri="{FF2B5EF4-FFF2-40B4-BE49-F238E27FC236}">
                            <a16:creationId xmlns:a16="http://schemas.microsoft.com/office/drawing/2014/main" id="{B47B2ADB-306F-464E-B192-FB56FFD4AA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2492376"/>
                        <a:ext cx="2447925" cy="18002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5" name="Rectangle 9">
            <a:extLst>
              <a:ext uri="{FF2B5EF4-FFF2-40B4-BE49-F238E27FC236}">
                <a16:creationId xmlns:a16="http://schemas.microsoft.com/office/drawing/2014/main" id="{B5E1D192-79DE-45D0-86A6-8A2E4468C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9946" name="Object 8">
            <a:extLst>
              <a:ext uri="{FF2B5EF4-FFF2-40B4-BE49-F238E27FC236}">
                <a16:creationId xmlns:a16="http://schemas.microsoft.com/office/drawing/2014/main" id="{E6345A2E-92C4-4C22-9DEB-8C50150030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4701" y="4941888"/>
          <a:ext cx="54403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načba" r:id="rId7" imgW="1752600" imgH="228600" progId="Equation.3">
                  <p:embed/>
                </p:oleObj>
              </mc:Choice>
              <mc:Fallback>
                <p:oleObj name="Enačba" r:id="rId7" imgW="1752600" imgH="228600" progId="Equation.3">
                  <p:embed/>
                  <p:pic>
                    <p:nvPicPr>
                      <p:cNvPr id="39946" name="Object 8">
                        <a:extLst>
                          <a:ext uri="{FF2B5EF4-FFF2-40B4-BE49-F238E27FC236}">
                            <a16:creationId xmlns:a16="http://schemas.microsoft.com/office/drawing/2014/main" id="{E6345A2E-92C4-4C22-9DEB-8C50150030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1" y="4941888"/>
                        <a:ext cx="5440363" cy="6477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7" name="Rectangle 10">
            <a:extLst>
              <a:ext uri="{FF2B5EF4-FFF2-40B4-BE49-F238E27FC236}">
                <a16:creationId xmlns:a16="http://schemas.microsoft.com/office/drawing/2014/main" id="{110E5B6C-23CF-46E0-8233-7FB5E05467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5656263"/>
            <a:ext cx="5791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Če v enačbi zamenjamo </a:t>
            </a:r>
            <a:r>
              <a:rPr lang="sl-SI" altLang="sl-SI" sz="2400" b="1">
                <a:solidFill>
                  <a:srgbClr val="000000"/>
                </a:solidFill>
              </a:rPr>
              <a:t>ρ </a:t>
            </a:r>
            <a:r>
              <a:rPr lang="sl-SI" altLang="sl-SI" sz="2400" i="1">
                <a:solidFill>
                  <a:srgbClr val="000000"/>
                </a:solidFill>
              </a:rPr>
              <a:t>= 1/</a:t>
            </a:r>
            <a:r>
              <a:rPr lang="el-GR" altLang="sl-SI" sz="2400" i="1">
                <a:solidFill>
                  <a:srgbClr val="000000"/>
                </a:solidFill>
              </a:rPr>
              <a:t>ν</a:t>
            </a:r>
            <a:r>
              <a:rPr lang="sl-SI" altLang="sl-SI" sz="2400" i="1">
                <a:solidFill>
                  <a:srgbClr val="000000"/>
                </a:solidFill>
              </a:rPr>
              <a:t>, </a:t>
            </a:r>
            <a:r>
              <a:rPr lang="sl-SI" altLang="sl-SI" sz="2400">
                <a:solidFill>
                  <a:srgbClr val="000000"/>
                </a:solidFill>
              </a:rPr>
              <a:t>dobimo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kontinuitetno enačbo</a:t>
            </a:r>
            <a:r>
              <a:rPr lang="sl-SI" altLang="sl-SI" sz="2400">
                <a:solidFill>
                  <a:srgbClr val="000000"/>
                </a:solidFill>
              </a:rPr>
              <a:t>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299F03F8-2195-480B-BDE9-AF242ECC82B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FF4B842-752C-424F-A874-7672B6D27BC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0963" name="Ograda številke diapozitiva 4">
            <a:extLst>
              <a:ext uri="{FF2B5EF4-FFF2-40B4-BE49-F238E27FC236}">
                <a16:creationId xmlns:a16="http://schemas.microsoft.com/office/drawing/2014/main" id="{4FFAE997-E368-479E-AA0C-7DF2C71614E1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C6F4980-3151-4BDF-947A-636938A476C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0964" name="Rectangle 2">
            <a:extLst>
              <a:ext uri="{FF2B5EF4-FFF2-40B4-BE49-F238E27FC236}">
                <a16:creationId xmlns:a16="http://schemas.microsoft.com/office/drawing/2014/main" id="{74E2C6D4-94E0-4E84-933B-AB1834664A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234950"/>
          </a:xfrm>
        </p:spPr>
        <p:txBody>
          <a:bodyPr/>
          <a:lstStyle/>
          <a:p>
            <a:pPr eaLnBrk="1" hangingPunct="1"/>
            <a:r>
              <a:rPr lang="sl-SI" altLang="sl-SI" sz="2000" b="1"/>
              <a:t>Kontinuitetna enačba</a:t>
            </a:r>
            <a:r>
              <a:rPr lang="sl-SI" altLang="sl-SI" sz="4000"/>
              <a:t> </a:t>
            </a:r>
          </a:p>
        </p:txBody>
      </p:sp>
      <p:graphicFrame>
        <p:nvGraphicFramePr>
          <p:cNvPr id="40965" name="Object 4">
            <a:extLst>
              <a:ext uri="{FF2B5EF4-FFF2-40B4-BE49-F238E27FC236}">
                <a16:creationId xmlns:a16="http://schemas.microsoft.com/office/drawing/2014/main" id="{B501D1D7-8D44-4ED1-9B2A-93EB5D464486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2135189" y="908051"/>
          <a:ext cx="540067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načba" r:id="rId3" imgW="2540000" imgH="431800" progId="Equation.3">
                  <p:embed/>
                </p:oleObj>
              </mc:Choice>
              <mc:Fallback>
                <p:oleObj name="Enačba" r:id="rId3" imgW="2540000" imgH="431800" progId="Equation.3">
                  <p:embed/>
                  <p:pic>
                    <p:nvPicPr>
                      <p:cNvPr id="40965" name="Object 4">
                        <a:extLst>
                          <a:ext uri="{FF2B5EF4-FFF2-40B4-BE49-F238E27FC236}">
                            <a16:creationId xmlns:a16="http://schemas.microsoft.com/office/drawing/2014/main" id="{B501D1D7-8D44-4ED1-9B2A-93EB5D4644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908051"/>
                        <a:ext cx="5400675" cy="9366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6" name="Rectangle 6">
            <a:extLst>
              <a:ext uri="{FF2B5EF4-FFF2-40B4-BE49-F238E27FC236}">
                <a16:creationId xmlns:a16="http://schemas.microsoft.com/office/drawing/2014/main" id="{489B6101-F742-4AF6-9D47-B094C736C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1909675"/>
            <a:ext cx="83534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Kadar je sprememba gostote ali specifičnega volumna zelo majhna, lahko spremembo specifičnega volumna zanemarimo.</a:t>
            </a:r>
          </a:p>
        </p:txBody>
      </p:sp>
      <p:sp>
        <p:nvSpPr>
          <p:cNvPr id="40967" name="Rectangle 8">
            <a:extLst>
              <a:ext uri="{FF2B5EF4-FFF2-40B4-BE49-F238E27FC236}">
                <a16:creationId xmlns:a16="http://schemas.microsoft.com/office/drawing/2014/main" id="{45466061-07FB-494D-8888-B28279FEA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40968" name="Object 7">
            <a:extLst>
              <a:ext uri="{FF2B5EF4-FFF2-40B4-BE49-F238E27FC236}">
                <a16:creationId xmlns:a16="http://schemas.microsoft.com/office/drawing/2014/main" id="{2B05C7D7-FC94-4EC6-93C8-2245A05C1A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8214" y="3141664"/>
          <a:ext cx="2592387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načba" r:id="rId5" imgW="977900" imgH="228600" progId="Equation.3">
                  <p:embed/>
                </p:oleObj>
              </mc:Choice>
              <mc:Fallback>
                <p:oleObj name="Enačba" r:id="rId5" imgW="977900" imgH="228600" progId="Equation.3">
                  <p:embed/>
                  <p:pic>
                    <p:nvPicPr>
                      <p:cNvPr id="40968" name="Object 7">
                        <a:extLst>
                          <a:ext uri="{FF2B5EF4-FFF2-40B4-BE49-F238E27FC236}">
                            <a16:creationId xmlns:a16="http://schemas.microsoft.com/office/drawing/2014/main" id="{2B05C7D7-FC94-4EC6-93C8-2245A05C1A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4" y="3141664"/>
                        <a:ext cx="2592387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9" name="Rectangle 9">
            <a:extLst>
              <a:ext uri="{FF2B5EF4-FFF2-40B4-BE49-F238E27FC236}">
                <a16:creationId xmlns:a16="http://schemas.microsoft.com/office/drawing/2014/main" id="{3A98FFC5-A3EA-44DA-9054-82A636AE4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68253"/>
            <a:ext cx="8964613" cy="2677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498" tIns="914112" rIns="480861" bIns="457056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To pomeni, da je </a:t>
            </a:r>
            <a:r>
              <a:rPr lang="sl-SI" altLang="sl-SI" sz="2400" b="1" i="1">
                <a:solidFill>
                  <a:srgbClr val="000000"/>
                </a:solidFill>
              </a:rPr>
              <a:t>v . A = </a:t>
            </a:r>
            <a:r>
              <a:rPr lang="sl-SI" altLang="sl-SI" sz="2400" b="1">
                <a:solidFill>
                  <a:srgbClr val="000000"/>
                </a:solidFill>
              </a:rPr>
              <a:t>konst. </a:t>
            </a:r>
            <a:r>
              <a:rPr lang="sl-SI" altLang="sl-SI" sz="2400">
                <a:solidFill>
                  <a:srgbClr val="000000"/>
                </a:solidFill>
              </a:rPr>
              <a:t>To velja predvsem za tokove nestisljivih snovi.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sl-SI" altLang="sl-SI" sz="1800">
                <a:solidFill>
                  <a:srgbClr val="000000"/>
                </a:solidFill>
              </a:rPr>
            </a:b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40970" name="Rectangle 10">
            <a:extLst>
              <a:ext uri="{FF2B5EF4-FFF2-40B4-BE49-F238E27FC236}">
                <a16:creationId xmlns:a16="http://schemas.microsoft.com/office/drawing/2014/main" id="{B912A411-0B03-487A-8D82-C90D848D9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4581525"/>
            <a:ext cx="80645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Primeri: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Določite masni pretok plina, ki se giblje s hitrostjo </a:t>
            </a:r>
            <a:r>
              <a:rPr lang="sl-SI" altLang="sl-SI" sz="2400" i="1">
                <a:solidFill>
                  <a:srgbClr val="000000"/>
                </a:solidFill>
              </a:rPr>
              <a:t>v = </a:t>
            </a:r>
            <a:r>
              <a:rPr lang="sl-SI" altLang="sl-SI" sz="2400">
                <a:solidFill>
                  <a:srgbClr val="000000"/>
                </a:solidFill>
              </a:rPr>
              <a:t>0,3 m/s skozi okrogel prerez premera </a:t>
            </a:r>
            <a:r>
              <a:rPr lang="sl-SI" altLang="sl-SI" sz="2400" i="1">
                <a:solidFill>
                  <a:srgbClr val="000000"/>
                </a:solidFill>
              </a:rPr>
              <a:t>d </a:t>
            </a:r>
            <a:r>
              <a:rPr lang="sl-SI" altLang="sl-SI" sz="2400">
                <a:solidFill>
                  <a:srgbClr val="000000"/>
                </a:solidFill>
              </a:rPr>
              <a:t>= 2 m. Specifični volumen plina je                . </a:t>
            </a:r>
          </a:p>
        </p:txBody>
      </p:sp>
      <p:sp>
        <p:nvSpPr>
          <p:cNvPr id="40971" name="Rectangle 12">
            <a:extLst>
              <a:ext uri="{FF2B5EF4-FFF2-40B4-BE49-F238E27FC236}">
                <a16:creationId xmlns:a16="http://schemas.microsoft.com/office/drawing/2014/main" id="{78BC669E-A933-4BD3-AE28-E6A92610B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40972" name="Object 11">
            <a:extLst>
              <a:ext uri="{FF2B5EF4-FFF2-40B4-BE49-F238E27FC236}">
                <a16:creationId xmlns:a16="http://schemas.microsoft.com/office/drawing/2014/main" id="{F2A8EDC9-6202-4068-8101-EDAEE1F4AB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83114" y="5661026"/>
          <a:ext cx="12969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načba" r:id="rId7" imgW="736600" imgH="228600" progId="Equation.3">
                  <p:embed/>
                </p:oleObj>
              </mc:Choice>
              <mc:Fallback>
                <p:oleObj name="Enačba" r:id="rId7" imgW="736600" imgH="228600" progId="Equation.3">
                  <p:embed/>
                  <p:pic>
                    <p:nvPicPr>
                      <p:cNvPr id="40972" name="Object 11">
                        <a:extLst>
                          <a:ext uri="{FF2B5EF4-FFF2-40B4-BE49-F238E27FC236}">
                            <a16:creationId xmlns:a16="http://schemas.microsoft.com/office/drawing/2014/main" id="{F2A8EDC9-6202-4068-8101-EDAEE1F4AB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114" y="5661026"/>
                        <a:ext cx="1296987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>
            <a:extLst>
              <a:ext uri="{FF2B5EF4-FFF2-40B4-BE49-F238E27FC236}">
                <a16:creationId xmlns:a16="http://schemas.microsoft.com/office/drawing/2014/main" id="{05DD5B33-5C0A-4DB9-B08C-D905961731D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D8872C0-3040-4C6C-B790-F459A22E86C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1987" name="Ograda številke diapozitiva 3">
            <a:extLst>
              <a:ext uri="{FF2B5EF4-FFF2-40B4-BE49-F238E27FC236}">
                <a16:creationId xmlns:a16="http://schemas.microsoft.com/office/drawing/2014/main" id="{75902EB4-48D8-48DA-8304-862EEB9581A1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D40DADB-FEE6-4DA5-A959-C086B7A6962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1988" name="Rectangle 5">
            <a:extLst>
              <a:ext uri="{FF2B5EF4-FFF2-40B4-BE49-F238E27FC236}">
                <a16:creationId xmlns:a16="http://schemas.microsoft.com/office/drawing/2014/main" id="{A07650FC-260D-4BB2-88A9-DE07821AC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706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41989" name="Object 4">
            <a:extLst>
              <a:ext uri="{FF2B5EF4-FFF2-40B4-BE49-F238E27FC236}">
                <a16:creationId xmlns:a16="http://schemas.microsoft.com/office/drawing/2014/main" id="{207E5DD2-2391-4553-B631-3EEC5DCAF3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549275"/>
          <a:ext cx="42481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načba" r:id="rId3" imgW="1625600" imgH="419100" progId="Equation.3">
                  <p:embed/>
                </p:oleObj>
              </mc:Choice>
              <mc:Fallback>
                <p:oleObj name="Enačba" r:id="rId3" imgW="1625600" imgH="419100" progId="Equation.3">
                  <p:embed/>
                  <p:pic>
                    <p:nvPicPr>
                      <p:cNvPr id="41989" name="Object 4">
                        <a:extLst>
                          <a:ext uri="{FF2B5EF4-FFF2-40B4-BE49-F238E27FC236}">
                            <a16:creationId xmlns:a16="http://schemas.microsoft.com/office/drawing/2014/main" id="{207E5DD2-2391-4553-B631-3EEC5DCAF3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549275"/>
                        <a:ext cx="424815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>
            <a:extLst>
              <a:ext uri="{FF2B5EF4-FFF2-40B4-BE49-F238E27FC236}">
                <a16:creationId xmlns:a16="http://schemas.microsoft.com/office/drawing/2014/main" id="{2A1E539C-C720-427D-AC8E-7AAC7B7715B1}"/>
              </a:ext>
            </a:extLst>
          </p:cNvPr>
          <p:cNvGraphicFramePr>
            <a:graphicFrameLocks noChangeAspect="1"/>
          </p:cNvGraphicFramePr>
          <p:nvPr>
            <p:ph/>
          </p:nvPr>
        </p:nvGraphicFramePr>
        <p:xfrm>
          <a:off x="2135188" y="1557339"/>
          <a:ext cx="4824412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načba" r:id="rId5" imgW="2413000" imgH="457200" progId="Equation.3">
                  <p:embed/>
                </p:oleObj>
              </mc:Choice>
              <mc:Fallback>
                <p:oleObj name="Enačba" r:id="rId5" imgW="2413000" imgH="457200" progId="Equation.3">
                  <p:embed/>
                  <p:pic>
                    <p:nvPicPr>
                      <p:cNvPr id="41990" name="Object 6">
                        <a:extLst>
                          <a:ext uri="{FF2B5EF4-FFF2-40B4-BE49-F238E27FC236}">
                            <a16:creationId xmlns:a16="http://schemas.microsoft.com/office/drawing/2014/main" id="{2A1E539C-C720-427D-AC8E-7AAC7B7715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1557339"/>
                        <a:ext cx="4824412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1" name="Rectangle 8">
            <a:extLst>
              <a:ext uri="{FF2B5EF4-FFF2-40B4-BE49-F238E27FC236}">
                <a16:creationId xmlns:a16="http://schemas.microsoft.com/office/drawing/2014/main" id="{DB8CEEFF-D4FC-44CE-B149-E67CB8110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1476" y="2919414"/>
            <a:ext cx="8569325" cy="3786187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79388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7938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7938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79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79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79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79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79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79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000" b="1" u="sng" dirty="0">
                <a:solidFill>
                  <a:srgbClr val="FF0000"/>
                </a:solidFill>
              </a:rPr>
              <a:t>UČBENIK STRAN 19: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sl-SI" altLang="sl-SI" sz="2000" b="1" u="sng" dirty="0">
              <a:solidFill>
                <a:srgbClr val="FF0000"/>
              </a:solidFill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000" dirty="0">
                <a:solidFill>
                  <a:srgbClr val="000000"/>
                </a:solidFill>
              </a:rPr>
              <a:t>1. V rezervoarju je </a:t>
            </a:r>
            <a:r>
              <a:rPr lang="sl-SI" altLang="sl-SI" sz="2000" i="1" dirty="0">
                <a:solidFill>
                  <a:srgbClr val="000000"/>
                </a:solidFill>
              </a:rPr>
              <a:t>V </a:t>
            </a:r>
            <a:r>
              <a:rPr lang="sl-SI" altLang="sl-SI" sz="2000" dirty="0">
                <a:solidFill>
                  <a:srgbClr val="000000"/>
                </a:solidFill>
              </a:rPr>
              <a:t>= 8,3 m</a:t>
            </a:r>
            <a:r>
              <a:rPr lang="sl-SI" altLang="sl-SI" sz="2000" baseline="30000" dirty="0">
                <a:solidFill>
                  <a:srgbClr val="000000"/>
                </a:solidFill>
              </a:rPr>
              <a:t>3</a:t>
            </a:r>
            <a:r>
              <a:rPr lang="sl-SI" altLang="sl-SI" sz="2000" dirty="0">
                <a:solidFill>
                  <a:srgbClr val="000000"/>
                </a:solidFill>
              </a:rPr>
              <a:t> lahkega kurilnega olja. Kolikšna sta masa in specifični volumen? </a:t>
            </a:r>
            <a:r>
              <a:rPr lang="sl-SI" altLang="sl-SI" sz="2000" dirty="0">
                <a:solidFill>
                  <a:srgbClr val="FF0000"/>
                </a:solidFill>
              </a:rPr>
              <a:t>(R: </a:t>
            </a:r>
            <a:r>
              <a:rPr lang="sl-SI" altLang="sl-SI" sz="2000" i="1" dirty="0">
                <a:solidFill>
                  <a:srgbClr val="FF0000"/>
                </a:solidFill>
              </a:rPr>
              <a:t>m </a:t>
            </a:r>
            <a:r>
              <a:rPr lang="sl-SI" altLang="sl-SI" sz="2000" dirty="0">
                <a:solidFill>
                  <a:srgbClr val="FF0000"/>
                </a:solidFill>
              </a:rPr>
              <a:t>= </a:t>
            </a:r>
            <a:r>
              <a:rPr lang="sl-SI" altLang="sl-SI" sz="2000" i="1" dirty="0">
                <a:solidFill>
                  <a:srgbClr val="FF0000"/>
                </a:solidFill>
              </a:rPr>
              <a:t>7760,5 </a:t>
            </a:r>
            <a:r>
              <a:rPr lang="sl-SI" altLang="sl-SI" sz="2000" dirty="0">
                <a:solidFill>
                  <a:srgbClr val="FF0000"/>
                </a:solidFill>
              </a:rPr>
              <a:t>kg, </a:t>
            </a:r>
            <a:r>
              <a:rPr lang="sl-SI" altLang="sl-SI" sz="2000" i="1" dirty="0">
                <a:solidFill>
                  <a:srgbClr val="FF0000"/>
                </a:solidFill>
              </a:rPr>
              <a:t>v = </a:t>
            </a:r>
            <a:r>
              <a:rPr lang="sl-SI" altLang="sl-SI" sz="2000" dirty="0">
                <a:solidFill>
                  <a:srgbClr val="FF0000"/>
                </a:solidFill>
              </a:rPr>
              <a:t>0,001 m</a:t>
            </a:r>
            <a:r>
              <a:rPr lang="sl-SI" altLang="sl-SI" sz="2000" baseline="30000" dirty="0">
                <a:solidFill>
                  <a:srgbClr val="FF0000"/>
                </a:solidFill>
              </a:rPr>
              <a:t>3</a:t>
            </a:r>
            <a:r>
              <a:rPr lang="sl-SI" altLang="sl-SI" sz="2000" dirty="0">
                <a:solidFill>
                  <a:srgbClr val="FF0000"/>
                </a:solidFill>
              </a:rPr>
              <a:t>/kg)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000" dirty="0">
                <a:solidFill>
                  <a:srgbClr val="000000"/>
                </a:solidFill>
              </a:rPr>
              <a:t>2.	V rezervoarju je </a:t>
            </a:r>
            <a:r>
              <a:rPr lang="sl-SI" altLang="sl-SI" sz="2000" i="1" dirty="0">
                <a:solidFill>
                  <a:srgbClr val="000000"/>
                </a:solidFill>
              </a:rPr>
              <a:t>V </a:t>
            </a:r>
            <a:r>
              <a:rPr lang="sl-SI" altLang="sl-SI" sz="2000" dirty="0">
                <a:solidFill>
                  <a:srgbClr val="000000"/>
                </a:solidFill>
              </a:rPr>
              <a:t>= 5000 l nafte. Kolikšna sta masa in specifični volumen?    		  </a:t>
            </a:r>
            <a:r>
              <a:rPr lang="sl-SI" altLang="sl-SI" sz="2000" dirty="0">
                <a:solidFill>
                  <a:srgbClr val="FF0000"/>
                </a:solidFill>
              </a:rPr>
              <a:t>(R: </a:t>
            </a:r>
            <a:r>
              <a:rPr lang="sl-SI" altLang="sl-SI" sz="2000" i="1" dirty="0">
                <a:solidFill>
                  <a:srgbClr val="FF0000"/>
                </a:solidFill>
              </a:rPr>
              <a:t>m </a:t>
            </a:r>
            <a:r>
              <a:rPr lang="sl-SI" altLang="sl-SI" sz="2000" dirty="0">
                <a:solidFill>
                  <a:srgbClr val="FF0000"/>
                </a:solidFill>
              </a:rPr>
              <a:t>= 4350 kg, </a:t>
            </a:r>
            <a:r>
              <a:rPr lang="sl-SI" altLang="sl-SI" sz="2000" i="1" dirty="0">
                <a:solidFill>
                  <a:srgbClr val="FF0000"/>
                </a:solidFill>
              </a:rPr>
              <a:t>v = </a:t>
            </a:r>
            <a:r>
              <a:rPr lang="sl-SI" altLang="sl-SI" sz="2000" dirty="0">
                <a:solidFill>
                  <a:srgbClr val="FF0000"/>
                </a:solidFill>
              </a:rPr>
              <a:t>0,001 m</a:t>
            </a:r>
            <a:r>
              <a:rPr lang="sl-SI" altLang="sl-SI" sz="2000" baseline="30000" dirty="0">
                <a:solidFill>
                  <a:srgbClr val="FF0000"/>
                </a:solidFill>
              </a:rPr>
              <a:t>3</a:t>
            </a:r>
            <a:r>
              <a:rPr lang="sl-SI" altLang="sl-SI" sz="2000" dirty="0">
                <a:solidFill>
                  <a:srgbClr val="FF0000"/>
                </a:solidFill>
              </a:rPr>
              <a:t>/kg)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000" dirty="0">
                <a:solidFill>
                  <a:srgbClr val="000000"/>
                </a:solidFill>
              </a:rPr>
              <a:t>3.	Kolikšen specifični volumen ima </a:t>
            </a:r>
            <a:r>
              <a:rPr lang="sl-SI" altLang="sl-SI" sz="2000" i="1" dirty="0">
                <a:solidFill>
                  <a:srgbClr val="000000"/>
                </a:solidFill>
              </a:rPr>
              <a:t>m </a:t>
            </a:r>
            <a:r>
              <a:rPr lang="sl-SI" altLang="sl-SI" sz="2000" dirty="0">
                <a:solidFill>
                  <a:srgbClr val="000000"/>
                </a:solidFill>
              </a:rPr>
              <a:t>= 115 kg medenine in kolikšen je njen volumen? 	  </a:t>
            </a:r>
            <a:r>
              <a:rPr lang="sl-SI" altLang="sl-SI" sz="2000" dirty="0">
                <a:solidFill>
                  <a:srgbClr val="FF0000"/>
                </a:solidFill>
              </a:rPr>
              <a:t>(R: </a:t>
            </a:r>
            <a:r>
              <a:rPr lang="sl-SI" altLang="sl-SI" sz="2000" i="1" dirty="0">
                <a:solidFill>
                  <a:srgbClr val="FF0000"/>
                </a:solidFill>
              </a:rPr>
              <a:t>v = </a:t>
            </a:r>
            <a:r>
              <a:rPr lang="sl-SI" altLang="sl-SI" sz="2000" dirty="0">
                <a:solidFill>
                  <a:srgbClr val="FF0000"/>
                </a:solidFill>
              </a:rPr>
              <a:t>0,0001 m</a:t>
            </a:r>
            <a:r>
              <a:rPr lang="sl-SI" altLang="sl-SI" sz="2000" baseline="30000" dirty="0">
                <a:solidFill>
                  <a:srgbClr val="FF0000"/>
                </a:solidFill>
              </a:rPr>
              <a:t>3</a:t>
            </a:r>
            <a:r>
              <a:rPr lang="sl-SI" altLang="sl-SI" sz="2000" dirty="0">
                <a:solidFill>
                  <a:srgbClr val="FF0000"/>
                </a:solidFill>
              </a:rPr>
              <a:t>/kg, </a:t>
            </a:r>
            <a:r>
              <a:rPr lang="sl-SI" altLang="sl-SI" sz="2000" i="1" dirty="0">
                <a:solidFill>
                  <a:srgbClr val="FF0000"/>
                </a:solidFill>
              </a:rPr>
              <a:t>V = </a:t>
            </a:r>
            <a:r>
              <a:rPr lang="sl-SI" altLang="sl-SI" sz="2000" dirty="0">
                <a:solidFill>
                  <a:srgbClr val="FF0000"/>
                </a:solidFill>
              </a:rPr>
              <a:t>0,013 m</a:t>
            </a:r>
            <a:r>
              <a:rPr lang="sl-SI" altLang="sl-SI" sz="2000" baseline="30000" dirty="0">
                <a:solidFill>
                  <a:srgbClr val="FF0000"/>
                </a:solidFill>
              </a:rPr>
              <a:t>3</a:t>
            </a:r>
            <a:r>
              <a:rPr lang="sl-SI" altLang="sl-SI" sz="2000" dirty="0">
                <a:solidFill>
                  <a:srgbClr val="FF0000"/>
                </a:solidFill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000" dirty="0">
                <a:solidFill>
                  <a:srgbClr val="000000"/>
                </a:solidFill>
              </a:rPr>
              <a:t>4.	V rezervoarju je </a:t>
            </a:r>
            <a:r>
              <a:rPr lang="sl-SI" altLang="sl-SI" sz="2000" i="1" dirty="0">
                <a:solidFill>
                  <a:srgbClr val="000000"/>
                </a:solidFill>
              </a:rPr>
              <a:t>V </a:t>
            </a:r>
            <a:r>
              <a:rPr lang="sl-SI" altLang="sl-SI" sz="2000" dirty="0">
                <a:solidFill>
                  <a:srgbClr val="000000"/>
                </a:solidFill>
              </a:rPr>
              <a:t>= 4 m</a:t>
            </a:r>
            <a:r>
              <a:rPr lang="sl-SI" altLang="sl-SI" sz="2000" baseline="30000" dirty="0">
                <a:solidFill>
                  <a:srgbClr val="000000"/>
                </a:solidFill>
              </a:rPr>
              <a:t>3</a:t>
            </a:r>
            <a:r>
              <a:rPr lang="sl-SI" altLang="sl-SI" sz="2000" dirty="0">
                <a:solidFill>
                  <a:srgbClr val="000000"/>
                </a:solidFill>
              </a:rPr>
              <a:t> zraka z gostoto </a:t>
            </a:r>
            <a:r>
              <a:rPr lang="sl-SI" altLang="sl-SI" sz="2000" b="1" i="1" dirty="0">
                <a:solidFill>
                  <a:srgbClr val="000000"/>
                </a:solidFill>
              </a:rPr>
              <a:t>p </a:t>
            </a:r>
            <a:r>
              <a:rPr lang="sl-SI" altLang="sl-SI" sz="2000" i="1" dirty="0">
                <a:solidFill>
                  <a:srgbClr val="000000"/>
                </a:solidFill>
              </a:rPr>
              <a:t>= </a:t>
            </a:r>
            <a:r>
              <a:rPr lang="sl-SI" altLang="sl-SI" sz="2000" dirty="0">
                <a:solidFill>
                  <a:srgbClr val="000000"/>
                </a:solidFill>
              </a:rPr>
              <a:t>1,5 kg/m</a:t>
            </a:r>
            <a:r>
              <a:rPr lang="sl-SI" altLang="sl-SI" sz="2000" baseline="30000" dirty="0">
                <a:solidFill>
                  <a:srgbClr val="000000"/>
                </a:solidFill>
              </a:rPr>
              <a:t>3</a:t>
            </a:r>
            <a:r>
              <a:rPr lang="sl-SI" altLang="sl-SI" sz="2000" dirty="0">
                <a:solidFill>
                  <a:srgbClr val="000000"/>
                </a:solidFill>
              </a:rPr>
              <a:t>. Kolikšna je masa zraka? 	  </a:t>
            </a:r>
            <a:r>
              <a:rPr lang="sl-SI" altLang="sl-SI" sz="2000" dirty="0">
                <a:solidFill>
                  <a:srgbClr val="FF0000"/>
                </a:solidFill>
              </a:rPr>
              <a:t>(R: </a:t>
            </a:r>
            <a:r>
              <a:rPr lang="sl-SI" altLang="sl-SI" sz="2000" i="1" dirty="0">
                <a:solidFill>
                  <a:srgbClr val="FF0000"/>
                </a:solidFill>
              </a:rPr>
              <a:t>m </a:t>
            </a:r>
            <a:r>
              <a:rPr lang="sl-SI" altLang="sl-SI" sz="2000" dirty="0">
                <a:solidFill>
                  <a:srgbClr val="FF0000"/>
                </a:solidFill>
              </a:rPr>
              <a:t>= 6 kg)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000" dirty="0">
                <a:solidFill>
                  <a:srgbClr val="000000"/>
                </a:solidFill>
              </a:rPr>
              <a:t>5.	</a:t>
            </a:r>
            <a:r>
              <a:rPr lang="sl-SI" altLang="sl-SI" sz="2000" i="1" dirty="0">
                <a:solidFill>
                  <a:srgbClr val="000000"/>
                </a:solidFill>
              </a:rPr>
              <a:t>V </a:t>
            </a:r>
            <a:r>
              <a:rPr lang="sl-SI" altLang="sl-SI" sz="2000" dirty="0">
                <a:solidFill>
                  <a:srgbClr val="000000"/>
                </a:solidFill>
              </a:rPr>
              <a:t>= 25 m</a:t>
            </a:r>
            <a:r>
              <a:rPr lang="sl-SI" altLang="sl-SI" sz="2000" baseline="30000" dirty="0">
                <a:solidFill>
                  <a:srgbClr val="000000"/>
                </a:solidFill>
              </a:rPr>
              <a:t>3</a:t>
            </a:r>
            <a:r>
              <a:rPr lang="sl-SI" altLang="sl-SI" sz="2000" dirty="0">
                <a:solidFill>
                  <a:srgbClr val="000000"/>
                </a:solidFill>
              </a:rPr>
              <a:t> plina ima maso </a:t>
            </a:r>
            <a:r>
              <a:rPr lang="sl-SI" altLang="sl-SI" sz="2000" i="1" dirty="0">
                <a:solidFill>
                  <a:srgbClr val="000000"/>
                </a:solidFill>
              </a:rPr>
              <a:t>m </a:t>
            </a:r>
            <a:r>
              <a:rPr lang="sl-SI" altLang="sl-SI" sz="2000" dirty="0">
                <a:solidFill>
                  <a:srgbClr val="000000"/>
                </a:solidFill>
              </a:rPr>
              <a:t>= 29,5 kg. Določite specifični volumen in gostoto!                     </a:t>
            </a:r>
            <a:r>
              <a:rPr lang="sl-SI" altLang="sl-SI" sz="2000" dirty="0">
                <a:solidFill>
                  <a:srgbClr val="FF0000"/>
                </a:solidFill>
              </a:rPr>
              <a:t>(R: </a:t>
            </a:r>
            <a:r>
              <a:rPr lang="sl-SI" altLang="sl-SI" sz="2000" i="1" dirty="0">
                <a:solidFill>
                  <a:srgbClr val="FF0000"/>
                </a:solidFill>
              </a:rPr>
              <a:t>ν </a:t>
            </a:r>
            <a:r>
              <a:rPr lang="sl-SI" altLang="sl-SI" sz="2000" dirty="0">
                <a:solidFill>
                  <a:srgbClr val="FF0000"/>
                </a:solidFill>
              </a:rPr>
              <a:t>= 0,85 m</a:t>
            </a:r>
            <a:r>
              <a:rPr lang="sl-SI" altLang="sl-SI" sz="2000" baseline="30000" dirty="0">
                <a:solidFill>
                  <a:srgbClr val="FF0000"/>
                </a:solidFill>
              </a:rPr>
              <a:t>3</a:t>
            </a:r>
            <a:r>
              <a:rPr lang="sl-SI" altLang="sl-SI" sz="2000" dirty="0">
                <a:solidFill>
                  <a:srgbClr val="FF0000"/>
                </a:solidFill>
              </a:rPr>
              <a:t>/kg, </a:t>
            </a:r>
            <a:r>
              <a:rPr lang="sl-SI" altLang="sl-SI" sz="2000" i="1" dirty="0">
                <a:solidFill>
                  <a:srgbClr val="FF0000"/>
                </a:solidFill>
              </a:rPr>
              <a:t>ρ = </a:t>
            </a:r>
            <a:r>
              <a:rPr lang="sl-SI" altLang="sl-SI" sz="2000" dirty="0">
                <a:solidFill>
                  <a:srgbClr val="FF0000"/>
                </a:solidFill>
              </a:rPr>
              <a:t>1,18 kg/m</a:t>
            </a:r>
            <a:r>
              <a:rPr lang="sl-SI" altLang="sl-SI" sz="2000" baseline="30000" dirty="0">
                <a:solidFill>
                  <a:srgbClr val="FF0000"/>
                </a:solidFill>
              </a:rPr>
              <a:t>3</a:t>
            </a:r>
            <a:r>
              <a:rPr lang="sl-SI" altLang="sl-SI" sz="2000" dirty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89F121BC-3754-4643-8E18-D915E2A1B32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C1E37B4-559F-443E-A026-146CC32A30C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3011" name="Ograda številke diapozitiva 4">
            <a:extLst>
              <a:ext uri="{FF2B5EF4-FFF2-40B4-BE49-F238E27FC236}">
                <a16:creationId xmlns:a16="http://schemas.microsoft.com/office/drawing/2014/main" id="{70FC3FE5-29DD-4126-A651-055872BA3A69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79C18AB-3E9C-49E8-ACEE-637B489E787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0964" name="Rectangle 5">
            <a:extLst>
              <a:ext uri="{FF2B5EF4-FFF2-40B4-BE49-F238E27FC236}">
                <a16:creationId xmlns:a16="http://schemas.microsoft.com/office/drawing/2014/main" id="{CA50F746-319F-4D73-8A15-6A657D0BAD87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919288" y="482336"/>
            <a:ext cx="8413750" cy="4151842"/>
          </a:xfrm>
          <a:prstGeom prst="rect">
            <a:avLst/>
          </a:prstGeom>
          <a:blipFill rotWithShape="0">
            <a:blip r:embed="rId2"/>
            <a:stretch>
              <a:fillRect l="-1159" b="-2056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718</Words>
  <Application>Microsoft Office PowerPoint</Application>
  <PresentationFormat>Širokozaslonsko</PresentationFormat>
  <Paragraphs>110</Paragraphs>
  <Slides>8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Tokovi plinov in par</vt:lpstr>
      <vt:lpstr>PowerPointova predstavitev</vt:lpstr>
      <vt:lpstr>PowerPointova predstavitev</vt:lpstr>
      <vt:lpstr>PowerPointova predstavitev</vt:lpstr>
      <vt:lpstr>PowerPointova predstavitev</vt:lpstr>
      <vt:lpstr>Kontinuitetna enačba 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28</cp:revision>
  <dcterms:created xsi:type="dcterms:W3CDTF">2021-09-26T19:56:46Z</dcterms:created>
  <dcterms:modified xsi:type="dcterms:W3CDTF">2022-01-24T19:48:32Z</dcterms:modified>
</cp:coreProperties>
</file>