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9" r:id="rId6"/>
    <p:sldId id="258" r:id="rId7"/>
    <p:sldId id="276" r:id="rId8"/>
    <p:sldId id="273" r:id="rId9"/>
    <p:sldId id="274" r:id="rId10"/>
    <p:sldId id="275" r:id="rId11"/>
    <p:sldId id="270" r:id="rId12"/>
    <p:sldId id="268" r:id="rId13"/>
    <p:sldId id="257" r:id="rId14"/>
    <p:sldId id="261" r:id="rId15"/>
    <p:sldId id="281" r:id="rId16"/>
    <p:sldId id="266" r:id="rId17"/>
    <p:sldId id="279" r:id="rId18"/>
    <p:sldId id="271" r:id="rId19"/>
    <p:sldId id="272" r:id="rId20"/>
    <p:sldId id="277" r:id="rId21"/>
    <p:sldId id="265" r:id="rId22"/>
    <p:sldId id="278" r:id="rId23"/>
    <p:sldId id="267" r:id="rId24"/>
    <p:sldId id="282" r:id="rId25"/>
    <p:sldId id="283" r:id="rId26"/>
    <p:sldId id="260" r:id="rId2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C69A59C-9A0B-40BC-BEF3-75E63AAC039B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Pravoko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7" name="Pravoko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13" name="Ograda številke diapoz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8" name="Ograda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69A59C-9A0B-40BC-BEF3-75E63AAC039B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69A59C-9A0B-40BC-BEF3-75E63AAC039B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12" name="Ograda številke diapoz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16" name="Ograda besedil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5" name="Ograda besedil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Pravoko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1" name="Pravoko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C69A59C-9A0B-40BC-BEF3-75E63AAC039B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13" name="Ograda številke diapoz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Pravoko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Dan_spomina_na_mrtve" TargetMode="External"/><Relationship Id="rId3" Type="http://schemas.openxmlformats.org/officeDocument/2006/relationships/hyperlink" Target="http://sl.wikipedia.org/wiki/Pre%C5%A1ernov_dan" TargetMode="External"/><Relationship Id="rId7" Type="http://schemas.openxmlformats.org/officeDocument/2006/relationships/hyperlink" Target="http://sl.wikipedia.org/wiki/Dan_reformacije" TargetMode="External"/><Relationship Id="rId2" Type="http://schemas.openxmlformats.org/officeDocument/2006/relationships/hyperlink" Target="http://sl.wikipedia.org/wiki/Novo_let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Dan_dr%C5%BEavnosti" TargetMode="External"/><Relationship Id="rId11" Type="http://schemas.openxmlformats.org/officeDocument/2006/relationships/hyperlink" Target="http://sl.wikipedia.org/wiki/Bo%C5%BEi%C4%8D" TargetMode="External"/><Relationship Id="rId5" Type="http://schemas.openxmlformats.org/officeDocument/2006/relationships/hyperlink" Target="http://sl.wikipedia.org/wiki/Praznik_dela" TargetMode="External"/><Relationship Id="rId10" Type="http://schemas.openxmlformats.org/officeDocument/2006/relationships/hyperlink" Target="http://sl.wikipedia.org/wiki/Marijino_vnebovzetje" TargetMode="External"/><Relationship Id="rId4" Type="http://schemas.openxmlformats.org/officeDocument/2006/relationships/hyperlink" Target="http://sl.wikipedia.org/wiki/Dan_upora_proti_okupatorju" TargetMode="External"/><Relationship Id="rId9" Type="http://schemas.openxmlformats.org/officeDocument/2006/relationships/hyperlink" Target="http://sl.wikipedia.org/wiki/Dan_samostojnosti_in_enotnost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CVul3IBcDA" TargetMode="External"/><Relationship Id="rId5" Type="http://schemas.openxmlformats.org/officeDocument/2006/relationships/hyperlink" Target="https://www.youtube.com/watch?v=Qdju6GMWd98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34JMnyFrss" TargetMode="External"/><Relationship Id="rId2" Type="http://schemas.openxmlformats.org/officeDocument/2006/relationships/hyperlink" Target="https://www.youtube.com/watch?v=8tiQg-yHVv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91680" y="3789040"/>
            <a:ext cx="7147520" cy="1828800"/>
          </a:xfrm>
        </p:spPr>
        <p:txBody>
          <a:bodyPr>
            <a:normAutofit/>
          </a:bodyPr>
          <a:lstStyle/>
          <a:p>
            <a:r>
              <a:rPr lang="sl-SI" dirty="0" smtClean="0"/>
              <a:t>Skupnost državljanov republike  </a:t>
            </a:r>
            <a:r>
              <a:rPr lang="sl-SI" dirty="0" err="1" smtClean="0"/>
              <a:t>slovenije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59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Državljanstvo in narodna pripadnost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153400" cy="5234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l-SI" dirty="0" smtClean="0"/>
          </a:p>
          <a:p>
            <a:pPr lvl="1"/>
            <a:r>
              <a:rPr lang="sl-SI" dirty="0" smtClean="0">
                <a:solidFill>
                  <a:srgbClr val="FF0000"/>
                </a:solidFill>
              </a:rPr>
              <a:t>Država</a:t>
            </a:r>
          </a:p>
          <a:p>
            <a:pPr marL="365760" lvl="1" indent="0">
              <a:buNone/>
            </a:pPr>
            <a:endParaRPr lang="sl-SI" dirty="0" smtClean="0"/>
          </a:p>
          <a:p>
            <a:pPr lvl="1"/>
            <a:r>
              <a:rPr lang="sl-SI" dirty="0" smtClean="0">
                <a:solidFill>
                  <a:srgbClr val="FF0000"/>
                </a:solidFill>
              </a:rPr>
              <a:t>Državljan</a:t>
            </a:r>
          </a:p>
          <a:p>
            <a:pPr marL="365760" lvl="1" indent="0">
              <a:buNone/>
            </a:pPr>
            <a:endParaRPr lang="sl-SI" dirty="0" smtClean="0"/>
          </a:p>
          <a:p>
            <a:pPr lvl="1"/>
            <a:r>
              <a:rPr lang="sl-SI" dirty="0" smtClean="0">
                <a:solidFill>
                  <a:srgbClr val="FF0000"/>
                </a:solidFill>
              </a:rPr>
              <a:t>Državljanstvo</a:t>
            </a:r>
          </a:p>
          <a:p>
            <a:pPr marL="365760" lvl="1" indent="0">
              <a:buNone/>
            </a:pPr>
            <a:endParaRPr lang="sl-SI" dirty="0" smtClean="0"/>
          </a:p>
          <a:p>
            <a:pPr lvl="1"/>
            <a:r>
              <a:rPr lang="sl-SI" dirty="0" smtClean="0">
                <a:solidFill>
                  <a:srgbClr val="FF0000"/>
                </a:solidFill>
              </a:rPr>
              <a:t>Narod</a:t>
            </a:r>
            <a:r>
              <a:rPr lang="sl-SI" dirty="0" smtClean="0"/>
              <a:t> – trajna, medgeneracijska skupnost, ki jo povezuje zavest o skupnem jeziku, zgodovini in kulturi.</a:t>
            </a:r>
          </a:p>
          <a:p>
            <a:pPr marL="365760" lvl="1" indent="0">
              <a:buNone/>
            </a:pPr>
            <a:endParaRPr lang="sl-SI" dirty="0" smtClean="0"/>
          </a:p>
          <a:p>
            <a:pPr lvl="1"/>
            <a:r>
              <a:rPr lang="sl-SI" dirty="0">
                <a:solidFill>
                  <a:srgbClr val="FF0000"/>
                </a:solidFill>
              </a:rPr>
              <a:t>N</a:t>
            </a:r>
            <a:r>
              <a:rPr lang="sl-SI" dirty="0" smtClean="0">
                <a:solidFill>
                  <a:srgbClr val="FF0000"/>
                </a:solidFill>
              </a:rPr>
              <a:t>arodna pripadnost</a:t>
            </a:r>
          </a:p>
          <a:p>
            <a:pPr marL="365760" lvl="1" indent="0">
              <a:buNone/>
            </a:pPr>
            <a:endParaRPr lang="sl-SI" dirty="0" smtClean="0"/>
          </a:p>
          <a:p>
            <a:pPr lvl="1"/>
            <a:r>
              <a:rPr lang="sl-SI" dirty="0" smtClean="0">
                <a:solidFill>
                  <a:srgbClr val="FF0000"/>
                </a:solidFill>
              </a:rPr>
              <a:t>Patriotizem</a:t>
            </a:r>
          </a:p>
          <a:p>
            <a:pPr lvl="1"/>
            <a:endParaRPr lang="sl-SI" dirty="0" smtClean="0">
              <a:solidFill>
                <a:srgbClr val="FF0000"/>
              </a:solidFill>
            </a:endParaRPr>
          </a:p>
          <a:p>
            <a:pPr lvl="1"/>
            <a:r>
              <a:rPr lang="sl-SI" dirty="0" smtClean="0">
                <a:solidFill>
                  <a:srgbClr val="FF0000"/>
                </a:solidFill>
              </a:rPr>
              <a:t>Ustava</a:t>
            </a:r>
          </a:p>
          <a:p>
            <a:pPr lvl="1"/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3563888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>
              <a:buNone/>
            </a:pPr>
            <a:r>
              <a:rPr lang="sl-SI" dirty="0">
                <a:solidFill>
                  <a:srgbClr val="00B050"/>
                </a:solidFill>
              </a:rPr>
              <a:t>Kako pridobiti državljanstvo?</a:t>
            </a:r>
          </a:p>
          <a:p>
            <a:pPr marL="45720" indent="0">
              <a:buNone/>
            </a:pPr>
            <a:r>
              <a:rPr lang="sl-SI" dirty="0">
                <a:solidFill>
                  <a:srgbClr val="00B050"/>
                </a:solidFill>
              </a:rPr>
              <a:t>Katere so pravice in dolžnosti državljanov? - UL </a:t>
            </a:r>
          </a:p>
        </p:txBody>
      </p:sp>
    </p:spTree>
    <p:extLst>
      <p:ext uri="{BB962C8B-B14F-4D97-AF65-F5344CB8AC3E}">
        <p14:creationId xmlns:p14="http://schemas.microsoft.com/office/powerpoint/2010/main" val="11206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6820" y="58448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Vsaka država ima tudi ime.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1"/>
          </p:nvPr>
        </p:nvSpPr>
        <p:spPr>
          <a:xfrm>
            <a:off x="611560" y="2132856"/>
            <a:ext cx="8153400" cy="4495800"/>
          </a:xfrm>
        </p:spPr>
        <p:txBody>
          <a:bodyPr/>
          <a:lstStyle/>
          <a:p>
            <a:r>
              <a:rPr lang="sl-SI" dirty="0"/>
              <a:t>Katero je uradno ime naše države</a:t>
            </a:r>
            <a:r>
              <a:rPr lang="sl-SI" dirty="0" smtClean="0"/>
              <a:t>?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Katero je glavno mesto te države?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944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Državni simboli </a:t>
            </a:r>
            <a:r>
              <a:rPr lang="sl-SI" sz="3600" dirty="0"/>
              <a:t>(zastava, grb, himna, jezik)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D:\Users\UPORAB~1\AppData\Local\Temp\nzhe0eu7.tmp\strip_t2_658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/>
          <a:stretch/>
        </p:blipFill>
        <p:spPr bwMode="auto">
          <a:xfrm>
            <a:off x="1547664" y="1600200"/>
            <a:ext cx="6264696" cy="463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49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Državni simboli </a:t>
            </a:r>
            <a:r>
              <a:rPr lang="sl-SI" sz="2700" dirty="0" smtClean="0"/>
              <a:t>(zastava, grb, himna, jezik)</a:t>
            </a:r>
            <a:endParaRPr lang="sl-SI" sz="27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sz="2800" dirty="0" smtClean="0"/>
              <a:t>Uradni jezik: </a:t>
            </a:r>
            <a:r>
              <a:rPr lang="sl-SI" sz="2800" smtClean="0"/>
              <a:t>slovenski jezik</a:t>
            </a:r>
          </a:p>
          <a:p>
            <a:endParaRPr lang="sl-SI" sz="2800" dirty="0" smtClean="0"/>
          </a:p>
          <a:p>
            <a:r>
              <a:rPr lang="sl-SI" sz="2800" dirty="0" smtClean="0"/>
              <a:t>Najvišji pravni akt v državi: Ustava</a:t>
            </a:r>
            <a:endParaRPr lang="sl-SI" sz="2800" dirty="0"/>
          </a:p>
        </p:txBody>
      </p:sp>
      <p:pic>
        <p:nvPicPr>
          <p:cNvPr id="1026" name="Picture 2" descr="http://www.dvajset.si/uploads/pics/zast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4" y="1628800"/>
            <a:ext cx="5544616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ervices.dedi.si/DEDIServer/res/media/image/1849/MAXIMUM/490x1200?12652672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7662"/>
            <a:ext cx="2958988" cy="36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712968" cy="990600"/>
          </a:xfrm>
        </p:spPr>
        <p:txBody>
          <a:bodyPr>
            <a:normAutofit/>
          </a:bodyPr>
          <a:lstStyle/>
          <a:p>
            <a:r>
              <a:rPr lang="sl-SI" dirty="0" smtClean="0"/>
              <a:t>Državni prazniki v Republiki Sloveniji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b="1" dirty="0"/>
              <a:t>Državni prazniki:</a:t>
            </a:r>
            <a:endParaRPr lang="sl-SI" dirty="0"/>
          </a:p>
          <a:p>
            <a:pPr lvl="0"/>
            <a:r>
              <a:rPr lang="sl-SI" b="1" dirty="0"/>
              <a:t>1. januar - </a:t>
            </a:r>
            <a:r>
              <a:rPr lang="sl-SI" b="1" u="sng" dirty="0">
                <a:hlinkClick r:id="rId2" tooltip="Novo leto"/>
              </a:rPr>
              <a:t>novo leto</a:t>
            </a:r>
            <a:r>
              <a:rPr lang="sl-SI" dirty="0"/>
              <a:t> </a:t>
            </a:r>
          </a:p>
          <a:p>
            <a:pPr lvl="0"/>
            <a:r>
              <a:rPr lang="sl-SI" b="1" dirty="0"/>
              <a:t>8. februar - </a:t>
            </a:r>
            <a:r>
              <a:rPr lang="sl-SI" b="1" u="sng" dirty="0">
                <a:hlinkClick r:id="rId3" tooltip="Prešernov dan"/>
              </a:rPr>
              <a:t>Prešernov dan</a:t>
            </a:r>
            <a:r>
              <a:rPr lang="sl-SI" dirty="0"/>
              <a:t>, slovenski kulturni praznik</a:t>
            </a:r>
          </a:p>
          <a:p>
            <a:pPr lvl="0"/>
            <a:r>
              <a:rPr lang="sl-SI" b="1" dirty="0"/>
              <a:t>27. april - </a:t>
            </a:r>
            <a:r>
              <a:rPr lang="sl-SI" b="1" u="sng" dirty="0">
                <a:hlinkClick r:id="rId4" tooltip="Dan upora proti okupatorju"/>
              </a:rPr>
              <a:t>dan </a:t>
            </a:r>
            <a:r>
              <a:rPr lang="sl-SI" b="1" u="sng" dirty="0" smtClean="0">
                <a:hlinkClick r:id="rId4" tooltip="Dan upora proti okupatorju"/>
              </a:rPr>
              <a:t>odpora </a:t>
            </a:r>
            <a:r>
              <a:rPr lang="sl-SI" b="1" u="sng" dirty="0">
                <a:hlinkClick r:id="rId4" tooltip="Dan upora proti okupatorju"/>
              </a:rPr>
              <a:t>proti okupatorju</a:t>
            </a:r>
            <a:endParaRPr lang="sl-SI" dirty="0"/>
          </a:p>
          <a:p>
            <a:pPr lvl="0"/>
            <a:r>
              <a:rPr lang="sl-SI" b="1" dirty="0"/>
              <a:t>1. in 2. maj - </a:t>
            </a:r>
            <a:r>
              <a:rPr lang="sl-SI" b="1" u="sng" dirty="0">
                <a:hlinkClick r:id="rId5" tooltip="Praznik dela"/>
              </a:rPr>
              <a:t>praznik </a:t>
            </a:r>
            <a:r>
              <a:rPr lang="sl-SI" b="1" u="sng" dirty="0" smtClean="0">
                <a:hlinkClick r:id="rId5" tooltip="Praznik dela"/>
              </a:rPr>
              <a:t>dela</a:t>
            </a:r>
            <a:endParaRPr lang="sl-SI" b="1" u="sng" dirty="0" smtClean="0"/>
          </a:p>
          <a:p>
            <a:pPr lvl="0"/>
            <a:r>
              <a:rPr lang="sl-SI" b="1" dirty="0" smtClean="0">
                <a:solidFill>
                  <a:srgbClr val="00B050"/>
                </a:solidFill>
              </a:rPr>
              <a:t>8. junij – </a:t>
            </a:r>
            <a:r>
              <a:rPr lang="sl-SI" b="1" u="sng" dirty="0" smtClean="0">
                <a:solidFill>
                  <a:srgbClr val="00B050"/>
                </a:solidFill>
              </a:rPr>
              <a:t>dan Primoža Trubarja</a:t>
            </a:r>
            <a:endParaRPr lang="sl-SI" u="sng" dirty="0">
              <a:solidFill>
                <a:srgbClr val="00B050"/>
              </a:solidFill>
            </a:endParaRPr>
          </a:p>
          <a:p>
            <a:pPr lvl="0"/>
            <a:r>
              <a:rPr lang="sl-SI" b="1" dirty="0"/>
              <a:t>25. junij - </a:t>
            </a:r>
            <a:r>
              <a:rPr lang="sl-SI" b="1" u="sng" dirty="0">
                <a:hlinkClick r:id="rId6" tooltip="Dan državnosti"/>
              </a:rPr>
              <a:t>dan </a:t>
            </a:r>
            <a:r>
              <a:rPr lang="sl-SI" b="1" u="sng" dirty="0" smtClean="0">
                <a:hlinkClick r:id="rId6" tooltip="Dan državnosti"/>
              </a:rPr>
              <a:t>državnosti</a:t>
            </a:r>
            <a:endParaRPr lang="sl-SI" b="1" u="sng" dirty="0" smtClean="0"/>
          </a:p>
          <a:p>
            <a:pPr lvl="0"/>
            <a:r>
              <a:rPr lang="sl-SI" b="1" dirty="0" smtClean="0">
                <a:solidFill>
                  <a:srgbClr val="00B050"/>
                </a:solidFill>
              </a:rPr>
              <a:t>17. avgust – </a:t>
            </a:r>
            <a:r>
              <a:rPr lang="sl-SI" b="1" u="sng" dirty="0" smtClean="0">
                <a:solidFill>
                  <a:srgbClr val="00B050"/>
                </a:solidFill>
              </a:rPr>
              <a:t>združitev prekmurskih Slovencev z matičnim narodom</a:t>
            </a:r>
          </a:p>
          <a:p>
            <a:pPr lvl="0"/>
            <a:r>
              <a:rPr lang="sl-SI" b="1" dirty="0" smtClean="0">
                <a:solidFill>
                  <a:srgbClr val="00B050"/>
                </a:solidFill>
              </a:rPr>
              <a:t>15. september – </a:t>
            </a:r>
            <a:r>
              <a:rPr lang="sl-SI" b="1" u="sng" dirty="0" smtClean="0">
                <a:solidFill>
                  <a:srgbClr val="00B050"/>
                </a:solidFill>
              </a:rPr>
              <a:t>vrnitev Primorske k matični domovini</a:t>
            </a:r>
            <a:endParaRPr lang="sl-SI" u="sng" dirty="0">
              <a:solidFill>
                <a:srgbClr val="00B050"/>
              </a:solidFill>
            </a:endParaRPr>
          </a:p>
          <a:p>
            <a:pPr lvl="0"/>
            <a:r>
              <a:rPr lang="sl-SI" b="1" dirty="0"/>
              <a:t>31. oktober - </a:t>
            </a:r>
            <a:r>
              <a:rPr lang="sl-SI" b="1" u="sng" dirty="0">
                <a:hlinkClick r:id="rId7" tooltip="Dan reformacije"/>
              </a:rPr>
              <a:t>dan reformacije</a:t>
            </a:r>
            <a:endParaRPr lang="sl-SI" dirty="0"/>
          </a:p>
          <a:p>
            <a:pPr lvl="0"/>
            <a:r>
              <a:rPr lang="sl-SI" b="1" dirty="0"/>
              <a:t>1. november - </a:t>
            </a:r>
            <a:r>
              <a:rPr lang="sl-SI" b="1" u="sng" dirty="0">
                <a:hlinkClick r:id="rId8" tooltip="Dan spomina na mrtve"/>
              </a:rPr>
              <a:t>dan spomina na </a:t>
            </a:r>
            <a:r>
              <a:rPr lang="sl-SI" b="1" u="sng" dirty="0" smtClean="0">
                <a:hlinkClick r:id="rId8" tooltip="Dan spomina na mrtve"/>
              </a:rPr>
              <a:t>mrtve</a:t>
            </a:r>
            <a:r>
              <a:rPr lang="sl-SI" b="1" u="sng" dirty="0" smtClean="0">
                <a:solidFill>
                  <a:srgbClr val="FFC000"/>
                </a:solidFill>
              </a:rPr>
              <a:t>, vsi sveti</a:t>
            </a:r>
          </a:p>
          <a:p>
            <a:pPr lvl="0"/>
            <a:r>
              <a:rPr lang="sl-SI" b="1" dirty="0" smtClean="0">
                <a:solidFill>
                  <a:srgbClr val="00B050"/>
                </a:solidFill>
              </a:rPr>
              <a:t>23. november </a:t>
            </a:r>
            <a:r>
              <a:rPr lang="sl-SI" b="1" u="sng" dirty="0" smtClean="0">
                <a:solidFill>
                  <a:srgbClr val="00B050"/>
                </a:solidFill>
              </a:rPr>
              <a:t>– dan Rudolfa Maistra</a:t>
            </a:r>
            <a:endParaRPr lang="sl-SI" dirty="0">
              <a:solidFill>
                <a:srgbClr val="00B050"/>
              </a:solidFill>
            </a:endParaRPr>
          </a:p>
          <a:p>
            <a:pPr lvl="0"/>
            <a:r>
              <a:rPr lang="sl-SI" b="1" dirty="0"/>
              <a:t>26. december- </a:t>
            </a:r>
            <a:r>
              <a:rPr lang="sl-SI" b="1" u="sng" dirty="0">
                <a:hlinkClick r:id="rId9" tooltip="Dan samostojnosti in enotnosti"/>
              </a:rPr>
              <a:t>dan samostojnosti in enotnosti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b="1" dirty="0"/>
              <a:t>Krščanski prazniki</a:t>
            </a:r>
            <a:r>
              <a:rPr lang="sl-SI" b="1" dirty="0" smtClean="0"/>
              <a:t>:</a:t>
            </a:r>
          </a:p>
          <a:p>
            <a:r>
              <a:rPr lang="sl-SI" b="1" dirty="0" smtClean="0"/>
              <a:t>1. nedelja po 1. pomladni polni luni – </a:t>
            </a:r>
            <a:r>
              <a:rPr lang="sl-SI" b="1" u="sng" dirty="0" smtClean="0">
                <a:solidFill>
                  <a:srgbClr val="FFC000"/>
                </a:solidFill>
              </a:rPr>
              <a:t>velika noč, velikonočni ponedeljek</a:t>
            </a:r>
          </a:p>
          <a:p>
            <a:r>
              <a:rPr lang="sl-SI" b="1" dirty="0" smtClean="0"/>
              <a:t>50. dan po veliki noči - </a:t>
            </a:r>
            <a:r>
              <a:rPr lang="sl-SI" b="1" u="sng" dirty="0" smtClean="0">
                <a:solidFill>
                  <a:srgbClr val="FFC000"/>
                </a:solidFill>
              </a:rPr>
              <a:t>binkošti</a:t>
            </a:r>
            <a:endParaRPr lang="sl-SI" u="sng" dirty="0">
              <a:solidFill>
                <a:srgbClr val="FFC000"/>
              </a:solidFill>
            </a:endParaRPr>
          </a:p>
          <a:p>
            <a:pPr lvl="0"/>
            <a:r>
              <a:rPr lang="sl-SI" b="1" dirty="0"/>
              <a:t>15. avgust</a:t>
            </a:r>
            <a:r>
              <a:rPr lang="sl-SI" dirty="0"/>
              <a:t> - </a:t>
            </a:r>
            <a:r>
              <a:rPr lang="sl-SI" b="1" u="sng" dirty="0">
                <a:hlinkClick r:id="rId10" tooltip="Marijino vnebovzetje"/>
              </a:rPr>
              <a:t>Marijino vnebovzetje</a:t>
            </a:r>
            <a:endParaRPr lang="sl-SI" dirty="0"/>
          </a:p>
          <a:p>
            <a:pPr lvl="0"/>
            <a:r>
              <a:rPr lang="sl-SI" b="1" dirty="0"/>
              <a:t>25. december</a:t>
            </a:r>
            <a:r>
              <a:rPr lang="sl-SI" dirty="0"/>
              <a:t> - </a:t>
            </a:r>
            <a:r>
              <a:rPr lang="sl-SI" b="1" u="sng" dirty="0">
                <a:hlinkClick r:id="rId11" tooltip="Božič"/>
              </a:rPr>
              <a:t>božič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56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iskanja slik za ustava v str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94"/>
            <a:ext cx="669674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8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1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106862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sl-SI" altLang="sl-SI" dirty="0" smtClean="0"/>
              <a:t>1. člen</a:t>
            </a:r>
          </a:p>
          <a:p>
            <a:pPr marL="0" indent="0" algn="ctr">
              <a:buNone/>
            </a:pPr>
            <a:r>
              <a:rPr lang="sl-SI" altLang="sl-SI" dirty="0" smtClean="0"/>
              <a:t>   Slovenija je demokratična republika.</a:t>
            </a:r>
          </a:p>
          <a:p>
            <a:pPr algn="ctr"/>
            <a:endParaRPr lang="sl-SI" altLang="sl-SI" dirty="0" smtClean="0"/>
          </a:p>
          <a:p>
            <a:pPr algn="ctr">
              <a:buFontTx/>
              <a:buNone/>
            </a:pPr>
            <a:endParaRPr lang="sl-SI" altLang="sl-SI" dirty="0" smtClean="0"/>
          </a:p>
          <a:p>
            <a:pPr algn="ctr">
              <a:buFontTx/>
              <a:buNone/>
            </a:pPr>
            <a:endParaRPr lang="sl-SI" altLang="sl-SI" dirty="0" smtClean="0">
              <a:solidFill>
                <a:srgbClr val="C00000"/>
              </a:solidFill>
            </a:endParaRPr>
          </a:p>
        </p:txBody>
      </p:sp>
      <p:sp>
        <p:nvSpPr>
          <p:cNvPr id="4" name="Naslov 2"/>
          <p:cNvSpPr txBox="1">
            <a:spLocks/>
          </p:cNvSpPr>
          <p:nvPr/>
        </p:nvSpPr>
        <p:spPr>
          <a:xfrm>
            <a:off x="683568" y="260648"/>
            <a:ext cx="8153400" cy="9906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altLang="sl-SI" b="1" dirty="0" smtClean="0">
                <a:solidFill>
                  <a:srgbClr val="C00000"/>
                </a:solidFill>
              </a:rPr>
              <a:t>USTAVA</a:t>
            </a:r>
            <a:r>
              <a:rPr lang="sl-SI" altLang="sl-SI" dirty="0" smtClean="0"/>
              <a:t/>
            </a:r>
            <a:br>
              <a:rPr lang="sl-SI" altLang="sl-SI" dirty="0" smtClean="0"/>
            </a:br>
            <a:r>
              <a:rPr lang="sl-SI" altLang="sl-SI" dirty="0" smtClean="0"/>
              <a:t>vrhovni pravni akt v državi</a:t>
            </a:r>
          </a:p>
        </p:txBody>
      </p:sp>
      <p:pic>
        <p:nvPicPr>
          <p:cNvPr id="5" name="Picture 2" descr="Rezultat iskanja slik za ustava v str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738482" cy="38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ustava v str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686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4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404938"/>
          </a:xfrm>
        </p:spPr>
        <p:txBody>
          <a:bodyPr/>
          <a:lstStyle/>
          <a:p>
            <a:pPr eaLnBrk="1" hangingPunct="1"/>
            <a:r>
              <a:rPr lang="sl-SI" dirty="0" smtClean="0">
                <a:solidFill>
                  <a:srgbClr val="FFC000"/>
                </a:solidFill>
              </a:rPr>
              <a:t>Kaj velja za demokracijo?</a:t>
            </a:r>
          </a:p>
        </p:txBody>
      </p:sp>
      <p:sp>
        <p:nvSpPr>
          <p:cNvPr id="8195" name="Ograda vsebine 2"/>
          <p:cNvSpPr>
            <a:spLocks noGrp="1"/>
          </p:cNvSpPr>
          <p:nvPr>
            <p:ph idx="1"/>
          </p:nvPr>
        </p:nvSpPr>
        <p:spPr>
          <a:xfrm>
            <a:off x="685800" y="1828800"/>
            <a:ext cx="7918450" cy="39764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400" dirty="0"/>
              <a:t>v</a:t>
            </a:r>
            <a:r>
              <a:rPr lang="sl-SI" sz="2400" dirty="0" smtClean="0"/>
              <a:t>ladavina ljudstva </a:t>
            </a:r>
            <a:r>
              <a:rPr lang="sl-SI" sz="2400" i="1" dirty="0" smtClean="0">
                <a:solidFill>
                  <a:srgbClr val="00B050"/>
                </a:solidFill>
              </a:rPr>
              <a:t>U 10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l-SI" sz="2400" dirty="0" smtClean="0"/>
              <a:t>osebna svoboda posameznika </a:t>
            </a:r>
            <a:r>
              <a:rPr lang="sl-SI" sz="2400" i="1" dirty="0" smtClean="0">
                <a:solidFill>
                  <a:srgbClr val="00B050"/>
                </a:solidFill>
              </a:rPr>
              <a:t>U18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l-SI" sz="2400" dirty="0" smtClean="0"/>
              <a:t>enakost ljudi pred zakonom </a:t>
            </a:r>
            <a:r>
              <a:rPr lang="sl-SI" sz="2400" i="1" dirty="0" smtClean="0">
                <a:solidFill>
                  <a:srgbClr val="00B050"/>
                </a:solidFill>
              </a:rPr>
              <a:t>U 16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l-SI" sz="2400" i="1" dirty="0" smtClean="0"/>
              <a:t>svoboda je omejena z odgovornostjo do drugega !!! </a:t>
            </a:r>
            <a:r>
              <a:rPr lang="sl-SI" sz="2400" i="1" dirty="0" smtClean="0">
                <a:solidFill>
                  <a:srgbClr val="00B050"/>
                </a:solidFill>
              </a:rPr>
              <a:t>U 22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l-SI" sz="2400" dirty="0" smtClean="0"/>
              <a:t>svoboda izražanja misli </a:t>
            </a:r>
            <a:r>
              <a:rPr lang="sl-SI" sz="2400" i="1" dirty="0" smtClean="0">
                <a:solidFill>
                  <a:srgbClr val="00B050"/>
                </a:solidFill>
              </a:rPr>
              <a:t>U 26</a:t>
            </a:r>
          </a:p>
          <a:p>
            <a:pPr>
              <a:buFont typeface="Wingdings" pitchFamily="2" charset="2"/>
              <a:buChar char="Ø"/>
            </a:pPr>
            <a:r>
              <a:rPr lang="sl-SI" sz="2400" dirty="0"/>
              <a:t>svobodne volitve </a:t>
            </a:r>
            <a:r>
              <a:rPr lang="sl-SI" sz="2400" i="1" dirty="0">
                <a:solidFill>
                  <a:srgbClr val="00B050"/>
                </a:solidFill>
              </a:rPr>
              <a:t>U 9, </a:t>
            </a:r>
            <a:r>
              <a:rPr lang="sl-SI" sz="2400" i="1" dirty="0" smtClean="0">
                <a:solidFill>
                  <a:srgbClr val="00B050"/>
                </a:solidFill>
              </a:rPr>
              <a:t>29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l-SI" sz="2400" dirty="0" smtClean="0"/>
              <a:t>enakopravnost pri odločanju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l-SI" sz="2400" dirty="0" smtClean="0"/>
              <a:t>pravila so enaka za vse in vsem znana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l-SI" sz="2400" dirty="0" smtClean="0"/>
              <a:t>komunikacija – skupno reševanje zadev, sodelovanje</a:t>
            </a:r>
          </a:p>
          <a:p>
            <a:pPr eaLnBrk="1" hangingPunct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0085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1"/>
          <p:cNvSpPr>
            <a:spLocks noGrp="1"/>
          </p:cNvSpPr>
          <p:nvPr>
            <p:ph idx="4294967295"/>
          </p:nvPr>
        </p:nvSpPr>
        <p:spPr>
          <a:xfrm>
            <a:off x="457200" y="1989138"/>
            <a:ext cx="8229600" cy="4106862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sl-SI" altLang="sl-SI" dirty="0" smtClean="0"/>
              <a:t>1. člen</a:t>
            </a:r>
          </a:p>
          <a:p>
            <a:pPr marL="0" indent="0" algn="ctr">
              <a:buNone/>
            </a:pPr>
            <a:r>
              <a:rPr lang="sl-SI" altLang="sl-SI" dirty="0" smtClean="0"/>
              <a:t>   Slovenija je demokratična republika.</a:t>
            </a:r>
          </a:p>
          <a:p>
            <a:pPr algn="ctr"/>
            <a:endParaRPr lang="sl-SI" altLang="sl-SI" dirty="0" smtClean="0"/>
          </a:p>
          <a:p>
            <a:pPr algn="ctr">
              <a:buFontTx/>
              <a:buNone/>
            </a:pPr>
            <a:endParaRPr lang="sl-SI" altLang="sl-SI" dirty="0" smtClean="0"/>
          </a:p>
          <a:p>
            <a:pPr algn="ctr">
              <a:buFontTx/>
              <a:buNone/>
            </a:pPr>
            <a:r>
              <a:rPr lang="sl-SI" altLang="sl-SI" dirty="0" smtClean="0">
                <a:solidFill>
                  <a:srgbClr val="C00000"/>
                </a:solidFill>
              </a:rPr>
              <a:t> 2. člen</a:t>
            </a:r>
          </a:p>
          <a:p>
            <a:pPr marL="0" indent="0" algn="ctr">
              <a:buNone/>
            </a:pPr>
            <a:r>
              <a:rPr lang="sl-SI" altLang="sl-SI" dirty="0">
                <a:solidFill>
                  <a:srgbClr val="C00000"/>
                </a:solidFill>
              </a:rPr>
              <a:t> </a:t>
            </a:r>
            <a:r>
              <a:rPr lang="sl-SI" altLang="sl-SI" dirty="0" smtClean="0">
                <a:solidFill>
                  <a:srgbClr val="C00000"/>
                </a:solidFill>
              </a:rPr>
              <a:t>   Slovenija je pravna in socialna država.</a:t>
            </a:r>
          </a:p>
          <a:p>
            <a:pPr marL="0" indent="0" algn="ctr">
              <a:buNone/>
            </a:pPr>
            <a:r>
              <a:rPr lang="sl-SI" altLang="sl-SI" i="1" dirty="0" smtClean="0">
                <a:solidFill>
                  <a:srgbClr val="00B050"/>
                </a:solidFill>
              </a:rPr>
              <a:t>U 11, 12</a:t>
            </a:r>
          </a:p>
        </p:txBody>
      </p:sp>
      <p:sp>
        <p:nvSpPr>
          <p:cNvPr id="1536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altLang="sl-SI" b="1" dirty="0" smtClean="0">
                <a:solidFill>
                  <a:srgbClr val="C00000"/>
                </a:solidFill>
              </a:rPr>
              <a:t>USTAVA</a:t>
            </a:r>
            <a:r>
              <a:rPr lang="sl-SI" altLang="sl-SI" dirty="0" smtClean="0"/>
              <a:t/>
            </a:r>
            <a:br>
              <a:rPr lang="sl-SI" altLang="sl-SI" dirty="0" smtClean="0"/>
            </a:br>
            <a:r>
              <a:rPr lang="sl-SI" altLang="sl-SI" dirty="0" smtClean="0"/>
              <a:t>vrhovni pravni akt v državi</a:t>
            </a:r>
          </a:p>
        </p:txBody>
      </p:sp>
    </p:spTree>
    <p:extLst>
      <p:ext uri="{BB962C8B-B14F-4D97-AF65-F5344CB8AC3E}">
        <p14:creationId xmlns:p14="http://schemas.microsoft.com/office/powerpoint/2010/main" val="23031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država?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http://www.gliderracing.com/images/Slove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04121"/>
            <a:ext cx="7505541" cy="52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Rezultat iskanja slik za ustava v str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0200"/>
            <a:ext cx="7037323" cy="473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773601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 smtClean="0"/>
              <a:t>Kaj pomeni pravna država?  UČ 36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175140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Kaj pomeni pravna država?  UČ 36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514350" indent="-514350">
              <a:buAutoNum type="alphaLcParenR"/>
            </a:pPr>
            <a:r>
              <a:rPr lang="sl-SI" dirty="0" smtClean="0"/>
              <a:t>Predpisi in zakoni v naši državi se ne smejo spreminjati.</a:t>
            </a:r>
          </a:p>
          <a:p>
            <a:pPr marL="514350" indent="-514350">
              <a:buAutoNum type="alphaLcParenR"/>
            </a:pPr>
            <a:endParaRPr lang="sl-SI" dirty="0" smtClean="0"/>
          </a:p>
          <a:p>
            <a:pPr marL="514350" indent="-514350">
              <a:buAutoNum type="alphaLcParenR"/>
            </a:pPr>
            <a:r>
              <a:rPr lang="sl-SI" dirty="0" smtClean="0"/>
              <a:t>Vsi ljudje v državi morajo delovati tako, kot je napisano v zakonih in predpisih.</a:t>
            </a:r>
          </a:p>
          <a:p>
            <a:pPr marL="514350" indent="-514350">
              <a:buAutoNum type="alphaLcParenR"/>
            </a:pPr>
            <a:endParaRPr lang="sl-SI" dirty="0" smtClean="0"/>
          </a:p>
          <a:p>
            <a:pPr marL="514350" indent="-514350">
              <a:buAutoNum type="alphaLcParenR"/>
            </a:pPr>
            <a:r>
              <a:rPr lang="sl-SI" dirty="0" smtClean="0"/>
              <a:t>V najpomembnejših službah v naši državi so lahko zaposleni le pravniki.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23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2" name="Picture 4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11" y="1556792"/>
            <a:ext cx="7099073" cy="51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13183" y="260648"/>
            <a:ext cx="81534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Kaj pomeni socialna država?  UČ 37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4935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Kaj pomeni socialna država?  UČ 37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Država skrbi za svoje državljane: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i="1" dirty="0"/>
              <a:t>o</a:t>
            </a:r>
            <a:r>
              <a:rPr lang="sl-SI" i="1" dirty="0" smtClean="0"/>
              <a:t>snovno zdravstveno zavarovanje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i="1" dirty="0"/>
              <a:t>d</a:t>
            </a:r>
            <a:r>
              <a:rPr lang="sl-SI" i="1" dirty="0" smtClean="0"/>
              <a:t>enarna podpora </a:t>
            </a:r>
            <a:r>
              <a:rPr lang="sl-SI" dirty="0" smtClean="0"/>
              <a:t>(dodatek ob rojstvu otroka, državna štipendija, subvencije prehrane…)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i="1" dirty="0"/>
              <a:t>p</a:t>
            </a:r>
            <a:r>
              <a:rPr lang="sl-SI" i="1" dirty="0" smtClean="0"/>
              <a:t>ravica do izobraževanja </a:t>
            </a:r>
            <a:r>
              <a:rPr lang="sl-SI" dirty="0" smtClean="0"/>
              <a:t>(učbeniški sklad…)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i="1" dirty="0"/>
              <a:t>s</a:t>
            </a:r>
            <a:r>
              <a:rPr lang="sl-SI" i="1" dirty="0" smtClean="0"/>
              <a:t>krb za brezposelne</a:t>
            </a:r>
            <a:r>
              <a:rPr lang="sl-SI" dirty="0" smtClean="0"/>
              <a:t>…</a:t>
            </a:r>
            <a:endParaRPr lang="sl-SI" dirty="0"/>
          </a:p>
          <a:p>
            <a:pPr marL="685800" lvl="2" indent="0">
              <a:buNone/>
            </a:pPr>
            <a:endParaRPr lang="sl-SI" dirty="0" smtClean="0"/>
          </a:p>
          <a:p>
            <a:r>
              <a:rPr lang="sl-SI" dirty="0" smtClean="0"/>
              <a:t>Reši UL.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89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zultat iskanja slik za ustava v str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6200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53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5876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70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Autofit/>
          </a:bodyPr>
          <a:lstStyle/>
          <a:p>
            <a:r>
              <a:rPr lang="sl-SI" sz="4000" dirty="0" smtClean="0"/>
              <a:t>Naravna in kulturna dediščina  U 35-37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Spletna stran: </a:t>
            </a:r>
          </a:p>
          <a:p>
            <a:pPr marL="0" indent="0">
              <a:buNone/>
            </a:pPr>
            <a:r>
              <a:rPr lang="sl-SI" sz="2600" i="1" dirty="0" smtClean="0"/>
              <a:t>20 let samostojnosti – za mlajše</a:t>
            </a:r>
          </a:p>
          <a:p>
            <a:pPr marL="0" indent="0">
              <a:buNone/>
            </a:pPr>
            <a:r>
              <a:rPr lang="sl-SI" sz="2600" i="1" dirty="0" smtClean="0"/>
              <a:t>DEDI – digitalna enciklopedija dediščine na Slovenskem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Kaj je naravna in kaj kulturna dediščina?</a:t>
            </a:r>
          </a:p>
          <a:p>
            <a:pPr marL="0" indent="0">
              <a:buNone/>
            </a:pPr>
            <a:r>
              <a:rPr lang="sl-SI" dirty="0" smtClean="0"/>
              <a:t>Poišči vsaj po pet primerov.</a:t>
            </a:r>
          </a:p>
          <a:p>
            <a:pPr marL="0" indent="0">
              <a:buNone/>
            </a:pPr>
            <a:r>
              <a:rPr lang="sl-SI" dirty="0" smtClean="0"/>
              <a:t>Katere so naše dolžnosti glede ohranjanja dediščine?</a:t>
            </a:r>
          </a:p>
          <a:p>
            <a:pPr marL="0" indent="0">
              <a:buNone/>
            </a:pPr>
            <a:r>
              <a:rPr lang="sl-SI" dirty="0" smtClean="0"/>
              <a:t>Pojasni zakaj?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31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država?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https://www.kaartenenatlassen.nl/files/digitaal-satellietbeeld-slovenie-58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6285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država?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Država je </a:t>
            </a:r>
            <a:r>
              <a:rPr lang="sl-SI" dirty="0" smtClean="0"/>
              <a:t>mednarodno </a:t>
            </a:r>
            <a:r>
              <a:rPr lang="sl-SI" dirty="0"/>
              <a:t>priznana politična skupnost, ki ima lastno ozemlje in </a:t>
            </a:r>
            <a:r>
              <a:rPr lang="sl-SI" dirty="0" smtClean="0"/>
              <a:t>priznano suvereno oblast, v </a:t>
            </a:r>
            <a:r>
              <a:rPr lang="sl-SI" sz="2800" dirty="0" smtClean="0"/>
              <a:t>kateri organizirano živi skupnost ljudi – </a:t>
            </a:r>
            <a:r>
              <a:rPr lang="sl-SI" sz="2800" b="1" dirty="0" smtClean="0"/>
              <a:t>državljani</a:t>
            </a:r>
            <a:r>
              <a:rPr lang="sl-SI" sz="2800" dirty="0" smtClean="0"/>
              <a:t>. </a:t>
            </a:r>
          </a:p>
          <a:p>
            <a:endParaRPr lang="sl-SI" dirty="0" smtClean="0"/>
          </a:p>
          <a:p>
            <a:r>
              <a:rPr lang="sl-SI" dirty="0" smtClean="0"/>
              <a:t>Države </a:t>
            </a:r>
            <a:r>
              <a:rPr lang="sl-SI" dirty="0"/>
              <a:t>se med seboj razlikujejo po obliki vladavine, državni ureditvi, narodni sestavi, verski </a:t>
            </a:r>
            <a:r>
              <a:rPr lang="sl-SI" dirty="0" smtClean="0"/>
              <a:t>sestavi…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89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53400" cy="990600"/>
          </a:xfrm>
        </p:spPr>
        <p:txBody>
          <a:bodyPr>
            <a:noAutofit/>
          </a:bodyPr>
          <a:lstStyle/>
          <a:p>
            <a:r>
              <a:rPr lang="sl-SI" sz="3200" dirty="0" smtClean="0"/>
              <a:t>Vsaka država ima </a:t>
            </a:r>
            <a:r>
              <a:rPr lang="sl-SI" sz="3200" b="1" dirty="0" smtClean="0"/>
              <a:t>politično ureditev.</a:t>
            </a:r>
            <a:br>
              <a:rPr lang="sl-SI" sz="3200" b="1" dirty="0" smtClean="0"/>
            </a:br>
            <a:r>
              <a:rPr lang="sl-SI" sz="3200" dirty="0" smtClean="0"/>
              <a:t>Katere slike spadajo k politični ureditvi države?</a:t>
            </a:r>
            <a:endParaRPr lang="sl-SI" sz="3200" dirty="0"/>
          </a:p>
        </p:txBody>
      </p:sp>
      <p:pic>
        <p:nvPicPr>
          <p:cNvPr id="1030" name="Picture 6" descr="http://www.slovenskavojska.si/uploads/pics/vojasnice_map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528198" cy="297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elo.si/assets/media/picture/20110519/grad3.jpg?rev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016224" cy="13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happytv.rs/images/pahor-potrebna-solidarnost-eu-u-resavanju-izbeglicke-krize/19036poh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0174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visitljubljana.com/file/1139174/parlament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4" y="5252546"/>
            <a:ext cx="2093759" cy="13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mnz.gov.si/uploads/pics/Vlada_16022012_TaminoPetelinsekSTA_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77589"/>
            <a:ext cx="2608784" cy="136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kema-on.net/upload/reference/ref_144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958" y="1844824"/>
            <a:ext cx="1897010" cy="12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gornji-grad.si/sites/default/files/cerkev_sv_Miklavz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397" y="3422902"/>
            <a:ext cx="1955571" cy="14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Slovenija skozi zgodovino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51520" y="1556792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Slovenija je v svetovnem merilu mlada država. Samostojna in neodvisna je od leta 1991. Predniki Slovencev, Slovani, ki so se v 6. stoletju iz območja Karpatov preselili na območje današnje Slovenije, so sicer že v sedmem stoletju ustanovili najstarejšo znano slovansko državo, kneževino Karantanijo, vendar se ta ni obdržala dolgo.</a:t>
            </a:r>
          </a:p>
          <a:p>
            <a:endParaRPr lang="sl-SI" dirty="0" smtClean="0"/>
          </a:p>
          <a:p>
            <a:r>
              <a:rPr lang="sl-SI" dirty="0" smtClean="0"/>
              <a:t>Vse </a:t>
            </a:r>
            <a:r>
              <a:rPr lang="sl-SI" dirty="0"/>
              <a:t>do 20. stoletja so območju Slovenije tako vladali tujci, večino časa Habsburžani oziroma kasneje Avstro-Ogrska monarhija. V tem obdobju so se Slovenci kljub zatiranju in vztrajnim pritiskom po asimilaciji razvili v narod in izoblikovali svojo identiteto.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Po </a:t>
            </a:r>
            <a:r>
              <a:rPr lang="sl-SI" dirty="0"/>
              <a:t>1. svetovni vojni je Slovenija postala del Kraljevine Jugoslavije, po 2. svetovni vojni pa del Socialistične federativne republike Jugoslavije.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Po </a:t>
            </a:r>
            <a:r>
              <a:rPr lang="sl-SI" dirty="0"/>
              <a:t>več kot sedemdesetih letih bivanja v Jugoslaviji se je med Slovenci izoblikovalo soglasje za samostojno pot. Na plebiscitu leta 1990 se je za samostojnost izreklo skoraj 90 odstotkov </a:t>
            </a:r>
            <a:r>
              <a:rPr lang="sl-SI" dirty="0" err="1"/>
              <a:t>volilcev</a:t>
            </a:r>
            <a:r>
              <a:rPr lang="sl-SI" dirty="0"/>
              <a:t>. Leta 2004 je Slovenija vstopila v Evropsko Unijo in postala članica zveze Nato. </a:t>
            </a:r>
          </a:p>
        </p:txBody>
      </p:sp>
    </p:spTree>
    <p:extLst>
      <p:ext uri="{BB962C8B-B14F-4D97-AF65-F5344CB8AC3E}">
        <p14:creationId xmlns:p14="http://schemas.microsoft.com/office/powerpoint/2010/main" val="31610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76" y="3267732"/>
            <a:ext cx="4187129" cy="27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dan mlad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36944"/>
            <a:ext cx="5614877" cy="316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dan mlad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" y="3267732"/>
            <a:ext cx="4716016" cy="274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078172" y="6111204"/>
            <a:ext cx="533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rgbClr val="FF0000"/>
                </a:solidFill>
              </a:rPr>
              <a:t>YT: Dan mladosti </a:t>
            </a:r>
            <a:r>
              <a:rPr lang="sl-SI" i="1" dirty="0">
                <a:solidFill>
                  <a:srgbClr val="FF0000"/>
                </a:solidFill>
              </a:rPr>
              <a:t>– </a:t>
            </a:r>
            <a:r>
              <a:rPr lang="sl-SI" i="1" dirty="0" smtClean="0">
                <a:solidFill>
                  <a:srgbClr val="FF0000"/>
                </a:solidFill>
              </a:rPr>
              <a:t>Tito naše </a:t>
            </a:r>
            <a:r>
              <a:rPr lang="sl-SI" i="1" dirty="0" err="1" smtClean="0">
                <a:solidFill>
                  <a:srgbClr val="FF0000"/>
                </a:solidFill>
              </a:rPr>
              <a:t>sunce</a:t>
            </a:r>
            <a:r>
              <a:rPr lang="sl-SI" i="1" dirty="0" smtClean="0">
                <a:solidFill>
                  <a:srgbClr val="FF0000"/>
                </a:solidFill>
              </a:rPr>
              <a:t> Zgodovina.si</a:t>
            </a:r>
          </a:p>
          <a:p>
            <a:r>
              <a:rPr lang="sl-SI" i="1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sl-SI" i="1" dirty="0">
                <a:solidFill>
                  <a:srgbClr val="FF0000"/>
                </a:solidFill>
                <a:hlinkClick r:id="rId5"/>
              </a:rPr>
              <a:t>://www.youtube.com/watch?v=Qdju6GMWd98</a:t>
            </a:r>
            <a:r>
              <a:rPr lang="sl-SI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6588535" y="1927021"/>
            <a:ext cx="1816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6"/>
              </a:rPr>
              <a:t>Hej Slovani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31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Za vsak datum opiši dogodek.</a:t>
            </a:r>
            <a:br>
              <a:rPr lang="sl-SI" dirty="0" smtClean="0"/>
            </a:br>
            <a:r>
              <a:rPr lang="sl-SI" dirty="0" smtClean="0"/>
              <a:t>UČ, stran 26-40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0078411"/>
              </p:ext>
            </p:extLst>
          </p:nvPr>
        </p:nvGraphicFramePr>
        <p:xfrm>
          <a:off x="506285" y="2159083"/>
          <a:ext cx="8153401" cy="273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6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8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8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smtClean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. 12. 1990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26. 12. 1990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smtClean="0">
                          <a:solidFill>
                            <a:schemeClr val="tx1"/>
                          </a:solidFill>
                          <a:effectLst/>
                        </a:rPr>
                        <a:t>Kateri </a:t>
                      </a: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državni praznik?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25. 6. 1991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26. 6. – 7. 7. 1991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23. 12. 1991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Maj 1992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maj 2004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04900" algn="l"/>
                        </a:tabLs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januar 2007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eva puščica 4"/>
          <p:cNvSpPr/>
          <p:nvPr/>
        </p:nvSpPr>
        <p:spPr>
          <a:xfrm flipV="1">
            <a:off x="-1" y="2217701"/>
            <a:ext cx="506285" cy="2638069"/>
          </a:xfrm>
          <a:prstGeom prst="leftArrow">
            <a:avLst>
              <a:gd name="adj1" fmla="val 100000"/>
              <a:gd name="adj2" fmla="val 93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8641731" y="2160155"/>
            <a:ext cx="394765" cy="2695615"/>
          </a:xfrm>
          <a:prstGeom prst="rightArrow">
            <a:avLst>
              <a:gd name="adj1" fmla="val 100000"/>
              <a:gd name="adj2" fmla="val 58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191307" y="5381226"/>
            <a:ext cx="8783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i="1" dirty="0" err="1" smtClean="0">
                <a:solidFill>
                  <a:srgbClr val="FF0000"/>
                </a:solidFill>
                <a:hlinkClick r:id="rId2"/>
              </a:rPr>
              <a:t>Infodrom</a:t>
            </a:r>
            <a:r>
              <a:rPr lang="sl-SI" sz="2400" i="1" dirty="0" smtClean="0">
                <a:solidFill>
                  <a:srgbClr val="FF0000"/>
                </a:solidFill>
                <a:hlinkClick r:id="rId2"/>
              </a:rPr>
              <a:t>: Dan samostojnosti in enotnosti</a:t>
            </a:r>
            <a:endParaRPr lang="sl-SI" sz="2400" i="1" dirty="0" smtClean="0">
              <a:solidFill>
                <a:srgbClr val="FF0000"/>
              </a:solidFill>
            </a:endParaRPr>
          </a:p>
          <a:p>
            <a:r>
              <a:rPr lang="sl-SI" sz="2400" i="1" dirty="0">
                <a:solidFill>
                  <a:srgbClr val="FF0000"/>
                </a:solidFill>
              </a:rPr>
              <a:t> </a:t>
            </a:r>
            <a:r>
              <a:rPr lang="sl-SI" sz="2400" i="1" dirty="0" smtClean="0">
                <a:solidFill>
                  <a:srgbClr val="FF0000"/>
                </a:solidFill>
              </a:rPr>
              <a:t>              </a:t>
            </a:r>
            <a:r>
              <a:rPr lang="sl-SI" sz="2400" i="1" dirty="0" smtClean="0">
                <a:solidFill>
                  <a:srgbClr val="FF0000"/>
                </a:solidFill>
                <a:hlinkClick r:id="rId3"/>
              </a:rPr>
              <a:t>Plebiscit</a:t>
            </a:r>
            <a:endParaRPr lang="sl-SI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Nastanek nove države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Rezultat iskanja slik za plebiscit glasov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600200"/>
            <a:ext cx="3080420" cy="47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75783"/>
            <a:ext cx="4344260" cy="26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36" y="4266093"/>
            <a:ext cx="3921259" cy="24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edinsko">
  <a:themeElements>
    <a:clrScheme name="Sredinsk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redinsk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redinsk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468</TotalTime>
  <Words>754</Words>
  <Application>Microsoft Office PowerPoint</Application>
  <PresentationFormat>Diaprojekcija na zaslonu (4:3)</PresentationFormat>
  <Paragraphs>155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2" baseType="lpstr">
      <vt:lpstr>Calibri</vt:lpstr>
      <vt:lpstr>Times New Roman</vt:lpstr>
      <vt:lpstr>Tw Cen MT</vt:lpstr>
      <vt:lpstr>Wingdings</vt:lpstr>
      <vt:lpstr>Wingdings 2</vt:lpstr>
      <vt:lpstr>Sredinsko</vt:lpstr>
      <vt:lpstr>Skupnost državljanov republike  slovenije</vt:lpstr>
      <vt:lpstr>Kaj je država?</vt:lpstr>
      <vt:lpstr>Kaj je država?</vt:lpstr>
      <vt:lpstr>Kaj je država?</vt:lpstr>
      <vt:lpstr>Vsaka država ima politično ureditev. Katere slike spadajo k politični ureditvi države?</vt:lpstr>
      <vt:lpstr>Slovenija skozi zgodovino</vt:lpstr>
      <vt:lpstr>PowerPointova predstavitev</vt:lpstr>
      <vt:lpstr>Za vsak datum opiši dogodek. UČ, stran 26-40</vt:lpstr>
      <vt:lpstr>Nastanek nove države</vt:lpstr>
      <vt:lpstr>Državljanstvo in narodna pripadnost</vt:lpstr>
      <vt:lpstr>Vsaka država ima tudi ime. </vt:lpstr>
      <vt:lpstr>Državni simboli (zastava, grb, himna, jezik)</vt:lpstr>
      <vt:lpstr>Državni simboli (zastava, grb, himna, jezik)</vt:lpstr>
      <vt:lpstr>Državni prazniki v Republiki Sloveniji</vt:lpstr>
      <vt:lpstr>PowerPointova predstavitev</vt:lpstr>
      <vt:lpstr>PowerPointova predstavitev</vt:lpstr>
      <vt:lpstr>PowerPointova predstavitev</vt:lpstr>
      <vt:lpstr>Kaj velja za demokracijo?</vt:lpstr>
      <vt:lpstr>USTAVA vrhovni pravni akt v državi</vt:lpstr>
      <vt:lpstr>PowerPointova predstavitev</vt:lpstr>
      <vt:lpstr>Kaj pomeni pravna država?  UČ 36</vt:lpstr>
      <vt:lpstr>PowerPointova predstavitev</vt:lpstr>
      <vt:lpstr>Kaj pomeni socialna država?  UČ 37</vt:lpstr>
      <vt:lpstr>PowerPointova predstavitev</vt:lpstr>
      <vt:lpstr>PowerPointova predstavitev</vt:lpstr>
      <vt:lpstr>Naravna in kulturna dediščina  U 35-37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Skupnost državljanov republike  slovenije</dc:title>
  <dc:creator>GEOGRAFIJA 2</dc:creator>
  <cp:lastModifiedBy>Tadeja Z</cp:lastModifiedBy>
  <cp:revision>52</cp:revision>
  <dcterms:created xsi:type="dcterms:W3CDTF">2014-11-17T14:46:11Z</dcterms:created>
  <dcterms:modified xsi:type="dcterms:W3CDTF">2021-04-01T16:03:26Z</dcterms:modified>
</cp:coreProperties>
</file>