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69" r:id="rId3"/>
    <p:sldId id="303" r:id="rId4"/>
    <p:sldId id="292" r:id="rId5"/>
    <p:sldId id="309" r:id="rId6"/>
    <p:sldId id="284" r:id="rId7"/>
    <p:sldId id="304" r:id="rId8"/>
    <p:sldId id="305" r:id="rId9"/>
    <p:sldId id="306" r:id="rId10"/>
    <p:sldId id="308" r:id="rId11"/>
    <p:sldId id="289" r:id="rId12"/>
    <p:sldId id="280" r:id="rId13"/>
    <p:sldId id="290" r:id="rId14"/>
    <p:sldId id="297" r:id="rId15"/>
    <p:sldId id="302" r:id="rId16"/>
    <p:sldId id="291" r:id="rId17"/>
  </p:sldIdLst>
  <p:sldSz cx="12188825" cy="6858000"/>
  <p:notesSz cx="6858000" cy="9144000"/>
  <p:custDataLst>
    <p:tags r:id="rId20"/>
  </p:custDataLst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64" d="100"/>
          <a:sy n="64" d="100"/>
        </p:scale>
        <p:origin x="752" y="5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AFD8135-C56A-4AE6-978E-30AB05608F38}" type="datetime1">
              <a:rPr lang="sl-SI" smtClean="0"/>
              <a:t>18. 11. 2021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F3DCC-8712-4519-9D30-A502BC800B24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dirty="0"/>
              <a:t>Uredite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3821A9-1C31-4760-BDBC-9A0BA471B1B7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l-SI" dirty="0"/>
              <a:t>OPOMBA: Če želite zamenjati sliko, jo izberite in izbrišite. Nato uporabite ikono za vstavljanje slike, da jo zamenjate z lastno!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3002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03279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sl-SI" smtClean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62651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sl-SI" smtClean="0"/>
              <a:t>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86377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sl-SI" smtClean="0"/>
              <a:t>11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0956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sl-SI" smtClean="0"/>
              <a:t>12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75947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/>
              <a:t>Uredite slog podnaslova matrice</a:t>
            </a:r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15AFA5C-901B-451C-9596-3D4449CC1487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D220380-4F94-48AC-9B2B-0287EA22CE3D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53BC2D-24FD-4F60-B518-6375DE21D3C6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cxnSp>
        <p:nvCxnSpPr>
          <p:cNvPr id="11" name="Raven povezovalnik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Raven povezovalnik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15" name="Pravokotnik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 hasCustomPrompt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Označba mesta za nogo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12" name="Označba mesta za datum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EEF595-536A-4E2C-AAF2-3F3501DDC620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14" name="Označba mesta za številko diapozitiva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498356-3271-4BE3-BE44-CEC1DFEFBF2E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910C63-F0E8-4044-ADB4-72F88D59CD2C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ni diapozitiv s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Autofit/>
          </a:bodyPr>
          <a:lstStyle>
            <a:lvl1pPr algn="ctr" rtl="0">
              <a:lnSpc>
                <a:spcPct val="80000"/>
              </a:lnSpc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/>
              <a:t>Uredite slog podnaslova matrice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11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7" name="Pravokotnik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12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9" name="Pravokotnik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13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EFF814-0A86-474E-A0DF-A588D07AD4F9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domestni naslovni diapozitiv s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Autofit/>
          </a:bodyPr>
          <a:lstStyle>
            <a:lvl1pPr algn="ctr" rtl="0">
              <a:lnSpc>
                <a:spcPct val="80000"/>
              </a:lnSpc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/>
              <a:t>Uredite slog podnaslova matrice</a:t>
            </a:r>
            <a:endParaRPr lang="sl-SI" dirty="0"/>
          </a:p>
        </p:txBody>
      </p:sp>
      <p:sp>
        <p:nvSpPr>
          <p:cNvPr id="11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3" hasCustomPrompt="1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12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4" hasCustomPrompt="1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13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5" hasCustomPrompt="1"/>
          </p:nvPr>
        </p:nvSpPr>
        <p:spPr>
          <a:xfrm>
            <a:off x="7592534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47FF02-0741-4EE3-868C-94FB683C02A5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A91A42-7DD8-40CB-AA3F-504E8DE08EF0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vsebina s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jeni pravokotnik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12" name="Pravokotnik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14" name="Označba mesta za sliko 13" descr="Prazna označba mesta za dodajanje slike. Kliknite označbo mesta in izberite sliko, ki jo želite dodati."/>
          <p:cNvSpPr>
            <a:spLocks noGrp="1"/>
          </p:cNvSpPr>
          <p:nvPr>
            <p:ph type="pic" sz="quarter" idx="13" hasCustomPrompt="1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 rtl="0">
              <a:buNone/>
              <a:defRPr sz="1600"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cxnSp>
        <p:nvCxnSpPr>
          <p:cNvPr id="8" name="Raven povezovalnik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Raven povezovalnik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2B7F1AE-92D9-4099-A0DF-675706520707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8D8E2EA-54C7-4CF1-B3F6-E45D3FCE88DD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94EC3BA-8CFE-49F1-B1B4-8B9A27965B5E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EE392A9-F4AB-4E15-8EE5-D59B7FF0C719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8785E54-3FBB-4FDE-B3F0-65DC2AD31AB0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cxnSp>
        <p:nvCxnSpPr>
          <p:cNvPr id="8" name="Raven povezovalnik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Raven povezovalnik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003DAAF1-8909-47EA-AEAC-8C03338E27F7}" type="datetime1">
              <a:rPr lang="sl-SI" smtClean="0"/>
              <a:pPr/>
              <a:t>18. 11. 2021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25A965E-3C11-4F28-82DC-E30D63FAC43C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kupnost.sio.si/mod/folder/view.php?id=338968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1" cy="1096782"/>
          </a:xfrm>
        </p:spPr>
        <p:txBody>
          <a:bodyPr rtlCol="0">
            <a:normAutofit fontScale="90000"/>
          </a:bodyPr>
          <a:lstStyle/>
          <a:p>
            <a:r>
              <a:rPr lang="pl-PL" sz="5600" b="1" dirty="0"/>
              <a:t>TRADICIONALNI SLOVENSKI ZAJTRK </a:t>
            </a:r>
            <a:endParaRPr lang="sl-SI" sz="5600" b="1" dirty="0"/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1634550" y="5987760"/>
            <a:ext cx="9140382" cy="681600"/>
          </a:xfrm>
        </p:spPr>
        <p:txBody>
          <a:bodyPr rtlCol="0">
            <a:normAutofit/>
          </a:bodyPr>
          <a:lstStyle/>
          <a:p>
            <a:pPr rtl="0"/>
            <a:r>
              <a:rPr lang="sl-SI" b="1" dirty="0"/>
              <a:t> 19. 11. 2021</a:t>
            </a:r>
          </a:p>
        </p:txBody>
      </p:sp>
      <p:pic>
        <p:nvPicPr>
          <p:cNvPr id="7" name="Označba mesta za sliko 6" descr="Košara z jabolki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Označba mesta slike 2"/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23978" r="2397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724" y="2557462"/>
            <a:ext cx="2619375" cy="1743075"/>
          </a:xfrm>
          <a:prstGeom prst="rect">
            <a:avLst/>
          </a:prstGeom>
        </p:spPr>
      </p:pic>
      <p:pic>
        <p:nvPicPr>
          <p:cNvPr id="11" name="Označba mesta slike 10"/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l="23978" r="23978"/>
          <a:stretch>
            <a:fillRect/>
          </a:stretch>
        </p:blipFill>
        <p:spPr>
          <a:xfrm>
            <a:off x="4798268" y="917753"/>
            <a:ext cx="2592388" cy="3314700"/>
          </a:xfrm>
          <a:prstGeom prst="rect">
            <a:avLst/>
          </a:prstGeom>
        </p:spPr>
      </p:pic>
      <p:pic>
        <p:nvPicPr>
          <p:cNvPr id="12" name="Lojze Slak - Čebel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6980" y="308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80" y="620688"/>
            <a:ext cx="26384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7908" y="205582"/>
            <a:ext cx="8064896" cy="665241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sl-SI" altLang="sl-SI" sz="4400" b="1" dirty="0"/>
              <a:t>	</a:t>
            </a:r>
            <a:r>
              <a:rPr lang="sl-SI" altLang="sl-SI" sz="2400" b="1" u="sng" dirty="0"/>
              <a:t>ZAKAJ JESTI ZELENJAVO IZ LOKALNEGA OKOLJA?</a:t>
            </a:r>
            <a:endParaRPr lang="sl-SI" altLang="sl-SI" sz="2400" b="1" dirty="0"/>
          </a:p>
          <a:p>
            <a:pPr eaLnBrk="1" hangingPunct="1">
              <a:lnSpc>
                <a:spcPct val="90000"/>
              </a:lnSpc>
            </a:pPr>
            <a:endParaRPr lang="sl-SI" altLang="sl-SI" dirty="0"/>
          </a:p>
          <a:p>
            <a:pPr eaLnBrk="1" hangingPunct="1">
              <a:lnSpc>
                <a:spcPct val="90000"/>
              </a:lnSpc>
            </a:pPr>
            <a:r>
              <a:rPr lang="sl-SI" altLang="sl-SI" dirty="0"/>
              <a:t>Ker je prišla na krožnik, v skledo v kratkem času in od blizu, je ohranila vse hranilne snovi (vitamini, minerali) , pri tem pa tudi veliko manj onesnažila okolje (izpušni plini)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dirty="0"/>
              <a:t>Ker se ni peljala daleč, je bila lahko pobrana v ustrezni zrelosti, zato je ta zelenjava okusnejša in bolj sveža, vsebuje veliko hranilnih snovi. 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dirty="0"/>
              <a:t>Kupovanje pri nas pridelane zelenjave pomeni tudi ohranjanje Slovenije tako lepe, kakor je sedaj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dirty="0"/>
              <a:t>Če ob kosilu in večerji pojemo veliko zelenjave, potem lahko pojemo tudi kakšen bombon ali čokolado, pa bodo zobje in trebušček ostali zdravi.</a:t>
            </a:r>
            <a:endParaRPr lang="sl-SI" altLang="sl-SI" sz="44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l-SI" altLang="sl-SI" sz="4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l-SI" altLang="sl-SI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343" y="3759994"/>
            <a:ext cx="20002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GARD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89756" y="5013176"/>
            <a:ext cx="2232248" cy="159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53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95612" y="264551"/>
            <a:ext cx="7670802" cy="625376"/>
          </a:xfrm>
        </p:spPr>
        <p:txBody>
          <a:bodyPr rtlCol="0">
            <a:normAutofit/>
          </a:bodyPr>
          <a:lstStyle/>
          <a:p>
            <a:r>
              <a:rPr lang="sl-SI" b="1" dirty="0"/>
              <a:t>Pomen čebel</a:t>
            </a:r>
            <a:r>
              <a:rPr lang="sl-SI" dirty="0"/>
              <a:t> 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2995612" y="864472"/>
            <a:ext cx="7670802" cy="5256583"/>
          </a:xfrm>
        </p:spPr>
        <p:txBody>
          <a:bodyPr rtlCol="0">
            <a:normAutofit/>
          </a:bodyPr>
          <a:lstStyle/>
          <a:p>
            <a:r>
              <a:rPr lang="sl-SI" dirty="0"/>
              <a:t>Najpomembnejše poslanstvo čebeljega rodu je opraševanje različnih rastlin.  </a:t>
            </a:r>
          </a:p>
        </p:txBody>
      </p:sp>
      <p:pic>
        <p:nvPicPr>
          <p:cNvPr id="6" name="Picture 2" descr="C:\Users\Tanja\AppData\Local\Microsoft\Windows\Temporary Internet Files\Content.Outlook\JGEFXY3H\DSC026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24" y="1449043"/>
            <a:ext cx="6229350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Uporabnik\Documents\slike ohranimo cebele\DSC_11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314" y="1263906"/>
            <a:ext cx="2741612" cy="32400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adj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036" y="4149080"/>
            <a:ext cx="2922350" cy="2157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adje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1" r="23681"/>
          <a:stretch>
            <a:fillRect/>
          </a:stretch>
        </p:blipFill>
        <p:spPr>
          <a:ln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994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89566" y="244473"/>
            <a:ext cx="7670802" cy="769392"/>
          </a:xfrm>
        </p:spPr>
        <p:txBody>
          <a:bodyPr rtlCol="0">
            <a:normAutofit/>
          </a:bodyPr>
          <a:lstStyle/>
          <a:p>
            <a:r>
              <a:rPr lang="sl-SI" sz="2800" b="1" dirty="0"/>
              <a:t>ČEBELJI PRIDELKI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2995612" y="1268761"/>
            <a:ext cx="7670802" cy="4903440"/>
          </a:xfrm>
        </p:spPr>
        <p:txBody>
          <a:bodyPr rtlCol="0"/>
          <a:lstStyle/>
          <a:p>
            <a:pPr>
              <a:buNone/>
            </a:pPr>
            <a:r>
              <a:rPr lang="sl-SI" altLang="sl-SI" b="1" dirty="0">
                <a:solidFill>
                  <a:srgbClr val="C00000"/>
                </a:solidFill>
              </a:rPr>
              <a:t>MED                                    CVETNI PRAH          MATIČNI MLEČEK</a:t>
            </a:r>
          </a:p>
          <a:p>
            <a:pPr>
              <a:buNone/>
            </a:pPr>
            <a:endParaRPr lang="sl-SI" altLang="sl-SI" b="1" dirty="0">
              <a:solidFill>
                <a:srgbClr val="C00000"/>
              </a:solidFill>
            </a:endParaRPr>
          </a:p>
          <a:p>
            <a:pPr>
              <a:buNone/>
            </a:pPr>
            <a:endParaRPr lang="sl-SI" altLang="sl-SI" b="1" dirty="0">
              <a:solidFill>
                <a:srgbClr val="C00000"/>
              </a:solidFill>
            </a:endParaRPr>
          </a:p>
          <a:p>
            <a:pPr>
              <a:buNone/>
            </a:pPr>
            <a:endParaRPr lang="sl-SI" altLang="sl-SI" b="1" dirty="0">
              <a:solidFill>
                <a:srgbClr val="C00000"/>
              </a:solidFill>
            </a:endParaRPr>
          </a:p>
          <a:p>
            <a:pPr>
              <a:buNone/>
            </a:pPr>
            <a:endParaRPr lang="sl-SI" altLang="sl-SI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sl-SI" altLang="sl-SI" b="1" dirty="0">
                <a:solidFill>
                  <a:srgbClr val="C00000"/>
                </a:solidFill>
              </a:rPr>
              <a:t>PROPOLIS                             VOSEK                                     ČEBELJI STRUP</a:t>
            </a:r>
            <a:endParaRPr lang="sl-SI" dirty="0"/>
          </a:p>
        </p:txBody>
      </p:sp>
      <p:pic>
        <p:nvPicPr>
          <p:cNvPr id="5" name="Picture 6" descr="IMG_34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9227" r="6920" b="9227"/>
          <a:stretch>
            <a:fillRect/>
          </a:stretch>
        </p:blipFill>
        <p:spPr bwMode="auto">
          <a:xfrm>
            <a:off x="2638028" y="1632918"/>
            <a:ext cx="2736850" cy="20875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cvetni_pra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48" y="1632918"/>
            <a:ext cx="2170113" cy="21605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porabnik\Documents\slike razno\cebelar brosura recepture\slike splosne\DSC_00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931" y="1648453"/>
            <a:ext cx="3455987" cy="2155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porabnik\Documents\Natasa\APITERAPIJA\apiterapija 2009\vsebina\za propolis knjigo\DSCN04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52" y="4339534"/>
            <a:ext cx="2376810" cy="20004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172_7299"/>
          <p:cNvPicPr>
            <a:picLocks noChangeAspect="1" noChangeArrowheads="1"/>
          </p:cNvPicPr>
          <p:nvPr/>
        </p:nvPicPr>
        <p:blipFill>
          <a:blip r:embed="rId7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11519" r="21996"/>
          <a:stretch>
            <a:fillRect/>
          </a:stretch>
        </p:blipFill>
        <p:spPr bwMode="auto">
          <a:xfrm>
            <a:off x="5372422" y="4372458"/>
            <a:ext cx="2316039" cy="1931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SC_0085 cop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6" y="4339912"/>
            <a:ext cx="2697338" cy="1921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porabnik\Documents\slike razno\slike splosne\kozarec 16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2" r="23342"/>
          <a:stretch>
            <a:fillRect/>
          </a:stretch>
        </p:blipFill>
        <p:spPr bwMode="auto"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048000" y="404664"/>
            <a:ext cx="60928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l-SI" altLang="sl-SI" sz="3200" b="1" dirty="0">
                <a:solidFill>
                  <a:schemeClr val="accent2"/>
                </a:solidFill>
              </a:rPr>
              <a:t>ČEBELE SO IZREDNO POMEMBNE ŽUŽELKE, ZATO JIH VARUJMO!</a:t>
            </a:r>
          </a:p>
        </p:txBody>
      </p:sp>
      <p:sp>
        <p:nvSpPr>
          <p:cNvPr id="4" name="Pravokotnik 3"/>
          <p:cNvSpPr/>
          <p:nvPr/>
        </p:nvSpPr>
        <p:spPr>
          <a:xfrm>
            <a:off x="477788" y="1989780"/>
            <a:ext cx="67908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sz="2400" i="1" dirty="0">
                <a:latin typeface="Times New Roman" panose="02020603050405020304" pitchFamily="18" charset="0"/>
              </a:rPr>
              <a:t>Ko bo izginila čebela z obličja Zemlje, bo človek preživel le še štiri leta; ko ni več čebel, ni več opraševanja, ni več rastlin, ni več živali, ni več ljudi </a:t>
            </a:r>
            <a:r>
              <a:rPr lang="sl-SI" altLang="sl-SI" sz="2400" dirty="0">
                <a:latin typeface="Times New Roman" panose="02020603050405020304" pitchFamily="18" charset="0"/>
              </a:rPr>
              <a:t>...« (</a:t>
            </a:r>
            <a:r>
              <a:rPr lang="sl-SI" sz="2400" dirty="0"/>
              <a:t>Albert Einstein)</a:t>
            </a:r>
          </a:p>
        </p:txBody>
      </p:sp>
      <p:pic>
        <p:nvPicPr>
          <p:cNvPr id="5" name="Slika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4" y="4221088"/>
            <a:ext cx="40322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Uporabnik\Desktop\splet slike\tisovec\DSC07664 -sonc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704" y="3140968"/>
            <a:ext cx="4912241" cy="33516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9836" y="151415"/>
            <a:ext cx="9144000" cy="733648"/>
          </a:xfrm>
        </p:spPr>
        <p:txBody>
          <a:bodyPr/>
          <a:lstStyle/>
          <a:p>
            <a:r>
              <a:rPr lang="sl-SI" dirty="0"/>
              <a:t>Jabolka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idx="1"/>
          </p:nvPr>
        </p:nvSpPr>
        <p:spPr>
          <a:xfrm>
            <a:off x="897624" y="892327"/>
            <a:ext cx="9144000" cy="4529137"/>
          </a:xfrm>
        </p:spPr>
        <p:txBody>
          <a:bodyPr/>
          <a:lstStyle/>
          <a:p>
            <a:pPr>
              <a:buNone/>
              <a:defRPr/>
            </a:pPr>
            <a:r>
              <a:rPr lang="sl-SI" altLang="sl-SI" b="1" u="sng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Zakaj je sadje pomembno v uravnoteženi prehrani ?</a:t>
            </a:r>
          </a:p>
          <a:p>
            <a:pPr>
              <a:lnSpc>
                <a:spcPct val="100000"/>
              </a:lnSpc>
              <a:defRPr/>
            </a:pPr>
            <a:r>
              <a:rPr lang="sl-SI" altLang="sl-SI" b="1" dirty="0">
                <a:solidFill>
                  <a:srgbClr val="003300"/>
                </a:solidFill>
              </a:rPr>
              <a:t>Ker vsebuje veliko  zdrave z minerali bogate vode (75 - 90%) </a:t>
            </a:r>
          </a:p>
          <a:p>
            <a:pPr>
              <a:lnSpc>
                <a:spcPct val="100000"/>
              </a:lnSpc>
              <a:defRPr/>
            </a:pPr>
            <a:r>
              <a:rPr lang="sl-SI" altLang="sl-SI" b="1" dirty="0">
                <a:solidFill>
                  <a:srgbClr val="003300"/>
                </a:solidFill>
              </a:rPr>
              <a:t>Ker je najbolj sveža in naravna hrana, ki odžeja, osveži in nahrani</a:t>
            </a:r>
          </a:p>
          <a:p>
            <a:pPr>
              <a:lnSpc>
                <a:spcPct val="100000"/>
              </a:lnSpc>
              <a:defRPr/>
            </a:pPr>
            <a:r>
              <a:rPr lang="sl-SI" altLang="sl-SI" b="1" dirty="0">
                <a:solidFill>
                  <a:srgbClr val="003300"/>
                </a:solidFill>
              </a:rPr>
              <a:t>Ker uživanje sadja izboljšuje funkcije delovanja vseh  človeških organov tudi možganov</a:t>
            </a:r>
          </a:p>
          <a:p>
            <a:pPr>
              <a:lnSpc>
                <a:spcPct val="100000"/>
              </a:lnSpc>
              <a:defRPr/>
            </a:pPr>
            <a:r>
              <a:rPr lang="sl-SI" altLang="sl-SI" b="1" dirty="0">
                <a:solidFill>
                  <a:srgbClr val="003300"/>
                </a:solidFill>
              </a:rPr>
              <a:t>Ker se ob uživanju sadja počutimo bolje</a:t>
            </a:r>
          </a:p>
          <a:p>
            <a:pPr>
              <a:lnSpc>
                <a:spcPct val="100000"/>
              </a:lnSpc>
              <a:defRPr/>
            </a:pPr>
            <a:r>
              <a:rPr lang="sl-SI" altLang="sl-SI" b="1" dirty="0">
                <a:solidFill>
                  <a:srgbClr val="003300"/>
                </a:solidFill>
              </a:rPr>
              <a:t>Ker je sezonsko sadje  najcenejša zdrava hrana</a:t>
            </a:r>
          </a:p>
          <a:p>
            <a:endParaRPr lang="sl-SI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16" y="3284984"/>
            <a:ext cx="4855270" cy="322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8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01801" y="1052514"/>
            <a:ext cx="4537075" cy="56165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sl-SI" altLang="sl-SI" sz="2800" b="1" u="sng">
                <a:solidFill>
                  <a:srgbClr val="003E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Načini uživanja sadja (primer jabolka):</a:t>
            </a:r>
          </a:p>
          <a:p>
            <a:pPr marL="0" indent="0">
              <a:buNone/>
              <a:defRPr/>
            </a:pPr>
            <a:endParaRPr lang="sl-SI" altLang="sl-SI" sz="200" b="1" u="sng">
              <a:solidFill>
                <a:srgbClr val="003E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>
              <a:defRPr/>
            </a:pPr>
            <a:r>
              <a:rPr lang="sl-SI" altLang="sl-SI" sz="2400" b="1">
                <a:solidFill>
                  <a:srgbClr val="003E00"/>
                </a:solidFill>
              </a:rPr>
              <a:t>sveža jabolka</a:t>
            </a:r>
          </a:p>
          <a:p>
            <a:pPr marL="0" indent="0">
              <a:defRPr/>
            </a:pPr>
            <a:r>
              <a:rPr lang="sl-SI" altLang="sl-SI" sz="2400" b="1">
                <a:solidFill>
                  <a:srgbClr val="003E00"/>
                </a:solidFill>
              </a:rPr>
              <a:t>jabolčni sokovi in sirupi</a:t>
            </a:r>
          </a:p>
          <a:p>
            <a:pPr marL="0" indent="0">
              <a:buNone/>
              <a:defRPr/>
            </a:pPr>
            <a:endParaRPr lang="sl-SI" altLang="sl-SI" sz="200" b="1">
              <a:solidFill>
                <a:srgbClr val="003E00"/>
              </a:solidFill>
            </a:endParaRPr>
          </a:p>
          <a:p>
            <a:pPr marL="0" indent="0">
              <a:defRPr/>
            </a:pPr>
            <a:r>
              <a:rPr lang="sl-SI" altLang="sl-SI" sz="2400" b="1">
                <a:solidFill>
                  <a:srgbClr val="003E00"/>
                </a:solidFill>
              </a:rPr>
              <a:t>jabolčni kis</a:t>
            </a:r>
          </a:p>
          <a:p>
            <a:pPr marL="0" indent="0">
              <a:defRPr/>
            </a:pPr>
            <a:r>
              <a:rPr lang="sl-SI" altLang="sl-SI" sz="2400" b="1">
                <a:solidFill>
                  <a:srgbClr val="003E00"/>
                </a:solidFill>
              </a:rPr>
              <a:t>sušena jabolka (krhlji)</a:t>
            </a:r>
          </a:p>
          <a:p>
            <a:pPr marL="0" indent="0">
              <a:defRPr/>
            </a:pPr>
            <a:r>
              <a:rPr lang="sl-SI" altLang="sl-SI" sz="2400" b="1">
                <a:solidFill>
                  <a:srgbClr val="003E00"/>
                </a:solidFill>
              </a:rPr>
              <a:t>jabolčni čips</a:t>
            </a:r>
          </a:p>
          <a:p>
            <a:pPr marL="0" indent="0">
              <a:defRPr/>
            </a:pPr>
            <a:r>
              <a:rPr lang="sl-SI" altLang="sl-SI" sz="2400" b="1">
                <a:solidFill>
                  <a:srgbClr val="003E00"/>
                </a:solidFill>
              </a:rPr>
              <a:t>čežana, kompot, žele, marmelada, džem</a:t>
            </a:r>
          </a:p>
          <a:p>
            <a:pPr marL="0" indent="0">
              <a:defRPr/>
            </a:pPr>
            <a:r>
              <a:rPr lang="sl-SI" altLang="sl-SI" sz="2400" b="1">
                <a:solidFill>
                  <a:srgbClr val="003E00"/>
                </a:solidFill>
              </a:rPr>
              <a:t>jabolčni zavitki, pite</a:t>
            </a:r>
          </a:p>
          <a:p>
            <a:pPr marL="0" indent="0">
              <a:defRPr/>
            </a:pPr>
            <a:r>
              <a:rPr lang="sl-SI" altLang="sl-SI" sz="2400" b="1">
                <a:solidFill>
                  <a:srgbClr val="003E00"/>
                </a:solidFill>
              </a:rPr>
              <a:t>pečena jabolka (lahko polnjena z medom in orehi)</a:t>
            </a:r>
          </a:p>
          <a:p>
            <a:pPr marL="0" indent="0">
              <a:defRPr/>
            </a:pPr>
            <a:r>
              <a:rPr lang="sl-SI" altLang="sl-SI" sz="2400" b="1">
                <a:solidFill>
                  <a:srgbClr val="003E00"/>
                </a:solidFill>
              </a:rPr>
              <a:t>sadne solate…….</a:t>
            </a:r>
            <a:r>
              <a:rPr lang="sl-SI" altLang="sl-SI" sz="2800" b="1">
                <a:solidFill>
                  <a:srgbClr val="003E00"/>
                </a:solidFill>
              </a:rPr>
              <a:t>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6" y="1196976"/>
            <a:ext cx="3635375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80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Viri in literatura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Povzeto po Jana Benčina, organizatorka šolske prehrane</a:t>
            </a:r>
          </a:p>
          <a:p>
            <a:r>
              <a:rPr lang="sl-SI" dirty="0"/>
              <a:t>Povzeto po </a:t>
            </a:r>
            <a:r>
              <a:rPr lang="sl-SI" dirty="0">
                <a:hlinkClick r:id="rId2"/>
              </a:rPr>
              <a:t>https://skupnost.sio.si/mod/folder/view.php?id=338968</a:t>
            </a:r>
            <a:r>
              <a:rPr lang="sl-SI" dirty="0"/>
              <a:t> </a:t>
            </a:r>
          </a:p>
          <a:p>
            <a:pPr marL="4572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788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522414" y="227317"/>
            <a:ext cx="9144000" cy="629467"/>
          </a:xfrm>
        </p:spPr>
        <p:txBody>
          <a:bodyPr rtlCol="0"/>
          <a:lstStyle/>
          <a:p>
            <a:pPr rtl="0"/>
            <a:r>
              <a:rPr lang="sl-SI" dirty="0"/>
              <a:t>Izvedba Tradicionalnega slovenskega zajtrka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837828" y="856784"/>
            <a:ext cx="9144000" cy="4529137"/>
          </a:xfrm>
        </p:spPr>
        <p:txBody>
          <a:bodyPr rtlCol="0">
            <a:normAutofit/>
          </a:bodyPr>
          <a:lstStyle/>
          <a:p>
            <a:r>
              <a:rPr lang="sl-SI" b="1" dirty="0"/>
              <a:t>Tudi letos bomo na tretji petek v novembru, 19. 11., obeležili dan slovenske hrane in spremljajoči Tradicionalni slovenski zajtrk (TSZ), ki bo letos že enajsti po vrsti. </a:t>
            </a:r>
          </a:p>
          <a:p>
            <a:r>
              <a:rPr lang="sl-SI" dirty="0"/>
              <a:t>Letošnji Tradicionalni slovenski zajtrk ima slogan »</a:t>
            </a:r>
            <a:r>
              <a:rPr lang="sl-SI" i="1" dirty="0"/>
              <a:t>Zajtrk s sadjem– super dan!« 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28346" t="13026" r="28546" b="33565"/>
          <a:stretch/>
        </p:blipFill>
        <p:spPr>
          <a:xfrm>
            <a:off x="3460490" y="2636912"/>
            <a:ext cx="4002074" cy="396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5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jeni pravokotnik 3"/>
          <p:cNvSpPr/>
          <p:nvPr/>
        </p:nvSpPr>
        <p:spPr>
          <a:xfrm>
            <a:off x="2995612" y="1844824"/>
            <a:ext cx="6483176" cy="4385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95612" y="264551"/>
            <a:ext cx="7670802" cy="625376"/>
          </a:xfrm>
        </p:spPr>
        <p:txBody>
          <a:bodyPr rtlCol="0">
            <a:normAutofit/>
          </a:bodyPr>
          <a:lstStyle/>
          <a:p>
            <a:r>
              <a:rPr lang="sl-SI" b="1" dirty="0"/>
              <a:t>Pomen rednega zajtrkovanja</a:t>
            </a:r>
            <a:endParaRPr lang="sl-SI" dirty="0"/>
          </a:p>
        </p:txBody>
      </p:sp>
      <p:pic>
        <p:nvPicPr>
          <p:cNvPr id="5" name="Označba mesta za sliko 4" descr="Košara z jabolki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2995612" y="864472"/>
            <a:ext cx="7670802" cy="5256583"/>
          </a:xfrm>
        </p:spPr>
        <p:txBody>
          <a:bodyPr rtlCol="0">
            <a:normAutofit lnSpcReduction="10000"/>
          </a:bodyPr>
          <a:lstStyle/>
          <a:p>
            <a:pPr marL="45720" indent="0">
              <a:buNone/>
            </a:pPr>
            <a:r>
              <a:rPr lang="sl-SI" b="1" dirty="0"/>
              <a:t>                                »Zjutraj jej kot kralj« </a:t>
            </a:r>
          </a:p>
          <a:p>
            <a:r>
              <a:rPr lang="sl-SI" dirty="0"/>
              <a:t>Zajtrk je eden </a:t>
            </a:r>
            <a:r>
              <a:rPr lang="sl-SI" b="1" dirty="0"/>
              <a:t>najpomembnejših</a:t>
            </a:r>
            <a:r>
              <a:rPr lang="sl-SI" dirty="0"/>
              <a:t> obrokov. </a:t>
            </a:r>
          </a:p>
          <a:p>
            <a:pPr marL="45720" indent="0">
              <a:buNone/>
            </a:pPr>
            <a:r>
              <a:rPr lang="sl-SI" dirty="0"/>
              <a:t>Zajtrk naj predstavlja približno 20% vseh dnevnih potreb.</a:t>
            </a:r>
          </a:p>
          <a:p>
            <a:r>
              <a:rPr lang="sl-SI" dirty="0"/>
              <a:t>S prehranskega vidika dobimo hranilne snovi, ki: </a:t>
            </a:r>
          </a:p>
          <a:p>
            <a:pPr marL="45720" indent="0">
              <a:buNone/>
            </a:pPr>
            <a:r>
              <a:rPr lang="sl-SI" b="1" dirty="0"/>
              <a:t>1.  Dajejo telesu ENERGIJO </a:t>
            </a:r>
            <a:r>
              <a:rPr lang="sl-SI" dirty="0"/>
              <a:t>(ogljikovi hidrati, maščobe) </a:t>
            </a:r>
          </a:p>
          <a:p>
            <a:pPr marL="45720" indent="0">
              <a:buNone/>
            </a:pPr>
            <a:r>
              <a:rPr lang="sl-SI" b="1" dirty="0"/>
              <a:t>2.  So pomembne ZA RAST IN OBNOVO telesa </a:t>
            </a:r>
            <a:r>
              <a:rPr lang="sl-SI" dirty="0"/>
              <a:t>(beljakovine)</a:t>
            </a:r>
          </a:p>
          <a:p>
            <a:pPr marL="45720" indent="0">
              <a:buNone/>
            </a:pPr>
            <a:r>
              <a:rPr lang="sl-SI" b="1" dirty="0"/>
              <a:t>3. Nas ŠČITIJO PRED BOLEZNIMI </a:t>
            </a:r>
            <a:r>
              <a:rPr lang="sl-SI" dirty="0"/>
              <a:t>(vitamini in minerali)</a:t>
            </a:r>
          </a:p>
          <a:p>
            <a:r>
              <a:rPr lang="sl-SI" dirty="0"/>
              <a:t>Z razvojno psihološkega vidika:</a:t>
            </a:r>
          </a:p>
          <a:p>
            <a:pPr marL="45720" indent="0">
              <a:buNone/>
            </a:pPr>
            <a:r>
              <a:rPr lang="sl-SI" dirty="0"/>
              <a:t>- Izboljšajo se pozornost, spomin in odzivni čas,</a:t>
            </a:r>
          </a:p>
          <a:p>
            <a:pPr marL="45720" indent="0">
              <a:buNone/>
            </a:pPr>
            <a:r>
              <a:rPr lang="sl-SI" dirty="0"/>
              <a:t>- Izboljša se zmožnost reševanja kompleksnih nalog, </a:t>
            </a:r>
          </a:p>
          <a:p>
            <a:pPr marL="45720" indent="0">
              <a:buNone/>
            </a:pPr>
            <a:r>
              <a:rPr lang="sl-SI" dirty="0"/>
              <a:t>- Izboljša se razpoloženje („lačen si </a:t>
            </a:r>
            <a:r>
              <a:rPr lang="sl-SI" dirty="0" err="1"/>
              <a:t>full</a:t>
            </a:r>
            <a:r>
              <a:rPr lang="sl-SI" dirty="0"/>
              <a:t> drugačen“).</a:t>
            </a:r>
          </a:p>
        </p:txBody>
      </p:sp>
    </p:spTree>
    <p:extLst>
      <p:ext uri="{BB962C8B-B14F-4D97-AF65-F5344CB8AC3E}">
        <p14:creationId xmlns:p14="http://schemas.microsoft.com/office/powerpoint/2010/main" val="21638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373608"/>
          </a:xfrm>
        </p:spPr>
        <p:txBody>
          <a:bodyPr>
            <a:normAutofit fontScale="90000"/>
          </a:bodyPr>
          <a:lstStyle/>
          <a:p>
            <a:r>
              <a:rPr lang="sl-SI" dirty="0"/>
              <a:t>Naši dobavitelji </a:t>
            </a:r>
          </a:p>
        </p:txBody>
      </p:sp>
      <p:graphicFrame>
        <p:nvGraphicFramePr>
          <p:cNvPr id="4" name="Označba mest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7445486"/>
              </p:ext>
            </p:extLst>
          </p:nvPr>
        </p:nvGraphicFramePr>
        <p:xfrm>
          <a:off x="1772678" y="862660"/>
          <a:ext cx="5761894" cy="293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544">
                  <a:extLst>
                    <a:ext uri="{9D8B030D-6E8A-4147-A177-3AD203B41FA5}">
                      <a16:colId xmlns:a16="http://schemas.microsoft.com/office/drawing/2014/main" val="3672277764"/>
                    </a:ext>
                  </a:extLst>
                </a:gridCol>
                <a:gridCol w="2998350">
                  <a:extLst>
                    <a:ext uri="{9D8B030D-6E8A-4147-A177-3AD203B41FA5}">
                      <a16:colId xmlns:a16="http://schemas.microsoft.com/office/drawing/2014/main" val="1645913455"/>
                    </a:ext>
                  </a:extLst>
                </a:gridCol>
              </a:tblGrid>
              <a:tr h="398642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Matična šola in podružnice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005168"/>
                  </a:ext>
                </a:extLst>
              </a:tr>
              <a:tr h="458232">
                <a:tc>
                  <a:txBody>
                    <a:bodyPr/>
                    <a:lstStyle/>
                    <a:p>
                      <a:r>
                        <a:rPr lang="sl-SI" dirty="0"/>
                        <a:t>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Pekarna Mišmaš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250309"/>
                  </a:ext>
                </a:extLst>
              </a:tr>
              <a:tr h="458232">
                <a:tc>
                  <a:txBody>
                    <a:bodyPr/>
                    <a:lstStyle/>
                    <a:p>
                      <a:r>
                        <a:rPr lang="sl-SI" dirty="0"/>
                        <a:t>Maslo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Ljubljanske mlekarne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9156"/>
                  </a:ext>
                </a:extLst>
              </a:tr>
              <a:tr h="458232">
                <a:tc>
                  <a:txBody>
                    <a:bodyPr/>
                    <a:lstStyle/>
                    <a:p>
                      <a:r>
                        <a:rPr lang="sl-SI" dirty="0"/>
                        <a:t>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Čebelar</a:t>
                      </a:r>
                      <a:r>
                        <a:rPr lang="sl-SI" baseline="0" dirty="0"/>
                        <a:t> Matjaž Kutnar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727639"/>
                  </a:ext>
                </a:extLst>
              </a:tr>
              <a:tr h="458232">
                <a:tc>
                  <a:txBody>
                    <a:bodyPr/>
                    <a:lstStyle/>
                    <a:p>
                      <a:r>
                        <a:rPr lang="sl-SI" dirty="0"/>
                        <a:t>Mleko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Kmetija Boštjan Maver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136317"/>
                  </a:ext>
                </a:extLst>
              </a:tr>
              <a:tr h="458232">
                <a:tc>
                  <a:txBody>
                    <a:bodyPr/>
                    <a:lstStyle/>
                    <a:p>
                      <a:r>
                        <a:rPr lang="sl-SI" dirty="0"/>
                        <a:t>Jabolka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Sadjarstvo Glas, Brestanica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975974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520011DD-F2B3-4D13-833B-585072EF6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931" y="3114978"/>
            <a:ext cx="1290011" cy="158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5A1E11-DFF6-43C9-81E3-3B8382485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024" y="5004565"/>
            <a:ext cx="2396994" cy="138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lika">
            <a:extLst>
              <a:ext uri="{FF2B5EF4-FFF2-40B4-BE49-F238E27FC236}">
                <a16:creationId xmlns:a16="http://schemas.microsoft.com/office/drawing/2014/main" id="{2C6C44BF-068C-46C7-BFC9-0A2694AE5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" r="50091"/>
          <a:stretch/>
        </p:blipFill>
        <p:spPr bwMode="auto">
          <a:xfrm>
            <a:off x="8110634" y="1640522"/>
            <a:ext cx="2179279" cy="92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lika">
            <a:extLst>
              <a:ext uri="{FF2B5EF4-FFF2-40B4-BE49-F238E27FC236}">
                <a16:creationId xmlns:a16="http://schemas.microsoft.com/office/drawing/2014/main" id="{6E728A1C-B298-48E3-8BA4-1FD9E5A91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074" y="442277"/>
            <a:ext cx="2534401" cy="111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2CA4474-5D5B-4D84-81D5-FC31F12B1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99" y="4637684"/>
            <a:ext cx="2232733" cy="14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90F62CE-BF4C-4C17-BE43-3F61CFBA9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454" y="4225406"/>
            <a:ext cx="2871080" cy="231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lika">
            <a:extLst>
              <a:ext uri="{FF2B5EF4-FFF2-40B4-BE49-F238E27FC236}">
                <a16:creationId xmlns:a16="http://schemas.microsoft.com/office/drawing/2014/main" id="{450C6DE5-2870-4D63-B13A-C0D744C1C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56" y="3114978"/>
            <a:ext cx="1405731" cy="158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lika">
            <a:extLst>
              <a:ext uri="{FF2B5EF4-FFF2-40B4-BE49-F238E27FC236}">
                <a16:creationId xmlns:a16="http://schemas.microsoft.com/office/drawing/2014/main" id="{6E794BE3-9CA3-4F45-8B94-3AA6A67F6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10" y="4562518"/>
            <a:ext cx="1722059" cy="202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67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radicionali-slovenski-zajtrk-1">
            <a:extLst>
              <a:ext uri="{FF2B5EF4-FFF2-40B4-BE49-F238E27FC236}">
                <a16:creationId xmlns:a16="http://schemas.microsoft.com/office/drawing/2014/main" id="{8A397848-BF42-4C8E-83EC-BEB523A3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92" y="648701"/>
            <a:ext cx="4465789" cy="182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adicionali-slovenski-zajtrk-2">
            <a:extLst>
              <a:ext uri="{FF2B5EF4-FFF2-40B4-BE49-F238E27FC236}">
                <a16:creationId xmlns:a16="http://schemas.microsoft.com/office/drawing/2014/main" id="{F23A1D56-408B-4416-9C35-D3CEE32B1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833" y="3140968"/>
            <a:ext cx="6715990" cy="182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sl-SI" b="1" dirty="0"/>
              <a:t>Pomen poseganja po živilih lokalnega izvora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r>
              <a:rPr lang="sl-SI" dirty="0"/>
              <a:t>Hrana, ki je bila pridelana in pripravljena v bližini je:</a:t>
            </a:r>
          </a:p>
          <a:p>
            <a:pPr>
              <a:buFontTx/>
              <a:buChar char="-"/>
            </a:pPr>
            <a:r>
              <a:rPr lang="sl-SI" b="1" dirty="0"/>
              <a:t>bolj sveža</a:t>
            </a:r>
            <a:r>
              <a:rPr lang="sl-SI" dirty="0"/>
              <a:t>, </a:t>
            </a:r>
          </a:p>
          <a:p>
            <a:pPr>
              <a:buFontTx/>
              <a:buChar char="-"/>
            </a:pPr>
            <a:r>
              <a:rPr lang="sl-SI" b="1" dirty="0"/>
              <a:t>bolj hranljiva</a:t>
            </a:r>
            <a:r>
              <a:rPr lang="sl-SI" dirty="0"/>
              <a:t>, </a:t>
            </a:r>
          </a:p>
          <a:p>
            <a:pPr>
              <a:buFontTx/>
              <a:buChar char="-"/>
            </a:pPr>
            <a:r>
              <a:rPr lang="sl-SI" b="1" dirty="0"/>
              <a:t>polnejšega okusa </a:t>
            </a:r>
            <a:r>
              <a:rPr lang="sl-SI" dirty="0"/>
              <a:t>in </a:t>
            </a:r>
          </a:p>
          <a:p>
            <a:pPr>
              <a:buFontTx/>
              <a:buChar char="-"/>
            </a:pPr>
            <a:r>
              <a:rPr lang="sl-SI" b="1" dirty="0"/>
              <a:t>brez dodatkov za daljše skladiščenje in poudarjanje okusa</a:t>
            </a:r>
            <a:r>
              <a:rPr lang="sl-SI" dirty="0"/>
              <a:t>. </a:t>
            </a:r>
          </a:p>
          <a:p>
            <a:r>
              <a:rPr lang="pl-PL" dirty="0"/>
              <a:t>S kupovanjem hrane lokalnega porekla:</a:t>
            </a:r>
          </a:p>
          <a:p>
            <a:pPr>
              <a:buFontTx/>
              <a:buChar char="-"/>
            </a:pPr>
            <a:r>
              <a:rPr lang="pl-PL" b="1" dirty="0"/>
              <a:t>podpiramo lokalno kmetijstvo</a:t>
            </a:r>
          </a:p>
          <a:p>
            <a:pPr>
              <a:buFontTx/>
              <a:buChar char="-"/>
            </a:pPr>
            <a:r>
              <a:rPr lang="pl-PL" b="1" dirty="0"/>
              <a:t>ustvarjamo nova delovna mesta </a:t>
            </a:r>
          </a:p>
          <a:p>
            <a:pPr>
              <a:buFontTx/>
              <a:buChar char="-"/>
            </a:pPr>
            <a:r>
              <a:rPr lang="sl-SI" b="1" dirty="0"/>
              <a:t>prispevamo k ohranjanju poseljenosti podeželja ter kulturne krajine.</a:t>
            </a:r>
          </a:p>
          <a:p>
            <a:r>
              <a:rPr lang="pl-PL" b="1" dirty="0"/>
              <a:t> </a:t>
            </a:r>
            <a:r>
              <a:rPr lang="pl-PL" dirty="0"/>
              <a:t>Skrbimo za naše okolje – manj odpadkov in transporta.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1915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Ekološko kmetijstvo 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1522414" y="1643063"/>
            <a:ext cx="6228182" cy="4529137"/>
          </a:xfrm>
        </p:spPr>
        <p:txBody>
          <a:bodyPr/>
          <a:lstStyle/>
          <a:p>
            <a:pPr marL="265113" indent="-265113" eaLnBrk="1" hangingPunct="1">
              <a:lnSpc>
                <a:spcPct val="80000"/>
              </a:lnSpc>
              <a:buFontTx/>
              <a:buNone/>
              <a:defRPr/>
            </a:pPr>
            <a:r>
              <a:rPr lang="sl-SI" altLang="sl-SI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Način kmetovanja, ki si prizadeva za:</a:t>
            </a:r>
          </a:p>
          <a:p>
            <a:pPr marL="265113" indent="-265113" eaLnBrk="1" hangingPunct="1">
              <a:lnSpc>
                <a:spcPct val="80000"/>
              </a:lnSpc>
              <a:buFontTx/>
              <a:buNone/>
              <a:defRPr/>
            </a:pPr>
            <a:endParaRPr lang="sl-SI" altLang="sl-SI" sz="28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65113" indent="-265113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sl-SI" altLang="sl-SI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vzpostavitev sistema trajnostnega upravljanja v kmetijstvu</a:t>
            </a:r>
          </a:p>
          <a:p>
            <a:pPr marL="265113" indent="-265113" eaLnBrk="1" hangingPunct="1">
              <a:lnSpc>
                <a:spcPct val="80000"/>
              </a:lnSpc>
              <a:buFontTx/>
              <a:buNone/>
              <a:defRPr/>
            </a:pPr>
            <a:r>
              <a:rPr lang="sl-SI" altLang="sl-SI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 </a:t>
            </a:r>
          </a:p>
          <a:p>
            <a:pPr marL="265113" indent="-265113" eaLnBrk="1" hangingPunct="1">
              <a:lnSpc>
                <a:spcPct val="80000"/>
              </a:lnSpc>
              <a:buFontTx/>
              <a:buAutoNum type="arabicPeriod" startAt="2"/>
              <a:defRPr/>
            </a:pPr>
            <a:r>
              <a:rPr lang="sl-SI" altLang="sl-SI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visoko kakovost v pridelavi in predelavi</a:t>
            </a:r>
          </a:p>
          <a:p>
            <a:pPr marL="265113" indent="-265113" eaLnBrk="1" hangingPunct="1">
              <a:lnSpc>
                <a:spcPct val="80000"/>
              </a:lnSpc>
              <a:buFontTx/>
              <a:buAutoNum type="arabicPeriod" startAt="2"/>
              <a:defRPr/>
            </a:pPr>
            <a:endParaRPr lang="sl-SI" altLang="sl-SI" sz="24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65113" indent="-265113" eaLnBrk="1" hangingPunct="1">
              <a:lnSpc>
                <a:spcPct val="80000"/>
              </a:lnSpc>
              <a:buFontTx/>
              <a:buAutoNum type="arabicPeriod" startAt="2"/>
              <a:defRPr/>
            </a:pPr>
            <a:r>
              <a:rPr lang="sl-SI" altLang="sl-SI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širok izbor pridelkov in izdelkov, ki se odziva na zahteve osveščenih kupcev</a:t>
            </a:r>
          </a:p>
          <a:p>
            <a:pPr marL="265113" indent="-265113" eaLnBrk="1" hangingPunct="1">
              <a:lnSpc>
                <a:spcPct val="80000"/>
              </a:lnSpc>
              <a:buFontTx/>
              <a:buAutoNum type="arabicPeriod" startAt="2"/>
              <a:defRPr/>
            </a:pPr>
            <a:endParaRPr lang="sl-SI" altLang="sl-SI" sz="24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65113" indent="-265113" eaLnBrk="1" hangingPunct="1">
              <a:lnSpc>
                <a:spcPct val="80000"/>
              </a:lnSpc>
              <a:defRPr/>
            </a:pPr>
            <a:endParaRPr lang="sl-SI" altLang="sl-SI" sz="20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20" y="1480760"/>
            <a:ext cx="344487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16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altLang="sl-SI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Ekološko kmetijstvo temelji na 4 temeljnih principih</a:t>
            </a:r>
            <a:br>
              <a:rPr lang="sl-SI" altLang="sl-SI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69876" y="1462088"/>
            <a:ext cx="5832648" cy="45291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sl-SI" altLang="sl-SI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PRINCIP ZDRAVJA</a:t>
            </a:r>
          </a:p>
          <a:p>
            <a:pPr>
              <a:lnSpc>
                <a:spcPct val="80000"/>
              </a:lnSpc>
              <a:defRPr/>
            </a:pPr>
            <a:r>
              <a:rPr lang="sl-SI" altLang="sl-SI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ohranjati in izboljševati zdravje tal, rastlin, človeka  in planeta kot nedeljive celote.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sl-SI" altLang="sl-SI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PRINCIP EKOLOGIJE</a:t>
            </a:r>
          </a:p>
          <a:p>
            <a:pPr>
              <a:lnSpc>
                <a:spcPct val="80000"/>
              </a:lnSpc>
              <a:defRPr/>
            </a:pPr>
            <a:r>
              <a:rPr lang="sl-SI" altLang="sl-SI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temeljiti na živih ekoloških sistemih in kroženjih in ohranjati.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sl-SI" altLang="sl-SI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PRINCIP POŠTENOSTI</a:t>
            </a:r>
          </a:p>
          <a:p>
            <a:pPr>
              <a:lnSpc>
                <a:spcPct val="80000"/>
              </a:lnSpc>
              <a:defRPr/>
            </a:pPr>
            <a:r>
              <a:rPr lang="sl-SI" altLang="sl-SI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graditi na odnosih, ki zagotavljajo poštenost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sl-SI" altLang="sl-SI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PRINCIP PREVIDNOSTI</a:t>
            </a:r>
          </a:p>
          <a:p>
            <a:pPr>
              <a:lnSpc>
                <a:spcPct val="80000"/>
              </a:lnSpc>
              <a:defRPr/>
            </a:pPr>
            <a:r>
              <a:rPr lang="sl-SI" altLang="sl-SI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 previdnostjo in odgovornostjo varuje zdravje </a:t>
            </a:r>
          </a:p>
          <a:p>
            <a:pPr marL="45720" indent="0">
              <a:lnSpc>
                <a:spcPct val="80000"/>
              </a:lnSpc>
              <a:buNone/>
              <a:defRPr/>
            </a:pPr>
            <a:r>
              <a:rPr lang="sl-SI" altLang="sl-SI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dobro počutje sedanjih in bodočih generacij ter okolja.</a:t>
            </a:r>
          </a:p>
          <a:p>
            <a:endParaRPr lang="sl-SI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692696"/>
            <a:ext cx="3690886" cy="245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868" y="3177292"/>
            <a:ext cx="16351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16" y="3211948"/>
            <a:ext cx="3095625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1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Ekološko živilo mora biti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sl-SI" altLang="sl-SI" sz="2000" dirty="0"/>
              <a:t>Kontrolirano po natančnem pregledu s strani inštituta, ki deluje v okviru Ministrstva za kmetijstvo, gozdarstvo in prehrano izda kmetu </a:t>
            </a:r>
            <a:r>
              <a:rPr lang="sl-SI" altLang="sl-SI" sz="2000" b="1" dirty="0"/>
              <a:t>certifikat</a:t>
            </a:r>
            <a:r>
              <a:rPr lang="sl-SI" altLang="sl-SI" sz="2000" dirty="0"/>
              <a:t>, ki ga pridobi za </a:t>
            </a:r>
            <a:r>
              <a:rPr lang="sl-SI" altLang="sl-SI" sz="2000" b="1" dirty="0"/>
              <a:t>eno leto</a:t>
            </a:r>
            <a:r>
              <a:rPr lang="sl-SI" altLang="sl-SI" sz="2000" dirty="0"/>
              <a:t> in ga mora imeti na vidnem mestu</a:t>
            </a:r>
          </a:p>
          <a:p>
            <a:pPr eaLnBrk="1" hangingPunct="1"/>
            <a:r>
              <a:rPr lang="sl-SI" altLang="sl-SI" sz="2000" b="1" dirty="0"/>
              <a:t>označeno</a:t>
            </a:r>
            <a:r>
              <a:rPr lang="sl-SI" altLang="sl-SI" sz="2000" dirty="0"/>
              <a:t> z znakom za ekološko kmetijstvo EU  in šifro kontrolne organizacije, ki je izdala certifikat.</a:t>
            </a:r>
          </a:p>
          <a:p>
            <a:pPr eaLnBrk="1" hangingPunct="1"/>
            <a:r>
              <a:rPr lang="sl-SI" altLang="sl-SI" sz="2000" dirty="0"/>
              <a:t>Evropski znak                                         Slovenski znak</a:t>
            </a:r>
          </a:p>
          <a:p>
            <a:pPr eaLnBrk="1" hangingPunct="1"/>
            <a:endParaRPr lang="sl-SI" altLang="sl-SI" sz="2000" dirty="0"/>
          </a:p>
          <a:p>
            <a:pPr eaLnBrk="1" hangingPunct="1"/>
            <a:endParaRPr lang="sl-SI" altLang="sl-SI" sz="2000" dirty="0"/>
          </a:p>
          <a:p>
            <a:pPr eaLnBrk="1" hangingPunct="1"/>
            <a:endParaRPr lang="sl-SI" altLang="sl-SI" dirty="0"/>
          </a:p>
          <a:p>
            <a:pPr>
              <a:buNone/>
              <a:defRPr/>
            </a:pPr>
            <a:r>
              <a:rPr lang="sl-SI" altLang="sl-SI" dirty="0"/>
              <a:t>Ekološki pridelki in živila lahko nosijo tudi druge oznake:</a:t>
            </a:r>
          </a:p>
          <a:p>
            <a:pPr>
              <a:defRPr/>
            </a:pPr>
            <a:r>
              <a:rPr lang="sl-SI" altLang="sl-SI" dirty="0"/>
              <a:t>privatne označbe</a:t>
            </a:r>
          </a:p>
          <a:p>
            <a:pPr eaLnBrk="1" hangingPunct="1"/>
            <a:endParaRPr lang="sl-SI" altLang="sl-SI" sz="2000" dirty="0"/>
          </a:p>
          <a:p>
            <a:pPr eaLnBrk="1" hangingPunct="1"/>
            <a:endParaRPr lang="sl-SI" altLang="sl-SI" sz="2000" dirty="0"/>
          </a:p>
          <a:p>
            <a:pPr eaLnBrk="1" hangingPunct="1"/>
            <a:endParaRPr lang="sl-SI" altLang="sl-SI" sz="2000" dirty="0"/>
          </a:p>
          <a:p>
            <a:pPr eaLnBrk="1" hangingPunct="1"/>
            <a:endParaRPr lang="sl-SI" altLang="sl-SI" sz="2000" dirty="0"/>
          </a:p>
          <a:p>
            <a:pPr eaLnBrk="1" hangingPunct="1"/>
            <a:endParaRPr lang="sl-SI" altLang="sl-SI" sz="2000" dirty="0"/>
          </a:p>
        </p:txBody>
      </p:sp>
      <p:pic>
        <p:nvPicPr>
          <p:cNvPr id="7" name="Picture 4" descr="EU_Organic_Logo_Colour_OuterLine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24" y="3717032"/>
            <a:ext cx="1835694" cy="122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logo_ekoloski no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5" b="36395"/>
          <a:stretch/>
        </p:blipFill>
        <p:spPr bwMode="auto">
          <a:xfrm>
            <a:off x="5446340" y="3569953"/>
            <a:ext cx="1931606" cy="122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Biodar_znamka_za_spl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791" y="5531907"/>
            <a:ext cx="1274241" cy="119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eme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57" y="5664200"/>
            <a:ext cx="2160240" cy="103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4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Gurman 16 x 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193_TF02901023_TF02901023" id="{D979E618-7075-490B-8D8C-A18D55899E3E}" vid="{BAA61E7E-394E-43E7-8C4B-276DFDC11C85}"/>
    </a:ext>
  </a:extLst>
</a:theme>
</file>

<file path=ppt/theme/theme2.xml><?xml version="1.0" encoding="utf-8"?>
<a:theme xmlns:a="http://schemas.openxmlformats.org/drawingml/2006/main" name="Officeova tema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Hrana – priprava za predstavitev (širok zaslon)</Template>
  <TotalTime>657</TotalTime>
  <Words>791</Words>
  <Application>Microsoft Office PowerPoint</Application>
  <PresentationFormat>Custom</PresentationFormat>
  <Paragraphs>116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Cambria</vt:lpstr>
      <vt:lpstr>Times New Roman</vt:lpstr>
      <vt:lpstr>Gurman 16 x 9</vt:lpstr>
      <vt:lpstr>TRADICIONALNI SLOVENSKI ZAJTRK </vt:lpstr>
      <vt:lpstr>Izvedba Tradicionalnega slovenskega zajtrka</vt:lpstr>
      <vt:lpstr>Pomen rednega zajtrkovanja</vt:lpstr>
      <vt:lpstr>Naši dobavitelji </vt:lpstr>
      <vt:lpstr>PowerPoint Presentation</vt:lpstr>
      <vt:lpstr>Pomen poseganja po živilih lokalnega izvora</vt:lpstr>
      <vt:lpstr>Ekološko kmetijstvo </vt:lpstr>
      <vt:lpstr>Ekološko kmetijstvo temelji na 4 temeljnih principih </vt:lpstr>
      <vt:lpstr>Ekološko živilo mora biti</vt:lpstr>
      <vt:lpstr>PowerPoint Presentation</vt:lpstr>
      <vt:lpstr>Pomen čebel </vt:lpstr>
      <vt:lpstr>ČEBELJI PRIDELKI</vt:lpstr>
      <vt:lpstr>PowerPoint Presentation</vt:lpstr>
      <vt:lpstr>Jabolka</vt:lpstr>
      <vt:lpstr>PowerPoint Presentation</vt:lpstr>
      <vt:lpstr>Viri in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JUBILEJNI 10. TRADICIONALNI SLOVENSKI ZAJTRK</dc:title>
  <dc:creator>Uporabnik</dc:creator>
  <cp:lastModifiedBy>Gašper</cp:lastModifiedBy>
  <cp:revision>33</cp:revision>
  <dcterms:created xsi:type="dcterms:W3CDTF">2020-11-17T10:28:54Z</dcterms:created>
  <dcterms:modified xsi:type="dcterms:W3CDTF">2021-11-18T21:36:24Z</dcterms:modified>
</cp:coreProperties>
</file>