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56" r:id="rId2"/>
    <p:sldId id="272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97" r:id="rId20"/>
    <p:sldId id="276" r:id="rId21"/>
    <p:sldId id="277" r:id="rId22"/>
    <p:sldId id="278" r:id="rId23"/>
    <p:sldId id="279" r:id="rId24"/>
    <p:sldId id="280" r:id="rId25"/>
    <p:sldId id="281" r:id="rId26"/>
    <p:sldId id="285" r:id="rId27"/>
    <p:sldId id="284" r:id="rId28"/>
    <p:sldId id="283" r:id="rId29"/>
    <p:sldId id="282" r:id="rId30"/>
    <p:sldId id="286" r:id="rId31"/>
    <p:sldId id="287" r:id="rId32"/>
    <p:sldId id="288" r:id="rId33"/>
    <p:sldId id="289" r:id="rId34"/>
    <p:sldId id="292" r:id="rId35"/>
    <p:sldId id="291" r:id="rId36"/>
    <p:sldId id="290" r:id="rId37"/>
    <p:sldId id="293" r:id="rId38"/>
    <p:sldId id="295" r:id="rId39"/>
    <p:sldId id="294" r:id="rId40"/>
    <p:sldId id="298" r:id="rId41"/>
    <p:sldId id="299" r:id="rId42"/>
    <p:sldId id="296" r:id="rId43"/>
    <p:sldId id="303" r:id="rId44"/>
    <p:sldId id="300" r:id="rId45"/>
    <p:sldId id="301" r:id="rId46"/>
    <p:sldId id="304" r:id="rId47"/>
    <p:sldId id="309" r:id="rId48"/>
    <p:sldId id="305" r:id="rId49"/>
    <p:sldId id="306" r:id="rId50"/>
    <p:sldId id="307" r:id="rId51"/>
    <p:sldId id="308" r:id="rId52"/>
    <p:sldId id="310" r:id="rId53"/>
    <p:sldId id="312" r:id="rId54"/>
    <p:sldId id="311" r:id="rId55"/>
    <p:sldId id="313" r:id="rId56"/>
    <p:sldId id="314" r:id="rId57"/>
    <p:sldId id="315" r:id="rId58"/>
    <p:sldId id="316" r:id="rId59"/>
    <p:sldId id="318" r:id="rId60"/>
    <p:sldId id="319" r:id="rId61"/>
    <p:sldId id="317" r:id="rId62"/>
    <p:sldId id="329" r:id="rId63"/>
    <p:sldId id="335" r:id="rId64"/>
    <p:sldId id="336" r:id="rId65"/>
    <p:sldId id="322" r:id="rId66"/>
    <p:sldId id="321" r:id="rId67"/>
    <p:sldId id="320" r:id="rId68"/>
    <p:sldId id="330" r:id="rId69"/>
    <p:sldId id="323" r:id="rId70"/>
    <p:sldId id="332" r:id="rId71"/>
    <p:sldId id="324" r:id="rId72"/>
    <p:sldId id="331" r:id="rId73"/>
    <p:sldId id="325" r:id="rId74"/>
    <p:sldId id="328" r:id="rId75"/>
    <p:sldId id="333" r:id="rId76"/>
    <p:sldId id="258" r:id="rId77"/>
    <p:sldId id="326" r:id="rId78"/>
    <p:sldId id="334" r:id="rId79"/>
    <p:sldId id="327" r:id="rId80"/>
    <p:sldId id="338" r:id="rId81"/>
    <p:sldId id="349" r:id="rId82"/>
    <p:sldId id="348" r:id="rId83"/>
    <p:sldId id="347" r:id="rId84"/>
    <p:sldId id="346" r:id="rId85"/>
    <p:sldId id="386" r:id="rId86"/>
    <p:sldId id="345" r:id="rId87"/>
    <p:sldId id="344" r:id="rId88"/>
    <p:sldId id="387" r:id="rId89"/>
    <p:sldId id="343" r:id="rId90"/>
    <p:sldId id="342" r:id="rId91"/>
    <p:sldId id="341" r:id="rId92"/>
    <p:sldId id="340" r:id="rId93"/>
    <p:sldId id="339" r:id="rId94"/>
    <p:sldId id="350" r:id="rId95"/>
    <p:sldId id="353" r:id="rId96"/>
    <p:sldId id="351" r:id="rId97"/>
    <p:sldId id="352" r:id="rId98"/>
    <p:sldId id="355" r:id="rId99"/>
    <p:sldId id="354" r:id="rId100"/>
    <p:sldId id="356" r:id="rId101"/>
    <p:sldId id="358" r:id="rId102"/>
    <p:sldId id="357" r:id="rId103"/>
    <p:sldId id="362" r:id="rId104"/>
    <p:sldId id="359" r:id="rId105"/>
    <p:sldId id="361" r:id="rId106"/>
    <p:sldId id="360" r:id="rId107"/>
    <p:sldId id="363" r:id="rId108"/>
    <p:sldId id="368" r:id="rId109"/>
    <p:sldId id="367" r:id="rId110"/>
    <p:sldId id="366" r:id="rId111"/>
    <p:sldId id="365" r:id="rId112"/>
    <p:sldId id="364" r:id="rId113"/>
    <p:sldId id="369" r:id="rId114"/>
    <p:sldId id="373" r:id="rId115"/>
    <p:sldId id="372" r:id="rId116"/>
    <p:sldId id="371" r:id="rId117"/>
    <p:sldId id="370" r:id="rId118"/>
    <p:sldId id="376" r:id="rId119"/>
    <p:sldId id="337" r:id="rId120"/>
    <p:sldId id="375" r:id="rId121"/>
    <p:sldId id="374" r:id="rId122"/>
    <p:sldId id="381" r:id="rId123"/>
    <p:sldId id="380" r:id="rId124"/>
    <p:sldId id="379" r:id="rId125"/>
    <p:sldId id="378" r:id="rId126"/>
    <p:sldId id="377" r:id="rId127"/>
    <p:sldId id="382" r:id="rId128"/>
    <p:sldId id="385" r:id="rId129"/>
    <p:sldId id="384" r:id="rId130"/>
    <p:sldId id="302" r:id="rId13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14" y="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B2FB57-94CA-49E0-87B1-34B5C3AF59C8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sl-SI"/>
        </a:p>
      </dgm:t>
    </dgm:pt>
    <dgm:pt modelId="{DEDB1E96-2EE7-4814-9054-42739B8CF658}">
      <dgm:prSet phldrT="[besedilo]" custT="1"/>
      <dgm:spPr>
        <a:xfrm>
          <a:off x="1797" y="16988"/>
          <a:ext cx="1752897" cy="201600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l-SI" sz="28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VIZUALNI</a:t>
          </a:r>
        </a:p>
      </dgm:t>
    </dgm:pt>
    <dgm:pt modelId="{4F024DAB-5E08-4CFD-88A6-F2DE2F909F62}" type="parTrans" cxnId="{5E081537-8797-44FC-A6BE-D742FEC010D3}">
      <dgm:prSet/>
      <dgm:spPr/>
      <dgm:t>
        <a:bodyPr/>
        <a:lstStyle/>
        <a:p>
          <a:endParaRPr lang="sl-SI"/>
        </a:p>
      </dgm:t>
    </dgm:pt>
    <dgm:pt modelId="{13AED68D-D9AB-4C3F-9F4E-E97CC911678C}" type="sibTrans" cxnId="{5E081537-8797-44FC-A6BE-D742FEC010D3}">
      <dgm:prSet/>
      <dgm:spPr/>
      <dgm:t>
        <a:bodyPr/>
        <a:lstStyle/>
        <a:p>
          <a:endParaRPr lang="sl-SI"/>
        </a:p>
      </dgm:t>
    </dgm:pt>
    <dgm:pt modelId="{D239E6F1-7FCC-418D-B27B-97C65E1EFA47}">
      <dgm:prSet phldrT="[besedilo]" custT="1"/>
      <dgm:spPr>
        <a:xfrm>
          <a:off x="1797" y="218588"/>
          <a:ext cx="1752897" cy="1821822"/>
        </a:xfr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l-SI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uporaba besed, ki označujejo barvne in vidne vtise</a:t>
          </a:r>
        </a:p>
      </dgm:t>
    </dgm:pt>
    <dgm:pt modelId="{4DA5D99F-8623-4FC2-BDC3-DA009D2AF14A}" type="parTrans" cxnId="{4731A060-37E7-4902-9C0C-DED555BB768F}">
      <dgm:prSet/>
      <dgm:spPr/>
      <dgm:t>
        <a:bodyPr/>
        <a:lstStyle/>
        <a:p>
          <a:endParaRPr lang="sl-SI"/>
        </a:p>
      </dgm:t>
    </dgm:pt>
    <dgm:pt modelId="{9D17A316-9E85-4D0D-8D95-C7D3BFD209BF}" type="sibTrans" cxnId="{4731A060-37E7-4902-9C0C-DED555BB768F}">
      <dgm:prSet/>
      <dgm:spPr/>
      <dgm:t>
        <a:bodyPr/>
        <a:lstStyle/>
        <a:p>
          <a:endParaRPr lang="sl-SI"/>
        </a:p>
      </dgm:t>
    </dgm:pt>
    <dgm:pt modelId="{968514B9-E0D1-41C1-AFD1-44D1104CC4F3}">
      <dgm:prSet phldrT="[besedilo]" custT="1"/>
      <dgm:spPr>
        <a:xfrm>
          <a:off x="1797" y="218588"/>
          <a:ext cx="1752897" cy="1821822"/>
        </a:xfr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l-SI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dobro si zapomni slikovno gradivo</a:t>
          </a:r>
        </a:p>
      </dgm:t>
    </dgm:pt>
    <dgm:pt modelId="{90E6587A-8464-4F2F-8E6C-1A0B8B48A431}" type="parTrans" cxnId="{0D081A20-0F2B-4E1A-A0B7-93A41BEB7995}">
      <dgm:prSet/>
      <dgm:spPr/>
      <dgm:t>
        <a:bodyPr/>
        <a:lstStyle/>
        <a:p>
          <a:endParaRPr lang="sl-SI"/>
        </a:p>
      </dgm:t>
    </dgm:pt>
    <dgm:pt modelId="{79268827-1CF1-48DC-9F3A-66A7CF087D81}" type="sibTrans" cxnId="{0D081A20-0F2B-4E1A-A0B7-93A41BEB7995}">
      <dgm:prSet/>
      <dgm:spPr/>
      <dgm:t>
        <a:bodyPr/>
        <a:lstStyle/>
        <a:p>
          <a:endParaRPr lang="sl-SI"/>
        </a:p>
      </dgm:t>
    </dgm:pt>
    <dgm:pt modelId="{2C2D9E25-0A4A-43D9-9871-B202AC00CE08}">
      <dgm:prSet phldrT="[besedilo]" custT="1"/>
      <dgm:spPr>
        <a:xfrm>
          <a:off x="2000101" y="16988"/>
          <a:ext cx="1752897" cy="201600"/>
        </a:xfrm>
        <a:solidFill>
          <a:srgbClr val="8064A2">
            <a:hueOff val="-2232385"/>
            <a:satOff val="13449"/>
            <a:lumOff val="1078"/>
            <a:alphaOff val="0"/>
          </a:srgbClr>
        </a:solidFill>
        <a:ln w="25400" cap="flat" cmpd="sng" algn="ctr">
          <a:solidFill>
            <a:srgbClr val="8064A2">
              <a:hueOff val="-2232385"/>
              <a:satOff val="13449"/>
              <a:lumOff val="1078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l-SI" sz="28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AVDITIVNI</a:t>
          </a:r>
        </a:p>
      </dgm:t>
    </dgm:pt>
    <dgm:pt modelId="{96385614-7D1C-42C3-9AE2-0AC85092F2C3}" type="parTrans" cxnId="{265BACEF-5AF5-41DD-BB5A-7BB253051FEE}">
      <dgm:prSet/>
      <dgm:spPr/>
      <dgm:t>
        <a:bodyPr/>
        <a:lstStyle/>
        <a:p>
          <a:endParaRPr lang="sl-SI"/>
        </a:p>
      </dgm:t>
    </dgm:pt>
    <dgm:pt modelId="{9F0E3E62-11DA-44D0-8E59-7F51D0D9064B}" type="sibTrans" cxnId="{265BACEF-5AF5-41DD-BB5A-7BB253051FEE}">
      <dgm:prSet/>
      <dgm:spPr/>
      <dgm:t>
        <a:bodyPr/>
        <a:lstStyle/>
        <a:p>
          <a:endParaRPr lang="sl-SI"/>
        </a:p>
      </dgm:t>
    </dgm:pt>
    <dgm:pt modelId="{AA880461-D3AF-44E0-A15C-028924E4AFBF}">
      <dgm:prSet phldrT="[besedilo]" custT="1"/>
      <dgm:spPr>
        <a:xfrm>
          <a:off x="2000101" y="218588"/>
          <a:ext cx="1752897" cy="1821822"/>
        </a:xfrm>
        <a:solidFill>
          <a:srgbClr val="8064A2">
            <a:tint val="40000"/>
            <a:alpha val="90000"/>
            <a:hueOff val="-1972855"/>
            <a:satOff val="11079"/>
            <a:lumOff val="704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1972855"/>
              <a:satOff val="11079"/>
              <a:lumOff val="704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l-SI" sz="25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izrazi: "to mi dobro zveni", "to je odgovor na vprašanje"</a:t>
          </a:r>
        </a:p>
      </dgm:t>
    </dgm:pt>
    <dgm:pt modelId="{E9EA9511-A357-4A90-AEA7-E646D7CD63CD}" type="parTrans" cxnId="{37561386-9BBC-436D-8C55-B58D676B9526}">
      <dgm:prSet/>
      <dgm:spPr/>
      <dgm:t>
        <a:bodyPr/>
        <a:lstStyle/>
        <a:p>
          <a:endParaRPr lang="sl-SI"/>
        </a:p>
      </dgm:t>
    </dgm:pt>
    <dgm:pt modelId="{CB63D8F6-D79C-45E1-A585-70E115059C7D}" type="sibTrans" cxnId="{37561386-9BBC-436D-8C55-B58D676B9526}">
      <dgm:prSet/>
      <dgm:spPr/>
      <dgm:t>
        <a:bodyPr/>
        <a:lstStyle/>
        <a:p>
          <a:endParaRPr lang="sl-SI"/>
        </a:p>
      </dgm:t>
    </dgm:pt>
    <dgm:pt modelId="{5D722C90-7C79-4DCD-9409-83B2B49FE6CC}">
      <dgm:prSet phldrT="[besedilo]" custT="1"/>
      <dgm:spPr>
        <a:xfrm>
          <a:off x="2000101" y="218588"/>
          <a:ext cx="1752897" cy="1821822"/>
        </a:xfrm>
        <a:solidFill>
          <a:srgbClr val="8064A2">
            <a:tint val="40000"/>
            <a:alpha val="90000"/>
            <a:hueOff val="-1972855"/>
            <a:satOff val="11079"/>
            <a:lumOff val="704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1972855"/>
              <a:satOff val="11079"/>
              <a:lumOff val="704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l-SI" sz="25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ima rad predavanja, razprave, pogovore...</a:t>
          </a:r>
        </a:p>
      </dgm:t>
    </dgm:pt>
    <dgm:pt modelId="{75831D01-78D1-452B-91C8-E08D23FC0056}" type="parTrans" cxnId="{43ABD8D0-0C72-4F69-A385-1AE9F83A05E2}">
      <dgm:prSet/>
      <dgm:spPr/>
      <dgm:t>
        <a:bodyPr/>
        <a:lstStyle/>
        <a:p>
          <a:endParaRPr lang="sl-SI"/>
        </a:p>
      </dgm:t>
    </dgm:pt>
    <dgm:pt modelId="{58A683AF-026C-4807-B0C8-C6610D401837}" type="sibTrans" cxnId="{43ABD8D0-0C72-4F69-A385-1AE9F83A05E2}">
      <dgm:prSet/>
      <dgm:spPr/>
      <dgm:t>
        <a:bodyPr/>
        <a:lstStyle/>
        <a:p>
          <a:endParaRPr lang="sl-SI"/>
        </a:p>
      </dgm:t>
    </dgm:pt>
    <dgm:pt modelId="{F71AC660-69E6-4C8A-8EE2-EE75B74C7EBB}">
      <dgm:prSet phldrT="[besedilo]" custT="1"/>
      <dgm:spPr>
        <a:xfrm>
          <a:off x="3998404" y="16988"/>
          <a:ext cx="1752897" cy="201600"/>
        </a:xfrm>
        <a:solidFill>
          <a:srgbClr val="8064A2">
            <a:hueOff val="-4464770"/>
            <a:satOff val="26899"/>
            <a:lumOff val="2156"/>
            <a:alphaOff val="0"/>
          </a:srgbClr>
        </a:solidFill>
        <a:ln w="25400" cap="flat" cmpd="sng" algn="ctr">
          <a:solidFill>
            <a:srgbClr val="8064A2">
              <a:hueOff val="-4464770"/>
              <a:satOff val="26899"/>
              <a:lumOff val="2156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l-SI" sz="28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KINESTETIČNI</a:t>
          </a:r>
        </a:p>
      </dgm:t>
    </dgm:pt>
    <dgm:pt modelId="{4FFE4AB9-23BE-4F80-B482-863394476018}" type="parTrans" cxnId="{1A2BF203-075A-462B-88CC-1A689A8AB2E8}">
      <dgm:prSet/>
      <dgm:spPr/>
      <dgm:t>
        <a:bodyPr/>
        <a:lstStyle/>
        <a:p>
          <a:endParaRPr lang="sl-SI"/>
        </a:p>
      </dgm:t>
    </dgm:pt>
    <dgm:pt modelId="{35D6DA22-AD19-464C-9D2E-B8C8C75CF5C3}" type="sibTrans" cxnId="{1A2BF203-075A-462B-88CC-1A689A8AB2E8}">
      <dgm:prSet/>
      <dgm:spPr/>
      <dgm:t>
        <a:bodyPr/>
        <a:lstStyle/>
        <a:p>
          <a:endParaRPr lang="sl-SI"/>
        </a:p>
      </dgm:t>
    </dgm:pt>
    <dgm:pt modelId="{DD6BF7C8-6320-4A5C-BC48-79B97F842DC9}">
      <dgm:prSet phldrT="[besedilo]" custT="1"/>
      <dgm:spPr>
        <a:xfrm>
          <a:off x="3998404" y="218588"/>
          <a:ext cx="1752897" cy="1821822"/>
        </a:xfrm>
        <a:solidFill>
          <a:srgbClr val="8064A2">
            <a:tint val="40000"/>
            <a:alpha val="90000"/>
            <a:hueOff val="-3945710"/>
            <a:satOff val="22157"/>
            <a:lumOff val="1408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3945710"/>
              <a:satOff val="22157"/>
              <a:lumOff val="1408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l-SI" sz="2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uporablja izraze "imam slab občutek", "obliva me kurja polt"</a:t>
          </a:r>
        </a:p>
      </dgm:t>
    </dgm:pt>
    <dgm:pt modelId="{4298B86D-80CF-4D14-9595-F097EB0731C8}" type="parTrans" cxnId="{80939AD4-14A8-4ED6-B5AD-67833828FCA3}">
      <dgm:prSet/>
      <dgm:spPr/>
      <dgm:t>
        <a:bodyPr/>
        <a:lstStyle/>
        <a:p>
          <a:endParaRPr lang="sl-SI"/>
        </a:p>
      </dgm:t>
    </dgm:pt>
    <dgm:pt modelId="{0BEEB95E-B896-4BF2-9B90-04E5143F52AD}" type="sibTrans" cxnId="{80939AD4-14A8-4ED6-B5AD-67833828FCA3}">
      <dgm:prSet/>
      <dgm:spPr/>
      <dgm:t>
        <a:bodyPr/>
        <a:lstStyle/>
        <a:p>
          <a:endParaRPr lang="sl-SI"/>
        </a:p>
      </dgm:t>
    </dgm:pt>
    <dgm:pt modelId="{F2A4D37F-4AAF-4F2B-9A21-0017F25F678E}">
      <dgm:prSet phldrT="[besedilo]" custT="1"/>
      <dgm:spPr>
        <a:xfrm>
          <a:off x="1797" y="218588"/>
          <a:ext cx="1752897" cy="1821822"/>
        </a:xfr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l-SI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je organiziran, sistematičen</a:t>
          </a:r>
        </a:p>
      </dgm:t>
    </dgm:pt>
    <dgm:pt modelId="{7F066E13-D2ED-46B4-B13E-29A15A7F9855}" type="parTrans" cxnId="{F8201ABA-DFD8-41C4-B4A5-16C6551BDB2C}">
      <dgm:prSet/>
      <dgm:spPr/>
      <dgm:t>
        <a:bodyPr/>
        <a:lstStyle/>
        <a:p>
          <a:endParaRPr lang="sl-SI"/>
        </a:p>
      </dgm:t>
    </dgm:pt>
    <dgm:pt modelId="{E75B265E-E5E1-42C4-9CB4-F049FC78D1F1}" type="sibTrans" cxnId="{F8201ABA-DFD8-41C4-B4A5-16C6551BDB2C}">
      <dgm:prSet/>
      <dgm:spPr/>
      <dgm:t>
        <a:bodyPr/>
        <a:lstStyle/>
        <a:p>
          <a:endParaRPr lang="sl-SI"/>
        </a:p>
      </dgm:t>
    </dgm:pt>
    <dgm:pt modelId="{B78383FB-0369-4A15-90CD-9B69B6A8DF2C}">
      <dgm:prSet phldrT="[besedilo]" custT="1"/>
      <dgm:spPr>
        <a:xfrm>
          <a:off x="1797" y="218588"/>
          <a:ext cx="1752897" cy="1821822"/>
        </a:xfr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l-SI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miren, premišljen</a:t>
          </a:r>
        </a:p>
      </dgm:t>
    </dgm:pt>
    <dgm:pt modelId="{16BEC57E-6C0F-44D6-800F-FEB9E2067125}" type="parTrans" cxnId="{D830618A-3C36-4127-A66D-A4359010EDAD}">
      <dgm:prSet/>
      <dgm:spPr/>
      <dgm:t>
        <a:bodyPr/>
        <a:lstStyle/>
        <a:p>
          <a:endParaRPr lang="sl-SI"/>
        </a:p>
      </dgm:t>
    </dgm:pt>
    <dgm:pt modelId="{C6B232ED-B0F6-4A43-A19B-27E9CD1449B7}" type="sibTrans" cxnId="{D830618A-3C36-4127-A66D-A4359010EDAD}">
      <dgm:prSet/>
      <dgm:spPr/>
      <dgm:t>
        <a:bodyPr/>
        <a:lstStyle/>
        <a:p>
          <a:endParaRPr lang="sl-SI"/>
        </a:p>
      </dgm:t>
    </dgm:pt>
    <dgm:pt modelId="{611DC374-5AE3-413C-9E2B-B21D8DA14DB3}">
      <dgm:prSet phldrT="[besedilo]" custT="1"/>
      <dgm:spPr>
        <a:xfrm>
          <a:off x="1797" y="218588"/>
          <a:ext cx="1752897" cy="1821822"/>
        </a:xfr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l-SI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hrup ga razmeroma manj moti</a:t>
          </a:r>
        </a:p>
      </dgm:t>
    </dgm:pt>
    <dgm:pt modelId="{09F404C0-4D56-4B97-BCAB-1E4C3BA68AD3}" type="parTrans" cxnId="{6DBC44CE-2EA1-4792-9DE0-A5A2042FCD3C}">
      <dgm:prSet/>
      <dgm:spPr/>
      <dgm:t>
        <a:bodyPr/>
        <a:lstStyle/>
        <a:p>
          <a:endParaRPr lang="sl-SI"/>
        </a:p>
      </dgm:t>
    </dgm:pt>
    <dgm:pt modelId="{996D3025-E335-46F7-BDDA-23AF313D6646}" type="sibTrans" cxnId="{6DBC44CE-2EA1-4792-9DE0-A5A2042FCD3C}">
      <dgm:prSet/>
      <dgm:spPr/>
      <dgm:t>
        <a:bodyPr/>
        <a:lstStyle/>
        <a:p>
          <a:endParaRPr lang="sl-SI"/>
        </a:p>
      </dgm:t>
    </dgm:pt>
    <dgm:pt modelId="{F6EFDFF9-493A-4375-B365-B019D6283EC9}">
      <dgm:prSet phldrT="[besedilo]" custT="1"/>
      <dgm:spPr>
        <a:xfrm>
          <a:off x="1797" y="218588"/>
          <a:ext cx="1752897" cy="1821822"/>
        </a:xfr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l-SI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težko si zapomni ustna navodila</a:t>
          </a:r>
        </a:p>
      </dgm:t>
    </dgm:pt>
    <dgm:pt modelId="{CB9B49B7-4C8A-4ED3-B287-2DEA7A5F456A}" type="parTrans" cxnId="{EE2627AF-798B-4597-9D26-5A2C6EAD9728}">
      <dgm:prSet/>
      <dgm:spPr/>
      <dgm:t>
        <a:bodyPr/>
        <a:lstStyle/>
        <a:p>
          <a:endParaRPr lang="sl-SI"/>
        </a:p>
      </dgm:t>
    </dgm:pt>
    <dgm:pt modelId="{172E7C4B-3DB7-40EC-B0B4-B698C75AD476}" type="sibTrans" cxnId="{EE2627AF-798B-4597-9D26-5A2C6EAD9728}">
      <dgm:prSet/>
      <dgm:spPr/>
      <dgm:t>
        <a:bodyPr/>
        <a:lstStyle/>
        <a:p>
          <a:endParaRPr lang="sl-SI"/>
        </a:p>
      </dgm:t>
    </dgm:pt>
    <dgm:pt modelId="{B0556A16-B6C7-4C19-A58B-4B3D2A88183E}">
      <dgm:prSet phldrT="[besedilo]" custT="1"/>
      <dgm:spPr>
        <a:xfrm>
          <a:off x="1797" y="218588"/>
          <a:ext cx="1752897" cy="1821822"/>
        </a:xfr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l-SI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raje bere sam, kot da posluša</a:t>
          </a:r>
        </a:p>
      </dgm:t>
    </dgm:pt>
    <dgm:pt modelId="{1AB31131-A2EB-40C8-ACEA-0ECB60021AEF}" type="parTrans" cxnId="{469D1A41-F6C2-4E92-8145-567F70789041}">
      <dgm:prSet/>
      <dgm:spPr/>
      <dgm:t>
        <a:bodyPr/>
        <a:lstStyle/>
        <a:p>
          <a:endParaRPr lang="sl-SI"/>
        </a:p>
      </dgm:t>
    </dgm:pt>
    <dgm:pt modelId="{E14D0399-F5CE-422C-B773-CB4034E0F039}" type="sibTrans" cxnId="{469D1A41-F6C2-4E92-8145-567F70789041}">
      <dgm:prSet/>
      <dgm:spPr/>
      <dgm:t>
        <a:bodyPr/>
        <a:lstStyle/>
        <a:p>
          <a:endParaRPr lang="sl-SI"/>
        </a:p>
      </dgm:t>
    </dgm:pt>
    <dgm:pt modelId="{08398A1F-C9AD-4DAD-842C-D5D2B374EA60}">
      <dgm:prSet phldrT="[besedilo]" custT="1"/>
      <dgm:spPr>
        <a:xfrm>
          <a:off x="1797" y="218588"/>
          <a:ext cx="1752897" cy="1821822"/>
        </a:xfr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l-SI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ureja si stvari po barvah</a:t>
          </a:r>
        </a:p>
      </dgm:t>
    </dgm:pt>
    <dgm:pt modelId="{150472E5-AD24-44F3-945A-00E2142A4778}" type="parTrans" cxnId="{6C35CE70-E9D5-40A5-B7B7-B2CF2F01227C}">
      <dgm:prSet/>
      <dgm:spPr/>
      <dgm:t>
        <a:bodyPr/>
        <a:lstStyle/>
        <a:p>
          <a:endParaRPr lang="sl-SI"/>
        </a:p>
      </dgm:t>
    </dgm:pt>
    <dgm:pt modelId="{44B22576-2D28-4A44-83F2-8F6FC996C3FC}" type="sibTrans" cxnId="{6C35CE70-E9D5-40A5-B7B7-B2CF2F01227C}">
      <dgm:prSet/>
      <dgm:spPr/>
      <dgm:t>
        <a:bodyPr/>
        <a:lstStyle/>
        <a:p>
          <a:endParaRPr lang="sl-SI"/>
        </a:p>
      </dgm:t>
    </dgm:pt>
    <dgm:pt modelId="{252784AC-91E3-4146-A13B-82AF7F8D5548}">
      <dgm:prSet phldrT="[besedilo]" custT="1"/>
      <dgm:spPr>
        <a:xfrm>
          <a:off x="1797" y="218588"/>
          <a:ext cx="1752897" cy="1821822"/>
        </a:xfr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l-SI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želi pregled, vizijo </a:t>
          </a:r>
        </a:p>
      </dgm:t>
    </dgm:pt>
    <dgm:pt modelId="{2652678F-2A9B-4001-94A7-C5744AE1BAA4}" type="parTrans" cxnId="{CD0D9C89-25B3-4640-A11D-8F6543F9F94A}">
      <dgm:prSet/>
      <dgm:spPr/>
      <dgm:t>
        <a:bodyPr/>
        <a:lstStyle/>
        <a:p>
          <a:endParaRPr lang="sl-SI"/>
        </a:p>
      </dgm:t>
    </dgm:pt>
    <dgm:pt modelId="{9F20B8C4-AC34-46DF-996F-90B2839BD383}" type="sibTrans" cxnId="{CD0D9C89-25B3-4640-A11D-8F6543F9F94A}">
      <dgm:prSet/>
      <dgm:spPr/>
      <dgm:t>
        <a:bodyPr/>
        <a:lstStyle/>
        <a:p>
          <a:endParaRPr lang="sl-SI"/>
        </a:p>
      </dgm:t>
    </dgm:pt>
    <dgm:pt modelId="{526A4320-A5E4-4D4D-BF62-99D394DC4771}">
      <dgm:prSet phldrT="[besedilo]" custT="1"/>
      <dgm:spPr>
        <a:xfrm>
          <a:off x="2000101" y="218588"/>
          <a:ext cx="1752897" cy="1821822"/>
        </a:xfrm>
        <a:solidFill>
          <a:srgbClr val="8064A2">
            <a:tint val="40000"/>
            <a:alpha val="90000"/>
            <a:hueOff val="-1972855"/>
            <a:satOff val="11079"/>
            <a:lumOff val="704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1972855"/>
              <a:satOff val="11079"/>
              <a:lumOff val="704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l-SI" sz="25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rad glasno bere</a:t>
          </a:r>
        </a:p>
      </dgm:t>
    </dgm:pt>
    <dgm:pt modelId="{49D3D6A4-0F4C-40D0-BEC8-02D5AE7A38F9}" type="parTrans" cxnId="{94CBAF70-63B9-45FA-91A0-22F8B509301E}">
      <dgm:prSet/>
      <dgm:spPr/>
      <dgm:t>
        <a:bodyPr/>
        <a:lstStyle/>
        <a:p>
          <a:endParaRPr lang="sl-SI"/>
        </a:p>
      </dgm:t>
    </dgm:pt>
    <dgm:pt modelId="{3C9A8CC4-6D45-450A-90F5-C588797CD8E7}" type="sibTrans" cxnId="{94CBAF70-63B9-45FA-91A0-22F8B509301E}">
      <dgm:prSet/>
      <dgm:spPr/>
      <dgm:t>
        <a:bodyPr/>
        <a:lstStyle/>
        <a:p>
          <a:endParaRPr lang="sl-SI"/>
        </a:p>
      </dgm:t>
    </dgm:pt>
    <dgm:pt modelId="{9774F5EB-02C6-41D3-BB26-0E119C22CD64}">
      <dgm:prSet phldrT="[besedilo]" custT="1"/>
      <dgm:spPr>
        <a:xfrm>
          <a:off x="2000101" y="218588"/>
          <a:ext cx="1752897" cy="1821822"/>
        </a:xfrm>
        <a:solidFill>
          <a:srgbClr val="8064A2">
            <a:tint val="40000"/>
            <a:alpha val="90000"/>
            <a:hueOff val="-1972855"/>
            <a:satOff val="11079"/>
            <a:lumOff val="704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1972855"/>
              <a:satOff val="11079"/>
              <a:lumOff val="704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l-SI" sz="25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govori sam s seboj</a:t>
          </a:r>
        </a:p>
      </dgm:t>
    </dgm:pt>
    <dgm:pt modelId="{DAA7F024-C891-45B7-96F8-AF13E0C1CD56}" type="parTrans" cxnId="{87897655-074B-4EE0-9724-692E16AB3E61}">
      <dgm:prSet/>
      <dgm:spPr/>
      <dgm:t>
        <a:bodyPr/>
        <a:lstStyle/>
        <a:p>
          <a:endParaRPr lang="sl-SI"/>
        </a:p>
      </dgm:t>
    </dgm:pt>
    <dgm:pt modelId="{85AA9A8B-44CF-48D0-9D63-0BDB592BE0B1}" type="sibTrans" cxnId="{87897655-074B-4EE0-9724-692E16AB3E61}">
      <dgm:prSet/>
      <dgm:spPr/>
      <dgm:t>
        <a:bodyPr/>
        <a:lstStyle/>
        <a:p>
          <a:endParaRPr lang="sl-SI"/>
        </a:p>
      </dgm:t>
    </dgm:pt>
    <dgm:pt modelId="{35A43A58-CB2C-4698-B8F5-7713FDB8CF25}">
      <dgm:prSet phldrT="[besedilo]" custT="1"/>
      <dgm:spPr>
        <a:xfrm>
          <a:off x="2000101" y="218588"/>
          <a:ext cx="1752897" cy="1821822"/>
        </a:xfrm>
        <a:solidFill>
          <a:srgbClr val="8064A2">
            <a:tint val="40000"/>
            <a:alpha val="90000"/>
            <a:hueOff val="-1972855"/>
            <a:satOff val="11079"/>
            <a:lumOff val="704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1972855"/>
              <a:satOff val="11079"/>
              <a:lumOff val="704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l-SI" sz="25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hrup ga pri delu moti</a:t>
          </a:r>
        </a:p>
      </dgm:t>
    </dgm:pt>
    <dgm:pt modelId="{40AD81DF-481B-4E0E-967C-A68A2948D0C2}" type="parTrans" cxnId="{27A1A83B-360F-483A-B409-A6B06484485B}">
      <dgm:prSet/>
      <dgm:spPr/>
      <dgm:t>
        <a:bodyPr/>
        <a:lstStyle/>
        <a:p>
          <a:endParaRPr lang="sl-SI"/>
        </a:p>
      </dgm:t>
    </dgm:pt>
    <dgm:pt modelId="{4CF8EFB5-0213-4CA1-A74E-57ED92814354}" type="sibTrans" cxnId="{27A1A83B-360F-483A-B409-A6B06484485B}">
      <dgm:prSet/>
      <dgm:spPr/>
      <dgm:t>
        <a:bodyPr/>
        <a:lstStyle/>
        <a:p>
          <a:endParaRPr lang="sl-SI"/>
        </a:p>
      </dgm:t>
    </dgm:pt>
    <dgm:pt modelId="{2EC3E25B-1CB4-4326-9BBB-500481A90AF9}">
      <dgm:prSet phldrT="[besedilo]" custT="1"/>
      <dgm:spPr>
        <a:xfrm>
          <a:off x="2000101" y="218588"/>
          <a:ext cx="1752897" cy="1821822"/>
        </a:xfrm>
        <a:solidFill>
          <a:srgbClr val="8064A2">
            <a:tint val="40000"/>
            <a:alpha val="90000"/>
            <a:hueOff val="-1972855"/>
            <a:satOff val="11079"/>
            <a:lumOff val="704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1972855"/>
              <a:satOff val="11079"/>
              <a:lumOff val="704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l-SI" sz="25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govori ritmično</a:t>
          </a:r>
        </a:p>
      </dgm:t>
    </dgm:pt>
    <dgm:pt modelId="{33572B90-A932-4CF1-9495-A8F26100449C}" type="parTrans" cxnId="{6B47EF3C-7EA0-4DC1-A650-AE3B8E365B47}">
      <dgm:prSet/>
      <dgm:spPr/>
      <dgm:t>
        <a:bodyPr/>
        <a:lstStyle/>
        <a:p>
          <a:endParaRPr lang="sl-SI"/>
        </a:p>
      </dgm:t>
    </dgm:pt>
    <dgm:pt modelId="{42B78A45-0F2D-4326-A023-8FEF23DC83EC}" type="sibTrans" cxnId="{6B47EF3C-7EA0-4DC1-A650-AE3B8E365B47}">
      <dgm:prSet/>
      <dgm:spPr/>
      <dgm:t>
        <a:bodyPr/>
        <a:lstStyle/>
        <a:p>
          <a:endParaRPr lang="sl-SI"/>
        </a:p>
      </dgm:t>
    </dgm:pt>
    <dgm:pt modelId="{AB0637B2-6003-4A24-8A6E-AD0A0F0797B3}">
      <dgm:prSet phldrT="[besedilo]" custT="1"/>
      <dgm:spPr>
        <a:xfrm>
          <a:off x="2000101" y="218588"/>
          <a:ext cx="1752897" cy="1821822"/>
        </a:xfrm>
        <a:solidFill>
          <a:srgbClr val="8064A2">
            <a:tint val="40000"/>
            <a:alpha val="90000"/>
            <a:hueOff val="-1972855"/>
            <a:satOff val="11079"/>
            <a:lumOff val="704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1972855"/>
              <a:satOff val="11079"/>
              <a:lumOff val="704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l-SI" sz="25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ima rad glasbo</a:t>
          </a:r>
        </a:p>
      </dgm:t>
    </dgm:pt>
    <dgm:pt modelId="{23D91A0D-353C-4E9F-BA6E-8B41A295FE99}" type="parTrans" cxnId="{4E414A54-CA14-4027-A613-E071ED23EA93}">
      <dgm:prSet/>
      <dgm:spPr/>
      <dgm:t>
        <a:bodyPr/>
        <a:lstStyle/>
        <a:p>
          <a:endParaRPr lang="sl-SI"/>
        </a:p>
      </dgm:t>
    </dgm:pt>
    <dgm:pt modelId="{FC550112-3B37-431E-875E-9B73CB6D6CBA}" type="sibTrans" cxnId="{4E414A54-CA14-4027-A613-E071ED23EA93}">
      <dgm:prSet/>
      <dgm:spPr/>
      <dgm:t>
        <a:bodyPr/>
        <a:lstStyle/>
        <a:p>
          <a:endParaRPr lang="sl-SI"/>
        </a:p>
      </dgm:t>
    </dgm:pt>
    <dgm:pt modelId="{0E8074D0-97AA-4D99-88B1-4368DE1BFF3A}">
      <dgm:prSet phldrT="[besedilo]" custT="1"/>
      <dgm:spPr>
        <a:xfrm>
          <a:off x="2000101" y="218588"/>
          <a:ext cx="1752897" cy="1821822"/>
        </a:xfrm>
        <a:solidFill>
          <a:srgbClr val="8064A2">
            <a:tint val="40000"/>
            <a:alpha val="90000"/>
            <a:hueOff val="-1972855"/>
            <a:satOff val="11079"/>
            <a:lumOff val="704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1972855"/>
              <a:satOff val="11079"/>
              <a:lumOff val="704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l-SI" sz="25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dobro posnema ton</a:t>
          </a:r>
        </a:p>
      </dgm:t>
    </dgm:pt>
    <dgm:pt modelId="{6B578C0C-7FED-4620-ABE7-2985504FBB7E}" type="parTrans" cxnId="{A5397DF8-4F20-4F40-82EF-C20FACCD46E8}">
      <dgm:prSet/>
      <dgm:spPr/>
      <dgm:t>
        <a:bodyPr/>
        <a:lstStyle/>
        <a:p>
          <a:endParaRPr lang="sl-SI"/>
        </a:p>
      </dgm:t>
    </dgm:pt>
    <dgm:pt modelId="{3815A1DF-A53F-4FD8-87CF-F942C019E480}" type="sibTrans" cxnId="{A5397DF8-4F20-4F40-82EF-C20FACCD46E8}">
      <dgm:prSet/>
      <dgm:spPr/>
      <dgm:t>
        <a:bodyPr/>
        <a:lstStyle/>
        <a:p>
          <a:endParaRPr lang="sl-SI"/>
        </a:p>
      </dgm:t>
    </dgm:pt>
    <dgm:pt modelId="{FA449007-5A96-4428-8F6E-1FD08C3941D4}">
      <dgm:prSet phldrT="[besedilo]" custT="1"/>
      <dgm:spPr>
        <a:xfrm>
          <a:off x="2000101" y="218588"/>
          <a:ext cx="1752897" cy="1821822"/>
        </a:xfrm>
        <a:solidFill>
          <a:srgbClr val="8064A2">
            <a:tint val="40000"/>
            <a:alpha val="90000"/>
            <a:hueOff val="-1972855"/>
            <a:satOff val="11079"/>
            <a:lumOff val="704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1972855"/>
              <a:satOff val="11079"/>
              <a:lumOff val="704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l-SI" sz="25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vse si zapomni po vrsti</a:t>
          </a:r>
        </a:p>
      </dgm:t>
    </dgm:pt>
    <dgm:pt modelId="{09CE675D-5A0E-417A-8353-BC60823A244F}" type="parTrans" cxnId="{8DC8A86A-64A5-4F9F-B7CA-0F5B99E547FB}">
      <dgm:prSet/>
      <dgm:spPr/>
      <dgm:t>
        <a:bodyPr/>
        <a:lstStyle/>
        <a:p>
          <a:endParaRPr lang="sl-SI"/>
        </a:p>
      </dgm:t>
    </dgm:pt>
    <dgm:pt modelId="{1ECA292C-1C1A-4849-AE8B-F073D2EF4870}" type="sibTrans" cxnId="{8DC8A86A-64A5-4F9F-B7CA-0F5B99E547FB}">
      <dgm:prSet/>
      <dgm:spPr/>
      <dgm:t>
        <a:bodyPr/>
        <a:lstStyle/>
        <a:p>
          <a:endParaRPr lang="sl-SI"/>
        </a:p>
      </dgm:t>
    </dgm:pt>
    <dgm:pt modelId="{9A0A5343-E900-4CA7-BD63-405F87302DB6}">
      <dgm:prSet phldrT="[besedilo]" custT="1"/>
      <dgm:spPr>
        <a:xfrm>
          <a:off x="2000101" y="218588"/>
          <a:ext cx="1752897" cy="1821822"/>
        </a:xfrm>
        <a:solidFill>
          <a:srgbClr val="8064A2">
            <a:tint val="40000"/>
            <a:alpha val="90000"/>
            <a:hueOff val="-1972855"/>
            <a:satOff val="11079"/>
            <a:lumOff val="704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1972855"/>
              <a:satOff val="11079"/>
              <a:lumOff val="704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l-SI" sz="25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bolje govori kot piše</a:t>
          </a:r>
        </a:p>
      </dgm:t>
    </dgm:pt>
    <dgm:pt modelId="{252C257D-49E2-4525-900B-E2AED8193FF2}" type="parTrans" cxnId="{5C694D4A-DC26-444E-8F16-CB8A4C36D22F}">
      <dgm:prSet/>
      <dgm:spPr/>
      <dgm:t>
        <a:bodyPr/>
        <a:lstStyle/>
        <a:p>
          <a:endParaRPr lang="sl-SI"/>
        </a:p>
      </dgm:t>
    </dgm:pt>
    <dgm:pt modelId="{C4D59E9E-3BF4-4589-BF51-9A0B31E727E6}" type="sibTrans" cxnId="{5C694D4A-DC26-444E-8F16-CB8A4C36D22F}">
      <dgm:prSet/>
      <dgm:spPr/>
      <dgm:t>
        <a:bodyPr/>
        <a:lstStyle/>
        <a:p>
          <a:endParaRPr lang="sl-SI"/>
        </a:p>
      </dgm:t>
    </dgm:pt>
    <dgm:pt modelId="{18D87384-CBC0-4766-8AC1-B4FDAD234E93}">
      <dgm:prSet phldrT="[besedilo]" custT="1"/>
      <dgm:spPr>
        <a:xfrm>
          <a:off x="3998404" y="218588"/>
          <a:ext cx="1752897" cy="1821822"/>
        </a:xfrm>
        <a:solidFill>
          <a:srgbClr val="8064A2">
            <a:tint val="40000"/>
            <a:alpha val="90000"/>
            <a:hueOff val="-3945710"/>
            <a:satOff val="22157"/>
            <a:lumOff val="1408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3945710"/>
              <a:satOff val="22157"/>
              <a:lumOff val="1408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l-SI" sz="2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rad se dotika ljudi</a:t>
          </a:r>
        </a:p>
      </dgm:t>
    </dgm:pt>
    <dgm:pt modelId="{00EED81B-76C7-4D5B-AD42-3DE870D5C290}" type="parTrans" cxnId="{85DE1442-1EB2-443D-9A8F-F0B5DDC9059C}">
      <dgm:prSet/>
      <dgm:spPr/>
      <dgm:t>
        <a:bodyPr/>
        <a:lstStyle/>
        <a:p>
          <a:endParaRPr lang="sl-SI"/>
        </a:p>
      </dgm:t>
    </dgm:pt>
    <dgm:pt modelId="{64F2965E-DFE4-484C-9372-0FE1E0B1461D}" type="sibTrans" cxnId="{85DE1442-1EB2-443D-9A8F-F0B5DDC9059C}">
      <dgm:prSet/>
      <dgm:spPr/>
      <dgm:t>
        <a:bodyPr/>
        <a:lstStyle/>
        <a:p>
          <a:endParaRPr lang="sl-SI"/>
        </a:p>
      </dgm:t>
    </dgm:pt>
    <dgm:pt modelId="{B45DCAAF-C2C6-46DA-AE5F-E7505C84EA0A}">
      <dgm:prSet phldrT="[besedilo]" custT="1"/>
      <dgm:spPr>
        <a:xfrm>
          <a:off x="3998404" y="218588"/>
          <a:ext cx="1752897" cy="1821822"/>
        </a:xfrm>
        <a:solidFill>
          <a:srgbClr val="8064A2">
            <a:tint val="40000"/>
            <a:alpha val="90000"/>
            <a:hueOff val="-3945710"/>
            <a:satOff val="22157"/>
            <a:lumOff val="1408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3945710"/>
              <a:satOff val="22157"/>
              <a:lumOff val="1408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l-SI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rad se giblje</a:t>
          </a:r>
        </a:p>
      </dgm:t>
    </dgm:pt>
    <dgm:pt modelId="{F9B95C45-1F86-4262-B0E4-FDFC3882001C}" type="parTrans" cxnId="{16038D41-0AC6-4E18-B88B-7BA9DBD082E0}">
      <dgm:prSet/>
      <dgm:spPr/>
      <dgm:t>
        <a:bodyPr/>
        <a:lstStyle/>
        <a:p>
          <a:endParaRPr lang="sl-SI"/>
        </a:p>
      </dgm:t>
    </dgm:pt>
    <dgm:pt modelId="{C165ED1D-2B16-46E6-BDE2-104EF8DABC8A}" type="sibTrans" cxnId="{16038D41-0AC6-4E18-B88B-7BA9DBD082E0}">
      <dgm:prSet/>
      <dgm:spPr/>
      <dgm:t>
        <a:bodyPr/>
        <a:lstStyle/>
        <a:p>
          <a:endParaRPr lang="sl-SI"/>
        </a:p>
      </dgm:t>
    </dgm:pt>
    <dgm:pt modelId="{4058E7F4-C8E8-4055-8726-3BF6EFC50030}">
      <dgm:prSet phldrT="[besedilo]" custT="1"/>
      <dgm:spPr>
        <a:xfrm>
          <a:off x="3998404" y="218588"/>
          <a:ext cx="1752897" cy="1821822"/>
        </a:xfrm>
        <a:solidFill>
          <a:srgbClr val="8064A2">
            <a:tint val="40000"/>
            <a:alpha val="90000"/>
            <a:hueOff val="-3945710"/>
            <a:satOff val="22157"/>
            <a:lumOff val="1408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3945710"/>
              <a:satOff val="22157"/>
              <a:lumOff val="1408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l-SI" sz="2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uči se ob ravnanju s predmeti</a:t>
          </a:r>
        </a:p>
      </dgm:t>
    </dgm:pt>
    <dgm:pt modelId="{B410BA25-CFCB-4EB1-B904-5F67C3388A7E}" type="parTrans" cxnId="{EF738CD0-7794-4185-8CA9-8BC2AF4C797E}">
      <dgm:prSet/>
      <dgm:spPr/>
      <dgm:t>
        <a:bodyPr/>
        <a:lstStyle/>
        <a:p>
          <a:endParaRPr lang="sl-SI"/>
        </a:p>
      </dgm:t>
    </dgm:pt>
    <dgm:pt modelId="{6B44AB9F-0E94-41FE-87BE-2DE8FA4ECE2A}" type="sibTrans" cxnId="{EF738CD0-7794-4185-8CA9-8BC2AF4C797E}">
      <dgm:prSet/>
      <dgm:spPr/>
      <dgm:t>
        <a:bodyPr/>
        <a:lstStyle/>
        <a:p>
          <a:endParaRPr lang="sl-SI"/>
        </a:p>
      </dgm:t>
    </dgm:pt>
    <dgm:pt modelId="{257ACE7F-54F7-4A5F-94A7-52C1D44A959D}">
      <dgm:prSet phldrT="[besedilo]" custT="1"/>
      <dgm:spPr>
        <a:xfrm>
          <a:off x="3998404" y="218588"/>
          <a:ext cx="1752897" cy="1821822"/>
        </a:xfrm>
        <a:solidFill>
          <a:srgbClr val="8064A2">
            <a:tint val="40000"/>
            <a:alpha val="90000"/>
            <a:hueOff val="-3945710"/>
            <a:satOff val="22157"/>
            <a:lumOff val="1408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3945710"/>
              <a:satOff val="22157"/>
              <a:lumOff val="1408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l-SI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več si zapomni med hojo</a:t>
          </a:r>
        </a:p>
      </dgm:t>
    </dgm:pt>
    <dgm:pt modelId="{7EFE64EF-5F87-4E57-80AE-0FCCBC73627F}" type="parTrans" cxnId="{8215877E-2A10-434F-BBAA-4B9E7398CC00}">
      <dgm:prSet/>
      <dgm:spPr/>
      <dgm:t>
        <a:bodyPr/>
        <a:lstStyle/>
        <a:p>
          <a:endParaRPr lang="sl-SI"/>
        </a:p>
      </dgm:t>
    </dgm:pt>
    <dgm:pt modelId="{98EE2C7B-B59E-4BF5-8091-C2167BD68510}" type="sibTrans" cxnId="{8215877E-2A10-434F-BBAA-4B9E7398CC00}">
      <dgm:prSet/>
      <dgm:spPr/>
      <dgm:t>
        <a:bodyPr/>
        <a:lstStyle/>
        <a:p>
          <a:endParaRPr lang="sl-SI"/>
        </a:p>
      </dgm:t>
    </dgm:pt>
    <dgm:pt modelId="{F2585B3F-3D56-49AD-88D2-985C011C6530}">
      <dgm:prSet phldrT="[besedilo]" custT="1"/>
      <dgm:spPr>
        <a:xfrm>
          <a:off x="3998404" y="218588"/>
          <a:ext cx="1752897" cy="1821822"/>
        </a:xfrm>
        <a:solidFill>
          <a:srgbClr val="8064A2">
            <a:tint val="40000"/>
            <a:alpha val="90000"/>
            <a:hueOff val="-3945710"/>
            <a:satOff val="22157"/>
            <a:lumOff val="1408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3945710"/>
              <a:satOff val="22157"/>
              <a:lumOff val="1408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l-SI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ob branju si kaže s prstom</a:t>
          </a:r>
        </a:p>
      </dgm:t>
    </dgm:pt>
    <dgm:pt modelId="{612F3E4C-421F-4CDB-93BE-AD6BC3EF13FA}" type="parTrans" cxnId="{E9604F6D-F96E-43F8-8EE2-D9E9D6385219}">
      <dgm:prSet/>
      <dgm:spPr/>
      <dgm:t>
        <a:bodyPr/>
        <a:lstStyle/>
        <a:p>
          <a:endParaRPr lang="sl-SI"/>
        </a:p>
      </dgm:t>
    </dgm:pt>
    <dgm:pt modelId="{9D338F04-AD31-44B4-A1F1-C6CB6E6BD454}" type="sibTrans" cxnId="{E9604F6D-F96E-43F8-8EE2-D9E9D6385219}">
      <dgm:prSet/>
      <dgm:spPr/>
      <dgm:t>
        <a:bodyPr/>
        <a:lstStyle/>
        <a:p>
          <a:endParaRPr lang="sl-SI"/>
        </a:p>
      </dgm:t>
    </dgm:pt>
    <dgm:pt modelId="{1253C592-53A7-45BA-B853-E72DF1FF6F06}">
      <dgm:prSet phldrT="[besedilo]" custT="1"/>
      <dgm:spPr>
        <a:xfrm>
          <a:off x="3998404" y="218588"/>
          <a:ext cx="1752897" cy="1821822"/>
        </a:xfrm>
        <a:solidFill>
          <a:srgbClr val="8064A2">
            <a:tint val="40000"/>
            <a:alpha val="90000"/>
            <a:hueOff val="-3945710"/>
            <a:satOff val="22157"/>
            <a:lumOff val="1408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3945710"/>
              <a:satOff val="22157"/>
              <a:lumOff val="1408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l-SI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govori počasi</a:t>
          </a:r>
        </a:p>
      </dgm:t>
    </dgm:pt>
    <dgm:pt modelId="{8B9D6844-E9F4-43BF-9EC2-FF33EDD8C6EC}" type="parTrans" cxnId="{9339B5B7-49DC-4810-AD63-866F7CAF1241}">
      <dgm:prSet/>
      <dgm:spPr/>
      <dgm:t>
        <a:bodyPr/>
        <a:lstStyle/>
        <a:p>
          <a:endParaRPr lang="sl-SI"/>
        </a:p>
      </dgm:t>
    </dgm:pt>
    <dgm:pt modelId="{FEEFB5D6-45C5-4958-9829-F8BC3EC21B11}" type="sibTrans" cxnId="{9339B5B7-49DC-4810-AD63-866F7CAF1241}">
      <dgm:prSet/>
      <dgm:spPr/>
      <dgm:t>
        <a:bodyPr/>
        <a:lstStyle/>
        <a:p>
          <a:endParaRPr lang="sl-SI"/>
        </a:p>
      </dgm:t>
    </dgm:pt>
    <dgm:pt modelId="{8E4A577F-2CFC-40AB-AAED-ADCA747F6281}">
      <dgm:prSet phldrT="[besedilo]" custT="1"/>
      <dgm:spPr>
        <a:xfrm>
          <a:off x="3998404" y="218588"/>
          <a:ext cx="1752897" cy="1821822"/>
        </a:xfrm>
        <a:solidFill>
          <a:srgbClr val="8064A2">
            <a:tint val="40000"/>
            <a:alpha val="90000"/>
            <a:hueOff val="-3945710"/>
            <a:satOff val="22157"/>
            <a:lumOff val="1408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3945710"/>
              <a:satOff val="22157"/>
              <a:lumOff val="1408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l-SI" sz="2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važnejši mu je dober občutek za videz</a:t>
          </a:r>
        </a:p>
      </dgm:t>
    </dgm:pt>
    <dgm:pt modelId="{E8AD4877-3C79-44B8-8906-BA1F59A303E9}" type="parTrans" cxnId="{B75B57E3-EE98-4014-AC70-228632ED8C32}">
      <dgm:prSet/>
      <dgm:spPr/>
      <dgm:t>
        <a:bodyPr/>
        <a:lstStyle/>
        <a:p>
          <a:endParaRPr lang="sl-SI"/>
        </a:p>
      </dgm:t>
    </dgm:pt>
    <dgm:pt modelId="{667D6BAE-C818-4F3E-916C-4476C9E579C2}" type="sibTrans" cxnId="{B75B57E3-EE98-4014-AC70-228632ED8C32}">
      <dgm:prSet/>
      <dgm:spPr/>
      <dgm:t>
        <a:bodyPr/>
        <a:lstStyle/>
        <a:p>
          <a:endParaRPr lang="sl-SI"/>
        </a:p>
      </dgm:t>
    </dgm:pt>
    <dgm:pt modelId="{4AB245B5-095B-4092-B160-E956D727089C}">
      <dgm:prSet phldrT="[besedilo]" custT="1"/>
      <dgm:spPr>
        <a:xfrm>
          <a:off x="3998404" y="218588"/>
          <a:ext cx="1752897" cy="1821822"/>
        </a:xfrm>
        <a:solidFill>
          <a:srgbClr val="8064A2">
            <a:tint val="40000"/>
            <a:alpha val="90000"/>
            <a:hueOff val="-3945710"/>
            <a:satOff val="22157"/>
            <a:lumOff val="1408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3945710"/>
              <a:satOff val="22157"/>
              <a:lumOff val="1408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sl-SI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bolj si zapomni celovito izkušnjo kot podrobnosti</a:t>
          </a:r>
        </a:p>
      </dgm:t>
    </dgm:pt>
    <dgm:pt modelId="{7CD1E014-B4D6-4863-A288-414FF790DA5B}" type="parTrans" cxnId="{B876A437-49D6-4709-87ED-9906714D4ED5}">
      <dgm:prSet/>
      <dgm:spPr/>
      <dgm:t>
        <a:bodyPr/>
        <a:lstStyle/>
        <a:p>
          <a:endParaRPr lang="sl-SI"/>
        </a:p>
      </dgm:t>
    </dgm:pt>
    <dgm:pt modelId="{98C9BF03-9E1B-4AD8-AAEF-8E63FCBB10EC}" type="sibTrans" cxnId="{B876A437-49D6-4709-87ED-9906714D4ED5}">
      <dgm:prSet/>
      <dgm:spPr/>
      <dgm:t>
        <a:bodyPr/>
        <a:lstStyle/>
        <a:p>
          <a:endParaRPr lang="sl-SI"/>
        </a:p>
      </dgm:t>
    </dgm:pt>
    <dgm:pt modelId="{3B158315-5065-408C-A4AA-9E72274251B8}" type="pres">
      <dgm:prSet presAssocID="{97B2FB57-94CA-49E0-87B1-34B5C3AF59C8}" presName="Name0" presStyleCnt="0">
        <dgm:presLayoutVars>
          <dgm:dir/>
          <dgm:animLvl val="lvl"/>
          <dgm:resizeHandles val="exact"/>
        </dgm:presLayoutVars>
      </dgm:prSet>
      <dgm:spPr/>
    </dgm:pt>
    <dgm:pt modelId="{2640BCB9-EF34-4A1F-9131-606EA09C5614}" type="pres">
      <dgm:prSet presAssocID="{DEDB1E96-2EE7-4814-9054-42739B8CF658}" presName="composite" presStyleCnt="0"/>
      <dgm:spPr/>
    </dgm:pt>
    <dgm:pt modelId="{C5D31107-66B5-4873-A786-A56F1B759536}" type="pres">
      <dgm:prSet presAssocID="{DEDB1E96-2EE7-4814-9054-42739B8CF658}" presName="parTx" presStyleLbl="alignNode1" presStyleIdx="0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A5E34743-A794-4599-ACD0-FCC7116A1888}" type="pres">
      <dgm:prSet presAssocID="{DEDB1E96-2EE7-4814-9054-42739B8CF658}" presName="desTx" presStyleLbl="alignAccFollowNode1" presStyleIdx="0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9EACCA84-C221-4A2B-BBFF-DB89BFEB0AE9}" type="pres">
      <dgm:prSet presAssocID="{13AED68D-D9AB-4C3F-9F4E-E97CC911678C}" presName="space" presStyleCnt="0"/>
      <dgm:spPr/>
    </dgm:pt>
    <dgm:pt modelId="{E697D610-23AE-4AD7-B0D0-9B5E6DA52552}" type="pres">
      <dgm:prSet presAssocID="{2C2D9E25-0A4A-43D9-9871-B202AC00CE08}" presName="composite" presStyleCnt="0"/>
      <dgm:spPr/>
    </dgm:pt>
    <dgm:pt modelId="{99F1A5B9-11B5-401F-9DB7-B73AE0A8DBE9}" type="pres">
      <dgm:prSet presAssocID="{2C2D9E25-0A4A-43D9-9871-B202AC00CE08}" presName="parTx" presStyleLbl="alignNode1" presStyleIdx="1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87F8B039-72D9-4CB2-BE29-9AC8ABC78D1C}" type="pres">
      <dgm:prSet presAssocID="{2C2D9E25-0A4A-43D9-9871-B202AC00CE08}" presName="desTx" presStyleLbl="alignAccFollowNode1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EF75470F-D155-4150-93A5-87D6DC3E30B6}" type="pres">
      <dgm:prSet presAssocID="{9F0E3E62-11DA-44D0-8E59-7F51D0D9064B}" presName="space" presStyleCnt="0"/>
      <dgm:spPr/>
    </dgm:pt>
    <dgm:pt modelId="{2172B768-F9F4-485B-A568-A8FA88E392D4}" type="pres">
      <dgm:prSet presAssocID="{F71AC660-69E6-4C8A-8EE2-EE75B74C7EBB}" presName="composite" presStyleCnt="0"/>
      <dgm:spPr/>
    </dgm:pt>
    <dgm:pt modelId="{78696874-7633-4117-8320-0EE85160078F}" type="pres">
      <dgm:prSet presAssocID="{F71AC660-69E6-4C8A-8EE2-EE75B74C7EBB}" presName="parTx" presStyleLbl="alignNode1" presStyleIdx="2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7769980F-976A-460A-ABD7-FD63D84AAAD7}" type="pres">
      <dgm:prSet presAssocID="{F71AC660-69E6-4C8A-8EE2-EE75B74C7EBB}" presName="desTx" presStyleLbl="alignAccFollowNode1" presStyleIdx="2" presStyleCnt="3" custLinFactNeighborX="537" custLinFactNeighborY="2002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1A2BF203-075A-462B-88CC-1A689A8AB2E8}" srcId="{97B2FB57-94CA-49E0-87B1-34B5C3AF59C8}" destId="{F71AC660-69E6-4C8A-8EE2-EE75B74C7EBB}" srcOrd="2" destOrd="0" parTransId="{4FFE4AB9-23BE-4F80-B482-863394476018}" sibTransId="{35D6DA22-AD19-464C-9D2E-B8C8C75CF5C3}"/>
    <dgm:cxn modelId="{6AD3FD09-7D6F-4AB6-B743-FD2A9B64AE18}" type="presOf" srcId="{1253C592-53A7-45BA-B853-E72DF1FF6F06}" destId="{7769980F-976A-460A-ABD7-FD63D84AAAD7}" srcOrd="0" destOrd="6" presId="urn:microsoft.com/office/officeart/2005/8/layout/hList1"/>
    <dgm:cxn modelId="{3810250B-6BA6-4AEE-AD0B-0FBFE7ED1176}" type="presOf" srcId="{F2585B3F-3D56-49AD-88D2-985C011C6530}" destId="{7769980F-976A-460A-ABD7-FD63D84AAAD7}" srcOrd="0" destOrd="5" presId="urn:microsoft.com/office/officeart/2005/8/layout/hList1"/>
    <dgm:cxn modelId="{0D081A20-0F2B-4E1A-A0B7-93A41BEB7995}" srcId="{DEDB1E96-2EE7-4814-9054-42739B8CF658}" destId="{968514B9-E0D1-41C1-AFD1-44D1104CC4F3}" srcOrd="3" destOrd="0" parTransId="{90E6587A-8464-4F2F-8E6C-1A0B8B48A431}" sibTransId="{79268827-1CF1-48DC-9F3A-66A7CF087D81}"/>
    <dgm:cxn modelId="{B3DD0021-0174-4DCE-B5E3-C3A92784CFBF}" type="presOf" srcId="{B0556A16-B6C7-4C19-A58B-4B3D2A88183E}" destId="{A5E34743-A794-4599-ACD0-FCC7116A1888}" srcOrd="0" destOrd="6" presId="urn:microsoft.com/office/officeart/2005/8/layout/hList1"/>
    <dgm:cxn modelId="{034C7A2F-1872-40A0-8A38-8F110AF86604}" type="presOf" srcId="{9A0A5343-E900-4CA7-BD63-405F87302DB6}" destId="{87F8B039-72D9-4CB2-BE29-9AC8ABC78D1C}" srcOrd="0" destOrd="9" presId="urn:microsoft.com/office/officeart/2005/8/layout/hList1"/>
    <dgm:cxn modelId="{6E961332-33CF-4152-830C-726E0F468543}" type="presOf" srcId="{B45DCAAF-C2C6-46DA-AE5F-E7505C84EA0A}" destId="{7769980F-976A-460A-ABD7-FD63D84AAAD7}" srcOrd="0" destOrd="2" presId="urn:microsoft.com/office/officeart/2005/8/layout/hList1"/>
    <dgm:cxn modelId="{BB20C934-4578-4C31-8B95-807C174A0898}" type="presOf" srcId="{18D87384-CBC0-4766-8AC1-B4FDAD234E93}" destId="{7769980F-976A-460A-ABD7-FD63D84AAAD7}" srcOrd="0" destOrd="1" presId="urn:microsoft.com/office/officeart/2005/8/layout/hList1"/>
    <dgm:cxn modelId="{5E081537-8797-44FC-A6BE-D742FEC010D3}" srcId="{97B2FB57-94CA-49E0-87B1-34B5C3AF59C8}" destId="{DEDB1E96-2EE7-4814-9054-42739B8CF658}" srcOrd="0" destOrd="0" parTransId="{4F024DAB-5E08-4CFD-88A6-F2DE2F909F62}" sibTransId="{13AED68D-D9AB-4C3F-9F4E-E97CC911678C}"/>
    <dgm:cxn modelId="{B876A437-49D6-4709-87ED-9906714D4ED5}" srcId="{F71AC660-69E6-4C8A-8EE2-EE75B74C7EBB}" destId="{4AB245B5-095B-4092-B160-E956D727089C}" srcOrd="8" destOrd="0" parTransId="{7CD1E014-B4D6-4863-A288-414FF790DA5B}" sibTransId="{98C9BF03-9E1B-4AD8-AAEF-8E63FCBB10EC}"/>
    <dgm:cxn modelId="{41071E38-B26F-4057-944D-F9564E87BBD4}" type="presOf" srcId="{4058E7F4-C8E8-4055-8726-3BF6EFC50030}" destId="{7769980F-976A-460A-ABD7-FD63D84AAAD7}" srcOrd="0" destOrd="3" presId="urn:microsoft.com/office/officeart/2005/8/layout/hList1"/>
    <dgm:cxn modelId="{7ACD083B-242E-4609-B5EB-9017101ECC74}" type="presOf" srcId="{F71AC660-69E6-4C8A-8EE2-EE75B74C7EBB}" destId="{78696874-7633-4117-8320-0EE85160078F}" srcOrd="0" destOrd="0" presId="urn:microsoft.com/office/officeart/2005/8/layout/hList1"/>
    <dgm:cxn modelId="{27A1A83B-360F-483A-B409-A6B06484485B}" srcId="{2C2D9E25-0A4A-43D9-9871-B202AC00CE08}" destId="{35A43A58-CB2C-4698-B8F5-7713FDB8CF25}" srcOrd="4" destOrd="0" parTransId="{40AD81DF-481B-4E0E-967C-A68A2948D0C2}" sibTransId="{4CF8EFB5-0213-4CA1-A74E-57ED92814354}"/>
    <dgm:cxn modelId="{6B47EF3C-7EA0-4DC1-A650-AE3B8E365B47}" srcId="{2C2D9E25-0A4A-43D9-9871-B202AC00CE08}" destId="{2EC3E25B-1CB4-4326-9BBB-500481A90AF9}" srcOrd="5" destOrd="0" parTransId="{33572B90-A932-4CF1-9495-A8F26100449C}" sibTransId="{42B78A45-0F2D-4326-A023-8FEF23DC83EC}"/>
    <dgm:cxn modelId="{4731A060-37E7-4902-9C0C-DED555BB768F}" srcId="{DEDB1E96-2EE7-4814-9054-42739B8CF658}" destId="{D239E6F1-7FCC-418D-B27B-97C65E1EFA47}" srcOrd="0" destOrd="0" parTransId="{4DA5D99F-8623-4FC2-BDC3-DA009D2AF14A}" sibTransId="{9D17A316-9E85-4D0D-8D95-C7D3BFD209BF}"/>
    <dgm:cxn modelId="{469D1A41-F6C2-4E92-8145-567F70789041}" srcId="{DEDB1E96-2EE7-4814-9054-42739B8CF658}" destId="{B0556A16-B6C7-4C19-A58B-4B3D2A88183E}" srcOrd="6" destOrd="0" parTransId="{1AB31131-A2EB-40C8-ACEA-0ECB60021AEF}" sibTransId="{E14D0399-F5CE-422C-B773-CB4034E0F039}"/>
    <dgm:cxn modelId="{16038D41-0AC6-4E18-B88B-7BA9DBD082E0}" srcId="{F71AC660-69E6-4C8A-8EE2-EE75B74C7EBB}" destId="{B45DCAAF-C2C6-46DA-AE5F-E7505C84EA0A}" srcOrd="2" destOrd="0" parTransId="{F9B95C45-1F86-4262-B0E4-FDFC3882001C}" sibTransId="{C165ED1D-2B16-46E6-BDE2-104EF8DABC8A}"/>
    <dgm:cxn modelId="{85DE1442-1EB2-443D-9A8F-F0B5DDC9059C}" srcId="{F71AC660-69E6-4C8A-8EE2-EE75B74C7EBB}" destId="{18D87384-CBC0-4766-8AC1-B4FDAD234E93}" srcOrd="1" destOrd="0" parTransId="{00EED81B-76C7-4D5B-AD42-3DE870D5C290}" sibTransId="{64F2965E-DFE4-484C-9372-0FE1E0B1461D}"/>
    <dgm:cxn modelId="{090F9968-6D31-4276-BC50-BD16A25345EC}" type="presOf" srcId="{AA880461-D3AF-44E0-A15C-028924E4AFBF}" destId="{87F8B039-72D9-4CB2-BE29-9AC8ABC78D1C}" srcOrd="0" destOrd="0" presId="urn:microsoft.com/office/officeart/2005/8/layout/hList1"/>
    <dgm:cxn modelId="{5C694D4A-DC26-444E-8F16-CB8A4C36D22F}" srcId="{2C2D9E25-0A4A-43D9-9871-B202AC00CE08}" destId="{9A0A5343-E900-4CA7-BD63-405F87302DB6}" srcOrd="9" destOrd="0" parTransId="{252C257D-49E2-4525-900B-E2AED8193FF2}" sibTransId="{C4D59E9E-3BF4-4589-BF51-9A0B31E727E6}"/>
    <dgm:cxn modelId="{8DC8A86A-64A5-4F9F-B7CA-0F5B99E547FB}" srcId="{2C2D9E25-0A4A-43D9-9871-B202AC00CE08}" destId="{FA449007-5A96-4428-8F6E-1FD08C3941D4}" srcOrd="8" destOrd="0" parTransId="{09CE675D-5A0E-417A-8353-BC60823A244F}" sibTransId="{1ECA292C-1C1A-4849-AE8B-F073D2EF4870}"/>
    <dgm:cxn modelId="{02C76D6B-4655-4543-B993-1A858C9E9312}" type="presOf" srcId="{2C2D9E25-0A4A-43D9-9871-B202AC00CE08}" destId="{99F1A5B9-11B5-401F-9DB7-B73AE0A8DBE9}" srcOrd="0" destOrd="0" presId="urn:microsoft.com/office/officeart/2005/8/layout/hList1"/>
    <dgm:cxn modelId="{05C7756C-4BBA-42B4-9498-CED507133440}" type="presOf" srcId="{8E4A577F-2CFC-40AB-AAED-ADCA747F6281}" destId="{7769980F-976A-460A-ABD7-FD63D84AAAD7}" srcOrd="0" destOrd="7" presId="urn:microsoft.com/office/officeart/2005/8/layout/hList1"/>
    <dgm:cxn modelId="{3FE1D66C-ACDE-4051-BB56-CF56C8F02F24}" type="presOf" srcId="{9774F5EB-02C6-41D3-BB26-0E119C22CD64}" destId="{87F8B039-72D9-4CB2-BE29-9AC8ABC78D1C}" srcOrd="0" destOrd="3" presId="urn:microsoft.com/office/officeart/2005/8/layout/hList1"/>
    <dgm:cxn modelId="{84C8FB6C-4CA0-4E56-ACA8-CFCF577EC1F5}" type="presOf" srcId="{5D722C90-7C79-4DCD-9409-83B2B49FE6CC}" destId="{87F8B039-72D9-4CB2-BE29-9AC8ABC78D1C}" srcOrd="0" destOrd="1" presId="urn:microsoft.com/office/officeart/2005/8/layout/hList1"/>
    <dgm:cxn modelId="{E9604F6D-F96E-43F8-8EE2-D9E9D6385219}" srcId="{F71AC660-69E6-4C8A-8EE2-EE75B74C7EBB}" destId="{F2585B3F-3D56-49AD-88D2-985C011C6530}" srcOrd="5" destOrd="0" parTransId="{612F3E4C-421F-4CDB-93BE-AD6BC3EF13FA}" sibTransId="{9D338F04-AD31-44B4-A1F1-C6CB6E6BD454}"/>
    <dgm:cxn modelId="{3B5AC96F-DD52-4A87-9268-FF09C0B36B3A}" type="presOf" srcId="{97B2FB57-94CA-49E0-87B1-34B5C3AF59C8}" destId="{3B158315-5065-408C-A4AA-9E72274251B8}" srcOrd="0" destOrd="0" presId="urn:microsoft.com/office/officeart/2005/8/layout/hList1"/>
    <dgm:cxn modelId="{94CBAF70-63B9-45FA-91A0-22F8B509301E}" srcId="{2C2D9E25-0A4A-43D9-9871-B202AC00CE08}" destId="{526A4320-A5E4-4D4D-BF62-99D394DC4771}" srcOrd="2" destOrd="0" parTransId="{49D3D6A4-0F4C-40D0-BEC8-02D5AE7A38F9}" sibTransId="{3C9A8CC4-6D45-450A-90F5-C588797CD8E7}"/>
    <dgm:cxn modelId="{6C35CE70-E9D5-40A5-B7B7-B2CF2F01227C}" srcId="{DEDB1E96-2EE7-4814-9054-42739B8CF658}" destId="{08398A1F-C9AD-4DAD-842C-D5D2B374EA60}" srcOrd="7" destOrd="0" parTransId="{150472E5-AD24-44F3-945A-00E2142A4778}" sibTransId="{44B22576-2D28-4A44-83F2-8F6FC996C3FC}"/>
    <dgm:cxn modelId="{4E414A54-CA14-4027-A613-E071ED23EA93}" srcId="{2C2D9E25-0A4A-43D9-9871-B202AC00CE08}" destId="{AB0637B2-6003-4A24-8A6E-AD0A0F0797B3}" srcOrd="6" destOrd="0" parTransId="{23D91A0D-353C-4E9F-BA6E-8B41A295FE99}" sibTransId="{FC550112-3B37-431E-875E-9B73CB6D6CBA}"/>
    <dgm:cxn modelId="{87897655-074B-4EE0-9724-692E16AB3E61}" srcId="{2C2D9E25-0A4A-43D9-9871-B202AC00CE08}" destId="{9774F5EB-02C6-41D3-BB26-0E119C22CD64}" srcOrd="3" destOrd="0" parTransId="{DAA7F024-C891-45B7-96F8-AF13E0C1CD56}" sibTransId="{85AA9A8B-44CF-48D0-9D63-0BDB592BE0B1}"/>
    <dgm:cxn modelId="{D1F1AA77-481F-47CB-9E69-44BF601E69A5}" type="presOf" srcId="{252784AC-91E3-4146-A13B-82AF7F8D5548}" destId="{A5E34743-A794-4599-ACD0-FCC7116A1888}" srcOrd="0" destOrd="8" presId="urn:microsoft.com/office/officeart/2005/8/layout/hList1"/>
    <dgm:cxn modelId="{05963378-12AE-48AA-9571-6E8F8624EF08}" type="presOf" srcId="{4AB245B5-095B-4092-B160-E956D727089C}" destId="{7769980F-976A-460A-ABD7-FD63D84AAAD7}" srcOrd="0" destOrd="8" presId="urn:microsoft.com/office/officeart/2005/8/layout/hList1"/>
    <dgm:cxn modelId="{8215877E-2A10-434F-BBAA-4B9E7398CC00}" srcId="{F71AC660-69E6-4C8A-8EE2-EE75B74C7EBB}" destId="{257ACE7F-54F7-4A5F-94A7-52C1D44A959D}" srcOrd="4" destOrd="0" parTransId="{7EFE64EF-5F87-4E57-80AE-0FCCBC73627F}" sibTransId="{98EE2C7B-B59E-4BF5-8091-C2167BD68510}"/>
    <dgm:cxn modelId="{9982C37F-82F1-49A2-BF69-060BE63265D7}" type="presOf" srcId="{DEDB1E96-2EE7-4814-9054-42739B8CF658}" destId="{C5D31107-66B5-4873-A786-A56F1B759536}" srcOrd="0" destOrd="0" presId="urn:microsoft.com/office/officeart/2005/8/layout/hList1"/>
    <dgm:cxn modelId="{B7E37E85-4A6F-40AD-82A4-09084F75FA51}" type="presOf" srcId="{257ACE7F-54F7-4A5F-94A7-52C1D44A959D}" destId="{7769980F-976A-460A-ABD7-FD63D84AAAD7}" srcOrd="0" destOrd="4" presId="urn:microsoft.com/office/officeart/2005/8/layout/hList1"/>
    <dgm:cxn modelId="{37561386-9BBC-436D-8C55-B58D676B9526}" srcId="{2C2D9E25-0A4A-43D9-9871-B202AC00CE08}" destId="{AA880461-D3AF-44E0-A15C-028924E4AFBF}" srcOrd="0" destOrd="0" parTransId="{E9EA9511-A357-4A90-AEA7-E646D7CD63CD}" sibTransId="{CB63D8F6-D79C-45E1-A585-70E115059C7D}"/>
    <dgm:cxn modelId="{3DC3AB88-0530-4D2E-86E2-04F6878AB592}" type="presOf" srcId="{0E8074D0-97AA-4D99-88B1-4368DE1BFF3A}" destId="{87F8B039-72D9-4CB2-BE29-9AC8ABC78D1C}" srcOrd="0" destOrd="7" presId="urn:microsoft.com/office/officeart/2005/8/layout/hList1"/>
    <dgm:cxn modelId="{CD0D9C89-25B3-4640-A11D-8F6543F9F94A}" srcId="{DEDB1E96-2EE7-4814-9054-42739B8CF658}" destId="{252784AC-91E3-4146-A13B-82AF7F8D5548}" srcOrd="8" destOrd="0" parTransId="{2652678F-2A9B-4001-94A7-C5744AE1BAA4}" sibTransId="{9F20B8C4-AC34-46DF-996F-90B2839BD383}"/>
    <dgm:cxn modelId="{D830618A-3C36-4127-A66D-A4359010EDAD}" srcId="{DEDB1E96-2EE7-4814-9054-42739B8CF658}" destId="{B78383FB-0369-4A15-90CD-9B69B6A8DF2C}" srcOrd="2" destOrd="0" parTransId="{16BEC57E-6C0F-44D6-800F-FEB9E2067125}" sibTransId="{C6B232ED-B0F6-4A43-A19B-27E9CD1449B7}"/>
    <dgm:cxn modelId="{D1E0D893-26EC-4756-A35B-E23F8591BFFF}" type="presOf" srcId="{AB0637B2-6003-4A24-8A6E-AD0A0F0797B3}" destId="{87F8B039-72D9-4CB2-BE29-9AC8ABC78D1C}" srcOrd="0" destOrd="6" presId="urn:microsoft.com/office/officeart/2005/8/layout/hList1"/>
    <dgm:cxn modelId="{031F4599-84E1-4DF6-AC9E-E0DF61AA124B}" type="presOf" srcId="{F6EFDFF9-493A-4375-B365-B019D6283EC9}" destId="{A5E34743-A794-4599-ACD0-FCC7116A1888}" srcOrd="0" destOrd="5" presId="urn:microsoft.com/office/officeart/2005/8/layout/hList1"/>
    <dgm:cxn modelId="{97D2AE9D-E53A-46F4-B3D3-6759E0DEC419}" type="presOf" srcId="{968514B9-E0D1-41C1-AFD1-44D1104CC4F3}" destId="{A5E34743-A794-4599-ACD0-FCC7116A1888}" srcOrd="0" destOrd="3" presId="urn:microsoft.com/office/officeart/2005/8/layout/hList1"/>
    <dgm:cxn modelId="{0353BCA0-AE75-4397-8E68-895A3AA1B389}" type="presOf" srcId="{D239E6F1-7FCC-418D-B27B-97C65E1EFA47}" destId="{A5E34743-A794-4599-ACD0-FCC7116A1888}" srcOrd="0" destOrd="0" presId="urn:microsoft.com/office/officeart/2005/8/layout/hList1"/>
    <dgm:cxn modelId="{771273AC-037B-4A1E-BA1A-8FA36922F989}" type="presOf" srcId="{F2A4D37F-4AAF-4F2B-9A21-0017F25F678E}" destId="{A5E34743-A794-4599-ACD0-FCC7116A1888}" srcOrd="0" destOrd="1" presId="urn:microsoft.com/office/officeart/2005/8/layout/hList1"/>
    <dgm:cxn modelId="{EE2627AF-798B-4597-9D26-5A2C6EAD9728}" srcId="{DEDB1E96-2EE7-4814-9054-42739B8CF658}" destId="{F6EFDFF9-493A-4375-B365-B019D6283EC9}" srcOrd="5" destOrd="0" parTransId="{CB9B49B7-4C8A-4ED3-B287-2DEA7A5F456A}" sibTransId="{172E7C4B-3DB7-40EC-B0B4-B698C75AD476}"/>
    <dgm:cxn modelId="{AFC570B2-D019-4EDE-865B-490201262DC4}" type="presOf" srcId="{526A4320-A5E4-4D4D-BF62-99D394DC4771}" destId="{87F8B039-72D9-4CB2-BE29-9AC8ABC78D1C}" srcOrd="0" destOrd="2" presId="urn:microsoft.com/office/officeart/2005/8/layout/hList1"/>
    <dgm:cxn modelId="{9339B5B7-49DC-4810-AD63-866F7CAF1241}" srcId="{F71AC660-69E6-4C8A-8EE2-EE75B74C7EBB}" destId="{1253C592-53A7-45BA-B853-E72DF1FF6F06}" srcOrd="6" destOrd="0" parTransId="{8B9D6844-E9F4-43BF-9EC2-FF33EDD8C6EC}" sibTransId="{FEEFB5D6-45C5-4958-9829-F8BC3EC21B11}"/>
    <dgm:cxn modelId="{1D6703B8-6986-4DDC-B8CA-A3FE3C2F7C2D}" type="presOf" srcId="{DD6BF7C8-6320-4A5C-BC48-79B97F842DC9}" destId="{7769980F-976A-460A-ABD7-FD63D84AAAD7}" srcOrd="0" destOrd="0" presId="urn:microsoft.com/office/officeart/2005/8/layout/hList1"/>
    <dgm:cxn modelId="{F8201ABA-DFD8-41C4-B4A5-16C6551BDB2C}" srcId="{DEDB1E96-2EE7-4814-9054-42739B8CF658}" destId="{F2A4D37F-4AAF-4F2B-9A21-0017F25F678E}" srcOrd="1" destOrd="0" parTransId="{7F066E13-D2ED-46B4-B13E-29A15A7F9855}" sibTransId="{E75B265E-E5E1-42C4-9CB4-F049FC78D1F1}"/>
    <dgm:cxn modelId="{826257C0-4409-4AEC-8BFB-2D432E34FEDA}" type="presOf" srcId="{2EC3E25B-1CB4-4326-9BBB-500481A90AF9}" destId="{87F8B039-72D9-4CB2-BE29-9AC8ABC78D1C}" srcOrd="0" destOrd="5" presId="urn:microsoft.com/office/officeart/2005/8/layout/hList1"/>
    <dgm:cxn modelId="{ACCA72C3-3B7A-495E-AF68-FD591AB2DE59}" type="presOf" srcId="{08398A1F-C9AD-4DAD-842C-D5D2B374EA60}" destId="{A5E34743-A794-4599-ACD0-FCC7116A1888}" srcOrd="0" destOrd="7" presId="urn:microsoft.com/office/officeart/2005/8/layout/hList1"/>
    <dgm:cxn modelId="{6DBC44CE-2EA1-4792-9DE0-A5A2042FCD3C}" srcId="{DEDB1E96-2EE7-4814-9054-42739B8CF658}" destId="{611DC374-5AE3-413C-9E2B-B21D8DA14DB3}" srcOrd="4" destOrd="0" parTransId="{09F404C0-4D56-4B97-BCAB-1E4C3BA68AD3}" sibTransId="{996D3025-E335-46F7-BDDA-23AF313D6646}"/>
    <dgm:cxn modelId="{EF738CD0-7794-4185-8CA9-8BC2AF4C797E}" srcId="{F71AC660-69E6-4C8A-8EE2-EE75B74C7EBB}" destId="{4058E7F4-C8E8-4055-8726-3BF6EFC50030}" srcOrd="3" destOrd="0" parTransId="{B410BA25-CFCB-4EB1-B904-5F67C3388A7E}" sibTransId="{6B44AB9F-0E94-41FE-87BE-2DE8FA4ECE2A}"/>
    <dgm:cxn modelId="{43ABD8D0-0C72-4F69-A385-1AE9F83A05E2}" srcId="{2C2D9E25-0A4A-43D9-9871-B202AC00CE08}" destId="{5D722C90-7C79-4DCD-9409-83B2B49FE6CC}" srcOrd="1" destOrd="0" parTransId="{75831D01-78D1-452B-91C8-E08D23FC0056}" sibTransId="{58A683AF-026C-4807-B0C8-C6610D401837}"/>
    <dgm:cxn modelId="{80939AD4-14A8-4ED6-B5AD-67833828FCA3}" srcId="{F71AC660-69E6-4C8A-8EE2-EE75B74C7EBB}" destId="{DD6BF7C8-6320-4A5C-BC48-79B97F842DC9}" srcOrd="0" destOrd="0" parTransId="{4298B86D-80CF-4D14-9595-F097EB0731C8}" sibTransId="{0BEEB95E-B896-4BF2-9B90-04E5143F52AD}"/>
    <dgm:cxn modelId="{A11339D7-7178-40A8-967D-1E76554889DB}" type="presOf" srcId="{611DC374-5AE3-413C-9E2B-B21D8DA14DB3}" destId="{A5E34743-A794-4599-ACD0-FCC7116A1888}" srcOrd="0" destOrd="4" presId="urn:microsoft.com/office/officeart/2005/8/layout/hList1"/>
    <dgm:cxn modelId="{746DF2DF-809F-4FB1-B7E9-2401254CC747}" type="presOf" srcId="{35A43A58-CB2C-4698-B8F5-7713FDB8CF25}" destId="{87F8B039-72D9-4CB2-BE29-9AC8ABC78D1C}" srcOrd="0" destOrd="4" presId="urn:microsoft.com/office/officeart/2005/8/layout/hList1"/>
    <dgm:cxn modelId="{7FC293E0-ED6A-45F6-A8BD-6D2951365DF3}" type="presOf" srcId="{FA449007-5A96-4428-8F6E-1FD08C3941D4}" destId="{87F8B039-72D9-4CB2-BE29-9AC8ABC78D1C}" srcOrd="0" destOrd="8" presId="urn:microsoft.com/office/officeart/2005/8/layout/hList1"/>
    <dgm:cxn modelId="{B75B57E3-EE98-4014-AC70-228632ED8C32}" srcId="{F71AC660-69E6-4C8A-8EE2-EE75B74C7EBB}" destId="{8E4A577F-2CFC-40AB-AAED-ADCA747F6281}" srcOrd="7" destOrd="0" parTransId="{E8AD4877-3C79-44B8-8906-BA1F59A303E9}" sibTransId="{667D6BAE-C818-4F3E-916C-4476C9E579C2}"/>
    <dgm:cxn modelId="{265BACEF-5AF5-41DD-BB5A-7BB253051FEE}" srcId="{97B2FB57-94CA-49E0-87B1-34B5C3AF59C8}" destId="{2C2D9E25-0A4A-43D9-9871-B202AC00CE08}" srcOrd="1" destOrd="0" parTransId="{96385614-7D1C-42C3-9AE2-0AC85092F2C3}" sibTransId="{9F0E3E62-11DA-44D0-8E59-7F51D0D9064B}"/>
    <dgm:cxn modelId="{A5397DF8-4F20-4F40-82EF-C20FACCD46E8}" srcId="{2C2D9E25-0A4A-43D9-9871-B202AC00CE08}" destId="{0E8074D0-97AA-4D99-88B1-4368DE1BFF3A}" srcOrd="7" destOrd="0" parTransId="{6B578C0C-7FED-4620-ABE7-2985504FBB7E}" sibTransId="{3815A1DF-A53F-4FD8-87CF-F942C019E480}"/>
    <dgm:cxn modelId="{CF95B4FF-19A8-4B59-ACF5-9CE98F90E41B}" type="presOf" srcId="{B78383FB-0369-4A15-90CD-9B69B6A8DF2C}" destId="{A5E34743-A794-4599-ACD0-FCC7116A1888}" srcOrd="0" destOrd="2" presId="urn:microsoft.com/office/officeart/2005/8/layout/hList1"/>
    <dgm:cxn modelId="{0034C352-AF9A-4BA0-8F58-2D22AF686DE2}" type="presParOf" srcId="{3B158315-5065-408C-A4AA-9E72274251B8}" destId="{2640BCB9-EF34-4A1F-9131-606EA09C5614}" srcOrd="0" destOrd="0" presId="urn:microsoft.com/office/officeart/2005/8/layout/hList1"/>
    <dgm:cxn modelId="{A20690BC-D089-46B6-A81C-362C89E732A8}" type="presParOf" srcId="{2640BCB9-EF34-4A1F-9131-606EA09C5614}" destId="{C5D31107-66B5-4873-A786-A56F1B759536}" srcOrd="0" destOrd="0" presId="urn:microsoft.com/office/officeart/2005/8/layout/hList1"/>
    <dgm:cxn modelId="{8B357824-2316-46A8-92F4-B42D90322B2E}" type="presParOf" srcId="{2640BCB9-EF34-4A1F-9131-606EA09C5614}" destId="{A5E34743-A794-4599-ACD0-FCC7116A1888}" srcOrd="1" destOrd="0" presId="urn:microsoft.com/office/officeart/2005/8/layout/hList1"/>
    <dgm:cxn modelId="{72D36865-E4D7-4C6F-B61B-5F3DA9FC440C}" type="presParOf" srcId="{3B158315-5065-408C-A4AA-9E72274251B8}" destId="{9EACCA84-C221-4A2B-BBFF-DB89BFEB0AE9}" srcOrd="1" destOrd="0" presId="urn:microsoft.com/office/officeart/2005/8/layout/hList1"/>
    <dgm:cxn modelId="{1F09557F-FE5F-4D52-A1A2-287BD80FFC63}" type="presParOf" srcId="{3B158315-5065-408C-A4AA-9E72274251B8}" destId="{E697D610-23AE-4AD7-B0D0-9B5E6DA52552}" srcOrd="2" destOrd="0" presId="urn:microsoft.com/office/officeart/2005/8/layout/hList1"/>
    <dgm:cxn modelId="{DD5581C5-E584-4EDF-A473-B1E3F4030AA4}" type="presParOf" srcId="{E697D610-23AE-4AD7-B0D0-9B5E6DA52552}" destId="{99F1A5B9-11B5-401F-9DB7-B73AE0A8DBE9}" srcOrd="0" destOrd="0" presId="urn:microsoft.com/office/officeart/2005/8/layout/hList1"/>
    <dgm:cxn modelId="{45582522-4AEA-4387-8CCE-0BB7569DD9BA}" type="presParOf" srcId="{E697D610-23AE-4AD7-B0D0-9B5E6DA52552}" destId="{87F8B039-72D9-4CB2-BE29-9AC8ABC78D1C}" srcOrd="1" destOrd="0" presId="urn:microsoft.com/office/officeart/2005/8/layout/hList1"/>
    <dgm:cxn modelId="{6987776A-32A5-4FE8-9A25-5EB2DBF27831}" type="presParOf" srcId="{3B158315-5065-408C-A4AA-9E72274251B8}" destId="{EF75470F-D155-4150-93A5-87D6DC3E30B6}" srcOrd="3" destOrd="0" presId="urn:microsoft.com/office/officeart/2005/8/layout/hList1"/>
    <dgm:cxn modelId="{47C2660D-9A15-4372-9F29-F587FD5825E7}" type="presParOf" srcId="{3B158315-5065-408C-A4AA-9E72274251B8}" destId="{2172B768-F9F4-485B-A568-A8FA88E392D4}" srcOrd="4" destOrd="0" presId="urn:microsoft.com/office/officeart/2005/8/layout/hList1"/>
    <dgm:cxn modelId="{7190806B-3786-46A6-8975-0E8321DDE3FA}" type="presParOf" srcId="{2172B768-F9F4-485B-A568-A8FA88E392D4}" destId="{78696874-7633-4117-8320-0EE85160078F}" srcOrd="0" destOrd="0" presId="urn:microsoft.com/office/officeart/2005/8/layout/hList1"/>
    <dgm:cxn modelId="{678CDD49-D36B-4BD8-8701-74244A05365F}" type="presParOf" srcId="{2172B768-F9F4-485B-A568-A8FA88E392D4}" destId="{7769980F-976A-460A-ABD7-FD63D84AAAD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31107-66B5-4873-A786-A56F1B759536}">
      <dsp:nvSpPr>
        <dsp:cNvPr id="0" name=""/>
        <dsp:cNvSpPr/>
      </dsp:nvSpPr>
      <dsp:spPr>
        <a:xfrm>
          <a:off x="3637" y="12525"/>
          <a:ext cx="3546425" cy="921600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VIZUALNI</a:t>
          </a:r>
        </a:p>
      </dsp:txBody>
      <dsp:txXfrm>
        <a:off x="3637" y="12525"/>
        <a:ext cx="3546425" cy="921600"/>
      </dsp:txXfrm>
    </dsp:sp>
    <dsp:sp modelId="{A5E34743-A794-4599-ACD0-FCC7116A1888}">
      <dsp:nvSpPr>
        <dsp:cNvPr id="0" name=""/>
        <dsp:cNvSpPr/>
      </dsp:nvSpPr>
      <dsp:spPr>
        <a:xfrm>
          <a:off x="3637" y="934125"/>
          <a:ext cx="3546425" cy="5435100"/>
        </a:xfrm>
        <a:prstGeom prst="rect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uporaba besed, ki označujejo barvne in vidne vtise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je organiziran, sistematičen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miren, premišljen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dobro si zapomni slikovno gradivo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hrup ga razmeroma manj moti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težko si zapomni ustna navodila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raje bere sam, kot da posluša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ureja si stvari po barvah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želi pregled, vizijo </a:t>
          </a:r>
        </a:p>
      </dsp:txBody>
      <dsp:txXfrm>
        <a:off x="3637" y="934125"/>
        <a:ext cx="3546425" cy="5435100"/>
      </dsp:txXfrm>
    </dsp:sp>
    <dsp:sp modelId="{99F1A5B9-11B5-401F-9DB7-B73AE0A8DBE9}">
      <dsp:nvSpPr>
        <dsp:cNvPr id="0" name=""/>
        <dsp:cNvSpPr/>
      </dsp:nvSpPr>
      <dsp:spPr>
        <a:xfrm>
          <a:off x="4046562" y="12525"/>
          <a:ext cx="3546425" cy="921600"/>
        </a:xfrm>
        <a:prstGeom prst="rect">
          <a:avLst/>
        </a:prstGeom>
        <a:solidFill>
          <a:srgbClr val="8064A2">
            <a:hueOff val="-2232385"/>
            <a:satOff val="13449"/>
            <a:lumOff val="1078"/>
            <a:alphaOff val="0"/>
          </a:srgbClr>
        </a:solidFill>
        <a:ln w="25400" cap="flat" cmpd="sng" algn="ctr">
          <a:solidFill>
            <a:srgbClr val="8064A2">
              <a:hueOff val="-2232385"/>
              <a:satOff val="13449"/>
              <a:lumOff val="107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AVDITIVNI</a:t>
          </a:r>
        </a:p>
      </dsp:txBody>
      <dsp:txXfrm>
        <a:off x="4046562" y="12525"/>
        <a:ext cx="3546425" cy="921600"/>
      </dsp:txXfrm>
    </dsp:sp>
    <dsp:sp modelId="{87F8B039-72D9-4CB2-BE29-9AC8ABC78D1C}">
      <dsp:nvSpPr>
        <dsp:cNvPr id="0" name=""/>
        <dsp:cNvSpPr/>
      </dsp:nvSpPr>
      <dsp:spPr>
        <a:xfrm>
          <a:off x="4046562" y="934125"/>
          <a:ext cx="3546425" cy="5435100"/>
        </a:xfrm>
        <a:prstGeom prst="rect">
          <a:avLst/>
        </a:prstGeom>
        <a:solidFill>
          <a:srgbClr val="8064A2">
            <a:tint val="40000"/>
            <a:alpha val="90000"/>
            <a:hueOff val="-1972855"/>
            <a:satOff val="11079"/>
            <a:lumOff val="704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1972855"/>
              <a:satOff val="11079"/>
              <a:lumOff val="70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izrazi: "to mi dobro zveni", "to je odgovor na vprašanje"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ima rad predavanja, razprave, pogovore...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rad glasno bere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govori sam s seboj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hrup ga pri delu moti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govori ritmično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ima rad glasbo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dobro posnema ton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vse si zapomni po vrsti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bolje govori kot piše</a:t>
          </a:r>
        </a:p>
      </dsp:txBody>
      <dsp:txXfrm>
        <a:off x="4046562" y="934125"/>
        <a:ext cx="3546425" cy="5435100"/>
      </dsp:txXfrm>
    </dsp:sp>
    <dsp:sp modelId="{78696874-7633-4117-8320-0EE85160078F}">
      <dsp:nvSpPr>
        <dsp:cNvPr id="0" name=""/>
        <dsp:cNvSpPr/>
      </dsp:nvSpPr>
      <dsp:spPr>
        <a:xfrm>
          <a:off x="8089487" y="12525"/>
          <a:ext cx="3546425" cy="921600"/>
        </a:xfrm>
        <a:prstGeom prst="rect">
          <a:avLst/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 w="25400" cap="flat" cmpd="sng" algn="ctr">
          <a:solidFill>
            <a:srgbClr val="8064A2">
              <a:hueOff val="-4464770"/>
              <a:satOff val="26899"/>
              <a:lumOff val="2156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KINESTETIČNI</a:t>
          </a:r>
        </a:p>
      </dsp:txBody>
      <dsp:txXfrm>
        <a:off x="8089487" y="12525"/>
        <a:ext cx="3546425" cy="921600"/>
      </dsp:txXfrm>
    </dsp:sp>
    <dsp:sp modelId="{7769980F-976A-460A-ABD7-FD63D84AAAD7}">
      <dsp:nvSpPr>
        <dsp:cNvPr id="0" name=""/>
        <dsp:cNvSpPr/>
      </dsp:nvSpPr>
      <dsp:spPr>
        <a:xfrm>
          <a:off x="8093124" y="946650"/>
          <a:ext cx="3546425" cy="5435100"/>
        </a:xfrm>
        <a:prstGeom prst="rect">
          <a:avLst/>
        </a:prstGeom>
        <a:solidFill>
          <a:srgbClr val="8064A2">
            <a:tint val="40000"/>
            <a:alpha val="90000"/>
            <a:hueOff val="-3945710"/>
            <a:satOff val="22157"/>
            <a:lumOff val="1408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-3945710"/>
              <a:satOff val="22157"/>
              <a:lumOff val="140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uporablja izraze "imam slab občutek", "obliva me kurja polt"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rad se dotika ljudi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rad se giblje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uči se ob ravnanju s predmeti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več si zapomni med hojo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ob branju si kaže s prstom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govori počasi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važnejši mu je dober občutek za videz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bolj si zapomni celovito izkušnjo kot podrobnosti</a:t>
          </a:r>
        </a:p>
      </dsp:txBody>
      <dsp:txXfrm>
        <a:off x="8093124" y="946650"/>
        <a:ext cx="3546425" cy="5435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5A7904-C219-4765-B19D-41D3E30F2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575C2E8-05F8-404D-B96A-84C8CDB7A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129FAAA-1C69-44F1-B3C1-A874524DC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1D33-C975-4576-8986-7B42D16AF064}" type="datetimeFigureOut">
              <a:rPr lang="sl-SI" smtClean="0"/>
              <a:t>1. 07. 2022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3536AF3-C962-4225-B849-096FC8DF0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527292F-4C6E-4EE1-8F83-21F3ED90C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E6F0-3AA8-4C1E-8618-C3BE525180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161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7C0BF7-AA0F-4E2A-AC74-6ADA75637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1D95C1D3-5746-4179-BB96-AA2068695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C10D8C6-8E75-4AD4-B61F-3F7614B76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1D33-C975-4576-8986-7B42D16AF064}" type="datetimeFigureOut">
              <a:rPr lang="sl-SI" smtClean="0"/>
              <a:t>1. 07. 2022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51F2EE2-76DB-45F1-973B-56C0E3C9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75F0909-0450-4A72-B179-68C138105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E6F0-3AA8-4C1E-8618-C3BE525180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577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31900F8-6B59-4872-80D0-2E95C23C06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503F4C9-388A-4248-B36B-8EFBECD8B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B04399A-41E9-499B-B925-FC29F0E2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1D33-C975-4576-8986-7B42D16AF064}" type="datetimeFigureOut">
              <a:rPr lang="sl-SI" smtClean="0"/>
              <a:t>1. 07. 2022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06E4F73-9E78-41D7-AE61-FE851F8E3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D52BB9B-E9D2-4EFF-8CC1-0C30B2A9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E6F0-3AA8-4C1E-8618-C3BE525180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703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C323F6-B5B9-449D-81D3-F9B01F6B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018CF92-4504-4175-A3F0-2713438A7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9A41208-0192-4E5B-B711-FB9135E2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1D33-C975-4576-8986-7B42D16AF064}" type="datetimeFigureOut">
              <a:rPr lang="sl-SI" smtClean="0"/>
              <a:t>1. 07. 2022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C53D740-86CB-4622-9564-FEAA639F4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4DF9C0D-895C-46C6-8D2D-3956685F0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E6F0-3AA8-4C1E-8618-C3BE525180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86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A94F4A-D283-4D8B-83CD-5ABC3A6E8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569A838-0AE2-433D-A0B7-EDAF5EA67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F4F62A7-FA15-48FA-B250-3400637A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1D33-C975-4576-8986-7B42D16AF064}" type="datetimeFigureOut">
              <a:rPr lang="sl-SI" smtClean="0"/>
              <a:t>1. 07. 2022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14F920E-79D3-48A5-A198-B464FE652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4082432-2025-4101-A86C-D35C31064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E6F0-3AA8-4C1E-8618-C3BE525180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140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6180BC-8389-4448-803F-9EC37185C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C5956A9-5D83-4417-A3C0-08AAADAE3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49AA2A4-3DEC-4F2C-A6AC-0899738F4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053CC8B-FD4C-4D3A-A19C-EA957B14B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1D33-C975-4576-8986-7B42D16AF064}" type="datetimeFigureOut">
              <a:rPr lang="sl-SI" smtClean="0"/>
              <a:t>1. 07. 2022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A385BB9-8486-43DC-A6F7-FF35812C6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89DAD81-005E-4384-8AC1-977A0C194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E6F0-3AA8-4C1E-8618-C3BE525180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112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31C4A4-7B08-4AF6-A850-0B49E95DD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DA0C54F-8ED8-46BF-A719-8BAD76A95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C249367-2EB3-4A38-A0C7-1E28AFC34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E7A73B9E-58C6-4E65-899B-430E9216C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C075FC57-5C08-4F57-9D09-65DCECBFA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42CBCF21-D847-44D2-925F-382AEC36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1D33-C975-4576-8986-7B42D16AF064}" type="datetimeFigureOut">
              <a:rPr lang="sl-SI" smtClean="0"/>
              <a:t>1. 07. 2022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9C27C1D5-63FC-4342-8319-D636D83D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7F170FF-2B22-4120-A0CF-81832BD33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E6F0-3AA8-4C1E-8618-C3BE525180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644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730426-93D5-43B6-8C19-DE683E29F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9DC93752-A605-45CA-A2CC-FA1FD4F2A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1D33-C975-4576-8986-7B42D16AF064}" type="datetimeFigureOut">
              <a:rPr lang="sl-SI" smtClean="0"/>
              <a:t>1. 07. 2022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6A37035C-FA84-43A2-A8E9-8A2501793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EE11A64F-83BB-43F4-BF50-4D9B61CA8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E6F0-3AA8-4C1E-8618-C3BE525180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337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57A3170D-7835-4DAE-BEE1-94150592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1D33-C975-4576-8986-7B42D16AF064}" type="datetimeFigureOut">
              <a:rPr lang="sl-SI" smtClean="0"/>
              <a:t>1. 07. 2022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080BD958-2AE5-4A89-A1CE-254F5042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552CA79B-4815-41D0-AE9E-F0AF2689C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E6F0-3AA8-4C1E-8618-C3BE525180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6890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F59B12-63ED-402A-BDCE-23CC12957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D9CAB5E-85AB-4A88-B7BC-BEE1B8CFB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9C3DF09-385E-4B3F-807A-B9650A0E7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6A8334B-3C0B-494E-B3D4-D79EA9F19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1D33-C975-4576-8986-7B42D16AF064}" type="datetimeFigureOut">
              <a:rPr lang="sl-SI" smtClean="0"/>
              <a:t>1. 07. 2022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5C1381D-BB03-4096-97E4-B8B4C5C7A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73219CE-6A8B-4123-89B1-08B847DD0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E6F0-3AA8-4C1E-8618-C3BE525180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476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97D883-0E29-4A2F-89EE-82353BB4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2B3D71C5-48FC-41CC-A2C9-0D86C35A0D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66052D3-3AA0-40D1-970D-0CD6B5F44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E88D649-4354-483C-81AF-DB7E91FC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1D33-C975-4576-8986-7B42D16AF064}" type="datetimeFigureOut">
              <a:rPr lang="sl-SI" smtClean="0"/>
              <a:t>1. 07. 2022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C8A8A4E-351C-4214-B285-5A2CD1E89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9812B6B-0CCF-4DDC-9213-3F977241E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E6F0-3AA8-4C1E-8618-C3BE525180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284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5027FBF7-4812-4E1A-9B16-C816019A1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4477FCC-E241-42CB-BDA7-941B155B5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3CC9304-9306-4BA4-A67D-EBF95C7CF8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21D33-C975-4576-8986-7B42D16AF064}" type="datetimeFigureOut">
              <a:rPr lang="sl-SI" smtClean="0"/>
              <a:t>1. 07. 2022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9F8D91E-BC37-4DF1-BEAF-550860D68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C47C2B1-5585-4066-8E35-E3D2EA85B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DE6F0-3AA8-4C1E-8618-C3BE525180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720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nter-motus.si/ucni-stili-kaj-zakaj-pomembni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63736C-A26B-4C8F-B6B5-223ED4ADF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14450" y="4056063"/>
            <a:ext cx="9144000" cy="2387600"/>
          </a:xfrm>
        </p:spPr>
        <p:txBody>
          <a:bodyPr/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in MOTIVACIJA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0D33A92-83D1-48A7-92CB-544C2CF86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1500" y="6030119"/>
            <a:ext cx="9144000" cy="1655762"/>
          </a:xfrm>
        </p:spPr>
        <p:txBody>
          <a:bodyPr/>
          <a:lstStyle/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Kristina Urh, mag. prof. </a:t>
            </a:r>
            <a:r>
              <a:rPr lang="sl-SI" b="1" dirty="0" err="1">
                <a:latin typeface="Arial" panose="020B0604020202020204" pitchFamily="34" charset="0"/>
                <a:cs typeface="Arial" panose="020B0604020202020204" pitchFamily="34" charset="0"/>
              </a:rPr>
              <a:t>inkluz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. ped.</a:t>
            </a:r>
          </a:p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Svetovalna delavka</a:t>
            </a:r>
          </a:p>
        </p:txBody>
      </p:sp>
    </p:spTree>
    <p:extLst>
      <p:ext uri="{BB962C8B-B14F-4D97-AF65-F5344CB8AC3E}">
        <p14:creationId xmlns:p14="http://schemas.microsoft.com/office/powerpoint/2010/main" val="879366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AD0DC2-D903-4805-8A7C-12478A22B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Ivanovič Pavlov – klasično pogojevanje</a:t>
            </a:r>
            <a:endParaRPr lang="sl-SI" sz="40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70E68BC-5A97-4271-A929-FA7EE51A7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2014538"/>
            <a:ext cx="11068050" cy="4652963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Gre za učenje organizma neobičajnih reakcij na nevtralen dražljaj zato, ker sta bila določena reakcija in dražljaj večkrat povezana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Pomembnost ponavljanja!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 svojimi eksperimenti, je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fiziološko utemeljil </a:t>
            </a:r>
            <a:r>
              <a:rPr lang="sl-SI" b="1" dirty="0" err="1">
                <a:latin typeface="Arial" panose="020B0604020202020204" pitchFamily="34" charset="0"/>
                <a:cs typeface="Arial" panose="020B0604020202020204" pitchFamily="34" charset="0"/>
              </a:rPr>
              <a:t>asociativistično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 teorijo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 eksperimentih z ljudmi, je bilo težko doseči pogojne reflekse, zaradi motečih mentalnih procesov (pričakovanje)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Primer eksperimenta: deček Watson (eksperiment s podgano)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Učenje organizma neobičajnih reakcij na nevtralne dražljaje, zato, ker sta bila določena reakcija in dražljaj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večkrat povezana.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Vedenje so FIZIOLOŠKI ODZIVI na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okoljske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dražljaje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Ponavljanje je ključno!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17178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1B9DFC-70C9-414F-84CB-373F6E61D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Uporaba Gardnerjeve teorije v izobraževanju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76F3A92-3043-48D8-8341-67832AC94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Pedagoške implikacije:</a:t>
            </a:r>
          </a:p>
          <a:p>
            <a:pPr lvl="1" algn="just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Razvijanje (posameznih vrst inteligentnosti)</a:t>
            </a:r>
          </a:p>
          <a:p>
            <a:pPr lvl="1" algn="just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Uporaba, možnost kompenzacije</a:t>
            </a:r>
          </a:p>
          <a:p>
            <a:pPr marL="0" lvl="0" indent="0" algn="just">
              <a:buNone/>
            </a:pP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Razširja učiteljeva pojmovanja o tem, kaj je inteligentnost, sposobnost</a:t>
            </a:r>
          </a:p>
          <a:p>
            <a:pPr marL="0" lvl="0" indent="0" algn="just">
              <a:buNone/>
            </a:pP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Prilagajanje metod poučevanja in učenja različnim inteligentnostim</a:t>
            </a:r>
          </a:p>
          <a:p>
            <a:pPr marL="0" lvl="0" indent="0" algn="just">
              <a:buNone/>
            </a:pP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Večji poudarek medosebnih razlik v sposobnostih</a:t>
            </a:r>
          </a:p>
          <a:p>
            <a:pPr lvl="1" algn="just"/>
            <a:r>
              <a:rPr lang="sl-SI" sz="2500" dirty="0" err="1">
                <a:latin typeface="Arial" panose="020B0604020202020204" pitchFamily="34" charset="0"/>
                <a:cs typeface="Arial" panose="020B0604020202020204" pitchFamily="34" charset="0"/>
              </a:rPr>
              <a:t>Personalizacija</a:t>
            </a: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 poučevanja</a:t>
            </a:r>
          </a:p>
          <a:p>
            <a:pPr marL="0" indent="0" algn="just">
              <a:buNone/>
            </a:pP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8852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3C68EE-3C4B-47B9-9B63-B048F00BC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36537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sl-SI" sz="5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Čustveno-osebnostni dejavniki učenja</a:t>
            </a:r>
          </a:p>
        </p:txBody>
      </p:sp>
    </p:spTree>
    <p:extLst>
      <p:ext uri="{BB962C8B-B14F-4D97-AF65-F5344CB8AC3E}">
        <p14:creationId xmlns:p14="http://schemas.microsoft.com/office/powerpoint/2010/main" val="120407712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B97B9E-60D7-4629-AE3E-2B542B3B4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Pomen čustev za učenje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B6C7285-C850-4E22-8455-E3186AB48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4900"/>
            <a:ext cx="10953750" cy="57531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Čustva vplivajo na način učenja, motivacijo in rezultate učenja…</a:t>
            </a:r>
          </a:p>
          <a:p>
            <a:pPr lvl="0" algn="just"/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Negativna čustva</a:t>
            </a:r>
          </a:p>
          <a:p>
            <a:pPr lvl="0" algn="just"/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Pozitivna čustva</a:t>
            </a:r>
          </a:p>
          <a:p>
            <a:pPr marL="0" indent="0" algn="just">
              <a:buNone/>
            </a:pPr>
            <a:endParaRPr lang="sl-SI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sz="2200" b="1" dirty="0">
                <a:latin typeface="Arial" panose="020B0604020202020204" pitchFamily="34" charset="0"/>
                <a:cs typeface="Arial" panose="020B0604020202020204" pitchFamily="34" charset="0"/>
              </a:rPr>
              <a:t>ČUSTVENA PISMENOST</a:t>
            </a:r>
          </a:p>
          <a:p>
            <a:pPr lvl="0" algn="just"/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Pomemben EQ, ne le IQ (</a:t>
            </a:r>
            <a:r>
              <a:rPr lang="sl-SI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Goleman</a:t>
            </a:r>
            <a:r>
              <a:rPr lang="sl-SI" sz="2200" i="1" dirty="0">
                <a:latin typeface="Arial" panose="020B0604020202020204" pitchFamily="34" charset="0"/>
                <a:cs typeface="Arial" panose="020B0604020202020204" pitchFamily="34" charset="0"/>
              </a:rPr>
              <a:t>: Čustvena inteligenca)</a:t>
            </a:r>
            <a:endParaRPr lang="sl-SI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Učenje čustvenih spretnosti v šoli:</a:t>
            </a:r>
          </a:p>
          <a:p>
            <a:pPr lvl="1" algn="just"/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Prepoznavanje</a:t>
            </a:r>
          </a:p>
          <a:p>
            <a:pPr lvl="1" algn="just"/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Razumevanje</a:t>
            </a:r>
          </a:p>
          <a:p>
            <a:pPr lvl="1" algn="just"/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Obvladovanje lastnih čustev</a:t>
            </a:r>
          </a:p>
          <a:p>
            <a:pPr lvl="1" algn="just"/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Sprejemanj, razumevanje čustev drugih</a:t>
            </a:r>
          </a:p>
          <a:p>
            <a:pPr marL="0" indent="0" algn="just">
              <a:buNone/>
            </a:pPr>
            <a:endParaRPr lang="sl-SI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l-SI" sz="2200" b="1" dirty="0">
                <a:latin typeface="Arial" panose="020B0604020202020204" pitchFamily="34" charset="0"/>
                <a:cs typeface="Arial" panose="020B0604020202020204" pitchFamily="34" charset="0"/>
              </a:rPr>
              <a:t>ZA UČENJE IN UČNI USPEH POMEMBNA SAMOPODOBA IN SAMOVREDNOTENJE</a:t>
            </a:r>
          </a:p>
          <a:p>
            <a:pPr marL="0" indent="0" algn="just">
              <a:buNone/>
            </a:pPr>
            <a:endParaRPr lang="sl-SI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l-SI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19476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C74878-F39C-4A44-B6B0-5E9C59CC7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Strah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7D7E8EC-CAA8-4B60-86D4-7DD877F52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marL="0" lvl="0" indent="0" algn="just">
              <a:buNone/>
            </a:pP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Normalna čustvena reakcija na realno zaznano nevarnost/grožnjo.</a:t>
            </a:r>
          </a:p>
          <a:p>
            <a:pPr lvl="0" algn="just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Sestavine strahu so:</a:t>
            </a:r>
          </a:p>
          <a:p>
            <a:pPr lvl="1" algn="just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Fiziološke</a:t>
            </a:r>
          </a:p>
          <a:p>
            <a:pPr lvl="2" algn="just"/>
            <a:r>
              <a:rPr lang="sl-SI" sz="2500" i="1" dirty="0">
                <a:latin typeface="Arial" panose="020B0604020202020204" pitchFamily="34" charset="0"/>
                <a:cs typeface="Arial" panose="020B0604020202020204" pitchFamily="34" charset="0"/>
              </a:rPr>
              <a:t>Hitrejši utrip srca, </a:t>
            </a:r>
            <a:r>
              <a:rPr lang="sl-SI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ptoenje</a:t>
            </a:r>
            <a:r>
              <a:rPr lang="sl-SI" sz="25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jeclanje</a:t>
            </a: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Spoznavne</a:t>
            </a:r>
          </a:p>
          <a:p>
            <a:pPr lvl="2" algn="just"/>
            <a:r>
              <a:rPr lang="sl-SI" sz="2500" i="1" dirty="0">
                <a:latin typeface="Arial" panose="020B0604020202020204" pitchFamily="34" charset="0"/>
                <a:cs typeface="Arial" panose="020B0604020202020204" pitchFamily="34" charset="0"/>
              </a:rPr>
              <a:t>Občutek ogroženosti</a:t>
            </a: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Vedenjske</a:t>
            </a:r>
          </a:p>
          <a:p>
            <a:pPr lvl="2" algn="just"/>
            <a:r>
              <a:rPr lang="sl-SI" sz="2500" i="1" dirty="0">
                <a:latin typeface="Arial" panose="020B0604020202020204" pitchFamily="34" charset="0"/>
                <a:cs typeface="Arial" panose="020B0604020202020204" pitchFamily="34" charset="0"/>
              </a:rPr>
              <a:t>Priprava na beg, spopad</a:t>
            </a: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Vpliv na učno učinkovitost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991055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3C051C-0CDF-4EDE-9A08-44CB83EAD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Fobija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447E8CC-58DD-414D-B245-E37B65DC3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Intenziven, na videz nerazložljiv strah pred </a:t>
            </a:r>
            <a:r>
              <a:rPr lang="sl-SI" i="1" dirty="0">
                <a:latin typeface="Arial" panose="020B0604020202020204" pitchFamily="34" charset="0"/>
                <a:cs typeface="Arial" panose="020B0604020202020204" pitchFamily="34" charset="0"/>
              </a:rPr>
              <a:t>točno določenim dogodkom, situacijo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Podzavestno zasidran</a:t>
            </a:r>
          </a:p>
          <a:p>
            <a:pPr lvl="1" algn="just"/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Npr. klavstrofobija – strah pred zaprtimi prostori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Šolska fobija</a:t>
            </a:r>
          </a:p>
          <a:p>
            <a:pPr lvl="1" algn="just"/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Največ se kaže v telesnih simptomih, ko mora otrok v šolo</a:t>
            </a:r>
          </a:p>
          <a:p>
            <a:pPr lvl="2" algn="just"/>
            <a:r>
              <a:rPr lang="sl-SI" sz="2800" i="1" dirty="0">
                <a:latin typeface="Arial" panose="020B0604020202020204" pitchFamily="34" charset="0"/>
                <a:cs typeface="Arial" panose="020B0604020202020204" pitchFamily="34" charset="0"/>
              </a:rPr>
              <a:t>Bruhanje, slabost, vročina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2027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DFF13E-E4C6-4955-8969-5CAF288D1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Anksioznost</a:t>
            </a: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B9930D3-07AD-41F5-947D-A1A91F78E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>
            <a:noAutofit/>
          </a:bodyPr>
          <a:lstStyle/>
          <a:p>
            <a:pPr lvl="0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Splošno nelagodje, negotovost, napetost</a:t>
            </a:r>
          </a:p>
          <a:p>
            <a:pPr lvl="0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Vzrok in posledica učne neuspešnosti</a:t>
            </a:r>
          </a:p>
          <a:p>
            <a:pPr lvl="0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Poteza posameznika + stanje v določeni situaciji</a:t>
            </a:r>
          </a:p>
          <a:p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Sestavine:</a:t>
            </a:r>
          </a:p>
          <a:p>
            <a:pPr lvl="1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Fiziološka</a:t>
            </a:r>
          </a:p>
          <a:p>
            <a:pPr lvl="1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Spoznavna</a:t>
            </a:r>
          </a:p>
          <a:p>
            <a:pPr lvl="1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Čustvena</a:t>
            </a:r>
          </a:p>
          <a:p>
            <a:pPr lvl="1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Vedenjska</a:t>
            </a:r>
          </a:p>
          <a:p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Vrste:</a:t>
            </a:r>
          </a:p>
          <a:p>
            <a:pPr lvl="1"/>
            <a:r>
              <a:rPr lang="sl-SI" sz="2500" b="1" dirty="0">
                <a:latin typeface="Arial" panose="020B0604020202020204" pitchFamily="34" charset="0"/>
                <a:cs typeface="Arial" panose="020B0604020202020204" pitchFamily="34" charset="0"/>
              </a:rPr>
              <a:t>Storilnostna </a:t>
            </a:r>
            <a:r>
              <a:rPr lang="sl-SI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anksioznost</a:t>
            </a: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l-SI" sz="2500" b="1" dirty="0">
                <a:latin typeface="Arial" panose="020B0604020202020204" pitchFamily="34" charset="0"/>
                <a:cs typeface="Arial" panose="020B0604020202020204" pitchFamily="34" charset="0"/>
              </a:rPr>
              <a:t>Socialna </a:t>
            </a:r>
            <a:r>
              <a:rPr lang="sl-SI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anksioznost</a:t>
            </a: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57063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3F3B845-6CED-4502-835C-F874488AA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54024"/>
            <a:ext cx="11049000" cy="5965825"/>
          </a:xfrm>
        </p:spPr>
        <p:txBody>
          <a:bodyPr>
            <a:noAutofit/>
          </a:bodyPr>
          <a:lstStyle/>
          <a:p>
            <a:pPr algn="just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Negativen učinek na vse vidike učne uspešnosti:</a:t>
            </a:r>
          </a:p>
          <a:p>
            <a:pPr lvl="1" algn="just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Pozornost</a:t>
            </a:r>
          </a:p>
          <a:p>
            <a:pPr lvl="1" algn="just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Manj organizirano, zahtevno gradivo, učne navade</a:t>
            </a:r>
          </a:p>
          <a:p>
            <a:pPr lvl="1" algn="just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Preizkusi znanja</a:t>
            </a:r>
          </a:p>
          <a:p>
            <a:pPr lvl="1" algn="just"/>
            <a:r>
              <a:rPr lang="sl-SI" sz="2500" i="1" dirty="0">
                <a:latin typeface="Arial" panose="020B0604020202020204" pitchFamily="34" charset="0"/>
                <a:cs typeface="Arial" panose="020B0604020202020204" pitchFamily="34" charset="0"/>
              </a:rPr>
              <a:t>Odnos med </a:t>
            </a:r>
            <a:r>
              <a:rPr lang="sl-SI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ansioznostjo</a:t>
            </a:r>
            <a:r>
              <a:rPr lang="sl-SI" sz="2500" i="1" dirty="0">
                <a:latin typeface="Arial" panose="020B0604020202020204" pitchFamily="34" charset="0"/>
                <a:cs typeface="Arial" panose="020B0604020202020204" pitchFamily="34" charset="0"/>
              </a:rPr>
              <a:t> in učno uspešnostjo: </a:t>
            </a:r>
            <a:r>
              <a:rPr lang="sl-SI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večsmerren</a:t>
            </a:r>
            <a:r>
              <a:rPr lang="sl-SI" sz="2500" i="1" dirty="0">
                <a:latin typeface="Arial" panose="020B0604020202020204" pitchFamily="34" charset="0"/>
                <a:cs typeface="Arial" panose="020B0604020202020204" pitchFamily="34" charset="0"/>
              </a:rPr>
              <a:t>, sestavljen;</a:t>
            </a: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l-SI" sz="2500" i="1" dirty="0">
                <a:latin typeface="Arial" panose="020B0604020202020204" pitchFamily="34" charset="0"/>
                <a:cs typeface="Arial" panose="020B0604020202020204" pitchFamily="34" charset="0"/>
              </a:rPr>
              <a:t>Če imajo </a:t>
            </a:r>
            <a:r>
              <a:rPr lang="sl-SI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visoko </a:t>
            </a:r>
            <a:r>
              <a:rPr lang="sl-SI" sz="2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anksiozni</a:t>
            </a:r>
            <a:r>
              <a:rPr lang="sl-SI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posamezniki</a:t>
            </a:r>
            <a:r>
              <a:rPr lang="sl-SI" sz="2500" i="1" dirty="0">
                <a:latin typeface="Arial" panose="020B0604020202020204" pitchFamily="34" charset="0"/>
                <a:cs typeface="Arial" panose="020B0604020202020204" pitchFamily="34" charset="0"/>
              </a:rPr>
              <a:t> hkrati tudi</a:t>
            </a:r>
            <a:r>
              <a:rPr lang="sl-SI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 visoke aspiracije, nadpovprečne sposobnosti, učinkovite učne strategij</a:t>
            </a:r>
            <a:r>
              <a:rPr lang="sl-SI" sz="2500" i="1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sl-SI" sz="25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sl-SI" sz="2500" i="1" dirty="0">
                <a:latin typeface="Arial" panose="020B0604020202020204" pitchFamily="34" charset="0"/>
                <a:cs typeface="Arial" panose="020B0604020202020204" pitchFamily="34" charset="0"/>
              </a:rPr>
              <a:t> lahko učno dokaj uspešni (bolje rešujejo rutinske naloge, ko niso izpostavljeni časovnim pritiskom).</a:t>
            </a:r>
          </a:p>
          <a:p>
            <a:pPr marL="457200" lvl="1" indent="0" algn="just">
              <a:buNone/>
            </a:pP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sl-SI" sz="2500" dirty="0" err="1">
                <a:latin typeface="Arial" panose="020B0604020202020204" pitchFamily="34" charset="0"/>
                <a:cs typeface="Arial" panose="020B0604020202020204" pitchFamily="34" charset="0"/>
              </a:rPr>
              <a:t>Anksioznost</a:t>
            </a: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500" b="1" dirty="0">
                <a:latin typeface="Arial" panose="020B0604020202020204" pitchFamily="34" charset="0"/>
                <a:cs typeface="Arial" panose="020B0604020202020204" pitchFamily="34" charset="0"/>
              </a:rPr>
              <a:t>spodbuja</a:t>
            </a: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: pritiski po čim boljši izvedbi, rezultatu, resne posledice neuspeha, tekmovalnost</a:t>
            </a:r>
          </a:p>
          <a:p>
            <a:pPr lvl="1" algn="just"/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841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C3F63B-0309-40F2-BC94-B7DE3DC6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ravnati z </a:t>
            </a:r>
            <a:r>
              <a:rPr lang="sl-SI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anksioznimi</a:t>
            </a:r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učenci?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C6DBD9-FB1A-4093-BDFA-940008523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Primerna priprava</a:t>
            </a:r>
          </a:p>
          <a:p>
            <a:pPr lvl="1" algn="just"/>
            <a:r>
              <a:rPr lang="sl-SI" sz="2500" i="1" dirty="0">
                <a:latin typeface="Arial" panose="020B0604020202020204" pitchFamily="34" charset="0"/>
                <a:cs typeface="Arial" panose="020B0604020202020204" pitchFamily="34" charset="0"/>
              </a:rPr>
              <a:t>Poskusno preverjanje, primeri z usmeritvami</a:t>
            </a: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sz="2500" dirty="0" err="1">
                <a:latin typeface="Arial" panose="020B0604020202020204" pitchFamily="34" charset="0"/>
                <a:cs typeface="Arial" panose="020B0604020202020204" pitchFamily="34" charset="0"/>
              </a:rPr>
              <a:t>Izogivanje</a:t>
            </a: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500" dirty="0" err="1">
                <a:latin typeface="Arial" panose="020B0604020202020204" pitchFamily="34" charset="0"/>
                <a:cs typeface="Arial" panose="020B0604020202020204" pitchFamily="34" charset="0"/>
              </a:rPr>
              <a:t>situacij,v</a:t>
            </a: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 katerih bi morali učenci z visoko ravnjo </a:t>
            </a:r>
            <a:r>
              <a:rPr lang="sl-SI" sz="2500" dirty="0" err="1">
                <a:latin typeface="Arial" panose="020B0604020202020204" pitchFamily="34" charset="0"/>
                <a:cs typeface="Arial" panose="020B0604020202020204" pitchFamily="34" charset="0"/>
              </a:rPr>
              <a:t>anksioznosti</a:t>
            </a: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 izvajati nekaj pred veliko skupino</a:t>
            </a:r>
          </a:p>
          <a:p>
            <a:pPr lvl="0" algn="just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Jasnost navodil, usmerjenost v nalogo</a:t>
            </a:r>
          </a:p>
          <a:p>
            <a:pPr lvl="1" algn="just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Ne na vrednotenje, posledice</a:t>
            </a:r>
          </a:p>
          <a:p>
            <a:pPr lvl="0" algn="just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Pomen sproščenega vzdušja v razredu, časovne fleksibilnosti</a:t>
            </a:r>
          </a:p>
          <a:p>
            <a:pPr lvl="0" algn="just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Spraševanje: raje v klopi, kot pred tablo (po možnosti napovedano)</a:t>
            </a:r>
          </a:p>
          <a:p>
            <a:pPr lvl="0" algn="just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Previdna uporaba tekmovalnosti</a:t>
            </a:r>
          </a:p>
          <a:p>
            <a:pPr lvl="0" algn="just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Učenje strategij samoregulacije</a:t>
            </a:r>
          </a:p>
          <a:p>
            <a:pPr algn="just"/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71111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980C63-BB50-48A6-9370-01291EC9D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Samopodoba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97A01E3-1241-4F66-A107-F3F4D1483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l-SI" b="1" i="1" dirty="0">
                <a:latin typeface="Arial" panose="020B0604020202020204" pitchFamily="34" charset="0"/>
                <a:cs typeface="Arial" panose="020B0604020202020204" pitchFamily="34" charset="0"/>
              </a:rPr>
              <a:t>skupek pojmovanj in predstav, ki jih imamo o sebi</a:t>
            </a:r>
          </a:p>
          <a:p>
            <a:pPr marL="0" indent="0" algn="ctr">
              <a:buNone/>
            </a:pPr>
            <a:endParaRPr lang="sl-SI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DDE7F31-6730-4F35-89B1-2207768FD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00122"/>
            <a:ext cx="10000538" cy="449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8706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E746863E-5528-40FC-82A5-2FE4C1EF8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942" t="36248" r="26799" b="28887"/>
          <a:stretch/>
        </p:blipFill>
        <p:spPr>
          <a:xfrm>
            <a:off x="451031" y="590550"/>
            <a:ext cx="11740969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91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http://www.mywoofgang.com/images/PavlovDogWithBell.GIF">
            <a:extLst>
              <a:ext uri="{FF2B5EF4-FFF2-40B4-BE49-F238E27FC236}">
                <a16:creationId xmlns:a16="http://schemas.microsoft.com/office/drawing/2014/main" id="{217AD41C-BDD0-41A4-AD53-84BDE511C04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476250"/>
            <a:ext cx="10407650" cy="575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562028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759A9D-F0D5-4FF1-9275-63BCC7CB1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SPODBUJATI POZITIVNO IN REALNO samopodobo pri učencih?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434A5DA-545B-436A-B3A6-60E8503A7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182350" cy="4976812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Zavedanje pomena lastnih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povratnih informacij in pričakovanj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za oblikovanje učenčeve samopodobe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Izognemo se »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samoizpolnjujočim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se prerokbam« in tipiziranju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Ravno prav visoka pričakovanja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, glede učenčeve zmožnosti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Previsoka lahko vodijo v razočaranje, občutke nemoči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Pohvale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: specifične, raznovrstne, verodostojne, vezane na konkretno ravnanje, dosežek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l-SI" i="1" dirty="0">
                <a:latin typeface="Arial" panose="020B0604020202020204" pitchFamily="34" charset="0"/>
                <a:cs typeface="Arial" panose="020B0604020202020204" pitchFamily="34" charset="0"/>
              </a:rPr>
              <a:t>kaj je otrok naredil dobro, kaj nam je bilo všeč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Kritiziranje: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vezano vedno na določeno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vedenje,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ne na otrokovo osebnost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Uporaba JAZ-sporočil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Zmanjšanje socialnih primerjav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Zlasti pri manj uspešnih učencih (</a:t>
            </a:r>
            <a:r>
              <a:rPr lang="sl-SI" i="1" dirty="0">
                <a:latin typeface="Arial" panose="020B0604020202020204" pitchFamily="34" charset="0"/>
                <a:cs typeface="Arial" panose="020B0604020202020204" pitchFamily="34" charset="0"/>
              </a:rPr>
              <a:t>tekmovalnost!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Usklajenost verbalnih, neverbalnih sporočil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Razvijanje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komunikacijskih spretnosti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(obvladovanje konfliktnih situacij)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Učenje in spodbujanje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optimističnega razmišljanja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pri učencih, pozitivnega samogovora…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33835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C48D43-DB98-493B-B0AC-E224C09A6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Vloga vzgojitelja/učitelja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819F48A-C30F-4E5E-9BC7-A4D1BFF8C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10515600" cy="4824413"/>
          </a:xfrm>
        </p:spPr>
        <p:txBody>
          <a:bodyPr>
            <a:noAutofit/>
          </a:bodyPr>
          <a:lstStyle/>
          <a:p>
            <a:pPr lvl="1"/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Pomembni drugi za otroka v vrtcu/šoli</a:t>
            </a:r>
          </a:p>
          <a:p>
            <a:pPr lvl="1"/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Eden ključnih dejavnikov oblikovanja samopodobe otroka, poleg družine</a:t>
            </a:r>
          </a:p>
          <a:p>
            <a:pPr marL="0" indent="0">
              <a:buNone/>
            </a:pPr>
            <a:endParaRPr lang="sl-SI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200" b="1" dirty="0">
                <a:latin typeface="Arial" panose="020B0604020202020204" pitchFamily="34" charset="0"/>
                <a:cs typeface="Arial" panose="020B0604020202020204" pitchFamily="34" charset="0"/>
              </a:rPr>
              <a:t>KAKO?</a:t>
            </a:r>
          </a:p>
          <a:p>
            <a:pPr lvl="2"/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Povratne informacije (</a:t>
            </a:r>
            <a:r>
              <a:rPr lang="sl-SI" sz="2200" i="1" dirty="0">
                <a:latin typeface="Arial" panose="020B0604020202020204" pitchFamily="34" charset="0"/>
                <a:cs typeface="Arial" panose="020B0604020202020204" pitchFamily="34" charset="0"/>
              </a:rPr>
              <a:t>verbalne, neverbalne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/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Pričakovanja, vrednotenje</a:t>
            </a:r>
          </a:p>
          <a:p>
            <a:pPr lvl="2"/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Učiteljeva osebnost (</a:t>
            </a:r>
            <a:r>
              <a:rPr lang="sl-SI" sz="2200" i="1" dirty="0">
                <a:latin typeface="Arial" panose="020B0604020202020204" pitchFamily="34" charset="0"/>
                <a:cs typeface="Arial" panose="020B0604020202020204" pitchFamily="34" charset="0"/>
              </a:rPr>
              <a:t>samopodoba!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0" indent="0">
              <a:buNone/>
            </a:pP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Stalnejše </a:t>
            </a:r>
            <a:r>
              <a:rPr lang="sl-SI" sz="2200" b="1" dirty="0">
                <a:latin typeface="Arial" panose="020B0604020202020204" pitchFamily="34" charset="0"/>
                <a:cs typeface="Arial" panose="020B0604020202020204" pitchFamily="34" charset="0"/>
              </a:rPr>
              <a:t>grupiranje učencev v homogene skupine glede na sposobnosti, dosežke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 (boljši skupaj, slabše skupaj pri posameznih/vseh predmetih)</a:t>
            </a:r>
          </a:p>
          <a:p>
            <a:pPr lvl="1"/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Nivojska diferenciacija/zunanja diferenciacija</a:t>
            </a:r>
          </a:p>
          <a:p>
            <a:pPr lvl="1"/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Običajno negativno vpliva na motivacijo, samopodobo</a:t>
            </a:r>
          </a:p>
          <a:p>
            <a:pPr marL="0" lvl="0" indent="0">
              <a:buNone/>
            </a:pP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Princip </a:t>
            </a:r>
            <a:r>
              <a:rPr lang="sl-SI" sz="2200" b="1" dirty="0">
                <a:latin typeface="Arial" panose="020B0604020202020204" pitchFamily="34" charset="0"/>
                <a:cs typeface="Arial" panose="020B0604020202020204" pitchFamily="34" charset="0"/>
              </a:rPr>
              <a:t>kompenzacije:</a:t>
            </a:r>
            <a:endParaRPr lang="sl-SI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Pomembno, da ima učenec vsaj eno »</a:t>
            </a:r>
            <a:r>
              <a:rPr lang="sl-SI" sz="2200" i="1" dirty="0">
                <a:latin typeface="Arial" panose="020B0604020202020204" pitchFamily="34" charset="0"/>
                <a:cs typeface="Arial" panose="020B0604020202020204" pitchFamily="34" charset="0"/>
              </a:rPr>
              <a:t>močno področje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«, na katerem lahko razvija in ohranja pozitivno, dobro samopodobo</a:t>
            </a:r>
          </a:p>
          <a:p>
            <a:pPr lvl="1"/>
            <a:endParaRPr lang="sl-SI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sl-SI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0687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D0F4DA-84D6-4B89-B5CB-384DB5487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30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l-SI" sz="5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Socialno-psihološki dejavniki učenja</a:t>
            </a:r>
          </a:p>
        </p:txBody>
      </p:sp>
    </p:spTree>
    <p:extLst>
      <p:ext uri="{BB962C8B-B14F-4D97-AF65-F5344CB8AC3E}">
        <p14:creationId xmlns:p14="http://schemas.microsoft.com/office/powerpoint/2010/main" val="118292446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7D589EB-5B57-4413-B639-60054BC5E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4350"/>
            <a:ext cx="10515600" cy="5662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l-SI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l-SI" i="1" dirty="0">
                <a:latin typeface="Arial" panose="020B0604020202020204" pitchFamily="34" charset="0"/>
                <a:cs typeface="Arial" panose="020B0604020202020204" pitchFamily="34" charset="0"/>
              </a:rPr>
              <a:t>Če šola (razred, učna skupina) ni prostor kakovostnega življenja, tudi ne mora postati prostor kakovostnega učenja.</a:t>
            </a:r>
          </a:p>
          <a:p>
            <a:pPr marL="0" indent="0" algn="just">
              <a:buNone/>
            </a:pPr>
            <a:endParaRPr lang="sl-SI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Osrednji pomen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komunikacije in odnosov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za uspešno učenje: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vzdušje v skupini, uspešno reševanje težav, vodenje, raven sodelovanja</a:t>
            </a:r>
          </a:p>
          <a:p>
            <a:pPr lvl="3" algn="just"/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počutje, motivacija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uspešnost učenja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najprej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ODNOS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(spoštovanja, zaupanja, jasnih pravil…)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potem uspešno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UČENJE IN POUK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52413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38B44B-5D8C-4AE2-A109-BEFC03E0F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Medosebna komunikacija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87D7462-9469-47E7-81EC-73FA3186B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726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Proces, v katerem udeleženci </a:t>
            </a:r>
            <a:r>
              <a:rPr lang="sl-SI" sz="2500" b="1" dirty="0">
                <a:latin typeface="Arial" panose="020B0604020202020204" pitchFamily="34" charset="0"/>
                <a:cs typeface="Arial" panose="020B0604020202020204" pitchFamily="34" charset="0"/>
              </a:rPr>
              <a:t>sprejemajo, pošiljajo in interpretirajo sporočila</a:t>
            </a: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, ki so </a:t>
            </a:r>
            <a:r>
              <a:rPr lang="sl-SI" sz="2500" i="1" dirty="0">
                <a:latin typeface="Arial" panose="020B0604020202020204" pitchFamily="34" charset="0"/>
                <a:cs typeface="Arial" panose="020B0604020202020204" pitchFamily="34" charset="0"/>
              </a:rPr>
              <a:t>povezana z določenim pomenom.</a:t>
            </a: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sz="2500" b="1" dirty="0">
                <a:latin typeface="Arial" panose="020B0604020202020204" pitchFamily="34" charset="0"/>
                <a:cs typeface="Arial" panose="020B0604020202020204" pitchFamily="34" charset="0"/>
              </a:rPr>
              <a:t>OSNOVNA ZAKONA KOMUNICIRANJA </a:t>
            </a: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l-SI" sz="2500" dirty="0" err="1">
                <a:latin typeface="Arial" panose="020B0604020202020204" pitchFamily="34" charset="0"/>
                <a:cs typeface="Arial" panose="020B0604020202020204" pitchFamily="34" charset="0"/>
              </a:rPr>
              <a:t>Watzlawick</a:t>
            </a: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 algn="just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Nemogoče je ne komunicirati.</a:t>
            </a:r>
          </a:p>
          <a:p>
            <a:pPr lvl="0" algn="just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Vsaka komunikacija ima </a:t>
            </a:r>
            <a:r>
              <a:rPr lang="sl-SI" sz="2500" b="1" dirty="0">
                <a:latin typeface="Arial" panose="020B0604020202020204" pitchFamily="34" charset="0"/>
                <a:cs typeface="Arial" panose="020B0604020202020204" pitchFamily="34" charset="0"/>
              </a:rPr>
              <a:t>vsebinski in odnosni vidik</a:t>
            </a: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l-SI" sz="2500" i="1" dirty="0">
                <a:latin typeface="Arial" panose="020B0604020202020204" pitchFamily="34" charset="0"/>
                <a:cs typeface="Arial" panose="020B0604020202020204" pitchFamily="34" charset="0"/>
              </a:rPr>
              <a:t>(»Danes si že tretji dan brez domače naloge«)</a:t>
            </a:r>
          </a:p>
          <a:p>
            <a:pPr marL="0" indent="0" algn="just">
              <a:buNone/>
            </a:pPr>
            <a:r>
              <a:rPr lang="sl-SI" sz="2500" b="1" dirty="0">
                <a:latin typeface="Arial" panose="020B0604020202020204" pitchFamily="34" charset="0"/>
                <a:cs typeface="Arial" panose="020B0604020202020204" pitchFamily="34" charset="0"/>
              </a:rPr>
              <a:t>Pri razlikovanju vsebinskega in odnosnega vidika komunikacije:</a:t>
            </a:r>
          </a:p>
          <a:p>
            <a:pPr lvl="0" algn="just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BESEDNA KOMUNIKACIJA</a:t>
            </a:r>
          </a:p>
          <a:p>
            <a:pPr lvl="0" algn="just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NEBESEDNA KOMUNIKACIJA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(očesni kontakt, izraz obraza, kretnje – mimika rok, drža telesa, osebni prostor, glasovni vidiki (</a:t>
            </a:r>
            <a:r>
              <a:rPr lang="sl-SI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paralingvistični</a:t>
            </a:r>
            <a:r>
              <a:rPr lang="sl-SI" sz="2000" i="1" dirty="0">
                <a:latin typeface="Arial" panose="020B0604020202020204" pitchFamily="34" charset="0"/>
                <a:cs typeface="Arial" panose="020B0604020202020204" pitchFamily="34" charset="0"/>
              </a:rPr>
              <a:t> znaki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): barva glasu, tempo, hitrost, glasnost, premori, glasovna raznolikost)</a:t>
            </a:r>
          </a:p>
          <a:p>
            <a:pPr algn="just"/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96338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6123FE-93A6-4ED8-8777-70D81AB0C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Vloga učitelja v komunikaciji in odnosih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5305EE-FA99-439C-816F-1E96B622E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500"/>
            <a:ext cx="10515600" cy="46910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600" dirty="0">
                <a:latin typeface="Arial" panose="020B0604020202020204" pitchFamily="34" charset="0"/>
                <a:cs typeface="Arial" panose="020B0604020202020204" pitchFamily="34" charset="0"/>
              </a:rPr>
              <a:t>Osebnostne lastnosti </a:t>
            </a:r>
            <a:r>
              <a:rPr lang="sl-SI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sl-SI" sz="2600" dirty="0">
                <a:latin typeface="Arial" panose="020B0604020202020204" pitchFamily="34" charset="0"/>
                <a:cs typeface="Arial" panose="020B0604020202020204" pitchFamily="34" charset="0"/>
              </a:rPr>
              <a:t> vodenje razreda, skupine </a:t>
            </a:r>
            <a:r>
              <a:rPr lang="sl-SI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sl-SI" sz="2600" dirty="0">
                <a:latin typeface="Arial" panose="020B0604020202020204" pitchFamily="34" charset="0"/>
                <a:cs typeface="Arial" panose="020B0604020202020204" pitchFamily="34" charset="0"/>
              </a:rPr>
              <a:t> skupinska interakcija </a:t>
            </a:r>
            <a:r>
              <a:rPr lang="sl-SI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sl-SI" sz="2600" dirty="0">
                <a:latin typeface="Arial" panose="020B0604020202020204" pitchFamily="34" charset="0"/>
                <a:cs typeface="Arial" panose="020B0604020202020204" pitchFamily="34" charset="0"/>
              </a:rPr>
              <a:t> kako različne »kognicije« </a:t>
            </a:r>
            <a:r>
              <a:rPr lang="sl-SI" sz="2600" i="1" dirty="0">
                <a:latin typeface="Arial" panose="020B0604020202020204" pitchFamily="34" charset="0"/>
                <a:cs typeface="Arial" panose="020B0604020202020204" pitchFamily="34" charset="0"/>
              </a:rPr>
              <a:t>(pričakovanja, pojmovanje, stališča)</a:t>
            </a:r>
            <a:r>
              <a:rPr lang="sl-SI" sz="2600" dirty="0">
                <a:latin typeface="Arial" panose="020B0604020202020204" pitchFamily="34" charset="0"/>
                <a:cs typeface="Arial" panose="020B0604020202020204" pitchFamily="34" charset="0"/>
              </a:rPr>
              <a:t> vplivajo na ravnanje</a:t>
            </a:r>
          </a:p>
          <a:p>
            <a:endParaRPr lang="sl-SI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600" dirty="0">
                <a:latin typeface="Arial" panose="020B0604020202020204" pitchFamily="34" charset="0"/>
                <a:cs typeface="Arial" panose="020B0604020202020204" pitchFamily="34" charset="0"/>
              </a:rPr>
              <a:t>Osebnostne lastnosti dobrih učiteljev:</a:t>
            </a:r>
          </a:p>
          <a:p>
            <a:pPr lvl="0"/>
            <a:r>
              <a:rPr lang="sl-SI" sz="2600" dirty="0">
                <a:latin typeface="Arial" panose="020B0604020202020204" pitchFamily="34" charset="0"/>
                <a:cs typeface="Arial" panose="020B0604020202020204" pitchFamily="34" charset="0"/>
              </a:rPr>
              <a:t>Ekstravertiranost</a:t>
            </a:r>
          </a:p>
          <a:p>
            <a:pPr lvl="0"/>
            <a:r>
              <a:rPr lang="sl-SI" sz="2600" dirty="0" err="1">
                <a:latin typeface="Arial" panose="020B0604020202020204" pitchFamily="34" charset="0"/>
                <a:cs typeface="Arial" panose="020B0604020202020204" pitchFamily="34" charset="0"/>
              </a:rPr>
              <a:t>Empatičnost</a:t>
            </a:r>
            <a:endParaRPr lang="sl-SI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l-SI" sz="2600" dirty="0">
                <a:latin typeface="Arial" panose="020B0604020202020204" pitchFamily="34" charset="0"/>
                <a:cs typeface="Arial" panose="020B0604020202020204" pitchFamily="34" charset="0"/>
              </a:rPr>
              <a:t>Osebnostna zrelost</a:t>
            </a:r>
          </a:p>
          <a:p>
            <a:pPr lvl="0"/>
            <a:r>
              <a:rPr lang="sl-SI" sz="2600" dirty="0">
                <a:latin typeface="Arial" panose="020B0604020202020204" pitchFamily="34" charset="0"/>
                <a:cs typeface="Arial" panose="020B0604020202020204" pitchFamily="34" charset="0"/>
              </a:rPr>
              <a:t>Pozitivna samopodoba</a:t>
            </a:r>
          </a:p>
          <a:p>
            <a:pPr lvl="0"/>
            <a:r>
              <a:rPr lang="sl-SI" sz="2600" dirty="0">
                <a:latin typeface="Arial" panose="020B0604020202020204" pitchFamily="34" charset="0"/>
                <a:cs typeface="Arial" panose="020B0604020202020204" pitchFamily="34" charset="0"/>
              </a:rPr>
              <a:t>Zaupanje v lastne zmožnosti</a:t>
            </a:r>
          </a:p>
          <a:p>
            <a:pPr lvl="0"/>
            <a:r>
              <a:rPr lang="sl-SI" sz="2600" dirty="0">
                <a:latin typeface="Arial" panose="020B0604020202020204" pitchFamily="34" charset="0"/>
                <a:cs typeface="Arial" panose="020B0604020202020204" pitchFamily="34" charset="0"/>
              </a:rPr>
              <a:t>Fleksibilnost</a:t>
            </a:r>
          </a:p>
          <a:p>
            <a:pPr lvl="0"/>
            <a:r>
              <a:rPr lang="sl-SI" sz="2600" dirty="0" err="1">
                <a:latin typeface="Arial" panose="020B0604020202020204" pitchFamily="34" charset="0"/>
                <a:cs typeface="Arial" panose="020B0604020202020204" pitchFamily="34" charset="0"/>
              </a:rPr>
              <a:t>Proaktivnost</a:t>
            </a:r>
            <a:endParaRPr lang="sl-SI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70181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9600BE-75A3-4E8A-828F-E50AED9C6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054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Stili vodenja učiteljev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7E64C3-8791-4ED2-8893-7B7437019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53331"/>
            <a:ext cx="10515600" cy="435133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sl-SI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Avtoritaren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Odločanje na strani učitelja (načrt, cilji, nadzor)</a:t>
            </a:r>
          </a:p>
          <a:p>
            <a:pPr lvl="1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Komunikacija od učitelja k učencem (v glavnem frontalno)</a:t>
            </a:r>
          </a:p>
          <a:p>
            <a:pPr lvl="1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Konvergentni cilji in znanje na nižji ravni</a:t>
            </a:r>
          </a:p>
          <a:p>
            <a:pPr lvl="1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Učitelj ima vso odgovornost</a:t>
            </a:r>
          </a:p>
          <a:p>
            <a:pPr marL="0" lvl="0" indent="0" algn="just">
              <a:buNone/>
            </a:pPr>
            <a:r>
              <a:rPr lang="sl-SI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Demokratičen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Predstavi zahteve, cilje, spodbuja učence k čim večji aktivnosti, samostojnosti</a:t>
            </a:r>
          </a:p>
          <a:p>
            <a:pPr lvl="1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Skrbi za odnose, kakovostno komunikacijo</a:t>
            </a:r>
          </a:p>
          <a:p>
            <a:pPr lvl="1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Frontalno, skupinsko, interaktivno učenje</a:t>
            </a:r>
          </a:p>
          <a:p>
            <a:pPr lvl="1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Spodbujanje in prenos odgovornosti na učence</a:t>
            </a:r>
          </a:p>
          <a:p>
            <a:pPr lvl="1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Avtoriteta, vendar je v ravnanju odprt, fleksibilen</a:t>
            </a:r>
          </a:p>
          <a:p>
            <a:pPr marL="0" indent="0" algn="just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Pomen učiteljeve avtoritete (razlika s pojmom avtoritarnost)</a:t>
            </a:r>
          </a:p>
          <a:p>
            <a:pPr lvl="0" algn="just"/>
            <a:r>
              <a:rPr lang="sl-SI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Anarhičen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05259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8CB3BC-C165-4C31-B6CB-8B02145B7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Komunikacijske spretnosti učitelja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7C54DE9-CF67-40AE-889A-FFA00C4CD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Kot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posredovalca informacij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(vidiki besedne, nebesedne komunikacije)</a:t>
            </a:r>
          </a:p>
          <a:p>
            <a:pPr marL="0" lvl="0" indent="0" algn="just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Kot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spraševalca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(struktura vprašanj, komu je namenjena, kako je razporejena med uro…)</a:t>
            </a:r>
          </a:p>
          <a:p>
            <a:pPr marL="0" lvl="0" indent="0" algn="just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Kot </a:t>
            </a:r>
            <a:r>
              <a:rPr lang="sl-SI" b="1" dirty="0" err="1">
                <a:latin typeface="Arial" panose="020B0604020202020204" pitchFamily="34" charset="0"/>
                <a:cs typeface="Arial" panose="020B0604020202020204" pitchFamily="34" charset="0"/>
              </a:rPr>
              <a:t>posluševalec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, svetovalec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(aktivno poslušanje, empatija!)</a:t>
            </a:r>
          </a:p>
          <a:p>
            <a:pPr marL="0" lvl="0" indent="0" algn="just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Kot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vzdrževalec discipline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(uravnavanje vedenja v skupini – dogovor in upoštevanje pravil in postopkov v skupini)</a:t>
            </a:r>
          </a:p>
          <a:p>
            <a:pPr marL="0" lvl="0" indent="0" algn="just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Kot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reševalec konfliktov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(po Gordonu – uporaba jezika sprejemanja v nasprotju z jezikom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nesprejemanja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49598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5D41F8-61EF-4673-B295-019ED03A7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Pomen razredne in šolske KLIME in ODNOSOV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033188D-F7DD-4934-A191-068C66A53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Razredna klima – odnosi med učenci:</a:t>
            </a:r>
          </a:p>
          <a:p>
            <a:pPr lvl="1"/>
            <a:r>
              <a:rPr lang="sl-SI" i="1" dirty="0">
                <a:latin typeface="Arial" panose="020B0604020202020204" pitchFamily="34" charset="0"/>
                <a:cs typeface="Arial" panose="020B0604020202020204" pitchFamily="34" charset="0"/>
              </a:rPr>
              <a:t>Zadovoljstvo, tekmovalnost, sodelovanje, povezanost, razredna pravila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Uporaba </a:t>
            </a:r>
            <a:r>
              <a:rPr lang="sl-SI" sz="2400" dirty="0" err="1">
                <a:latin typeface="Arial" panose="020B0604020202020204" pitchFamily="34" charset="0"/>
                <a:cs typeface="Arial" panose="020B0604020202020204" pitchFamily="34" charset="0"/>
              </a:rPr>
              <a:t>sociograma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– ugotavljanje priljubljenosti učencev, kriterijev, kako se</a:t>
            </a:r>
          </a:p>
          <a:p>
            <a:pPr marL="0" indent="0">
              <a:buNone/>
            </a:pP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TEKMOVANJE IN SODELOVANJE: kako uravnati odnos med obema? Krepiti sodelovalne odnose, vloge sodelovalnega učenja?</a:t>
            </a:r>
          </a:p>
          <a:p>
            <a:pPr marL="0" indent="0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Ugotovitve: tesna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povezanost med zadovoljevanjem učenčeve potrebe po pripadnosti in: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Stališči do učenja, notranjo motivacijo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Stopnjo sodelovanja in zavzetosti za šolsko delo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Učnim uspehom učencev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90342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2C7348-2868-472F-B71B-79A85B3F5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l-SI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Učenje učenja</a:t>
            </a:r>
          </a:p>
        </p:txBody>
      </p:sp>
    </p:spTree>
    <p:extLst>
      <p:ext uri="{BB962C8B-B14F-4D97-AF65-F5344CB8AC3E}">
        <p14:creationId xmlns:p14="http://schemas.microsoft.com/office/powerpoint/2010/main" val="4192019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38956D-A5D6-4CBE-B204-FB75F8D77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Edvard </a:t>
            </a:r>
            <a:r>
              <a:rPr lang="sl-SI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Thorndike</a:t>
            </a: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13152B0-EE53-41DE-BB97-385AE3E95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Prav tako se je zanimal za nastajanje asociativnih zvez, a tistih, ki so povezane z akcijo organizma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Eksperiment: MAČKA V KLETKI: ustvarila je zvezo med dražljajem (podoba kletke) in reakcijo (s potegom na vzvod). Ugodni učinek njene akcije je pomagal mački, da je je vedno hitreje naučila potegovati za pravi vzvod.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ZAKON UČINKA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učinek akcije vpliva na učenje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močan vpliv na nadaljnji razvoj teorij učenja, zlasti na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Skinnerja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in na oblikovanje TEORIJE PODKRREPITVE</a:t>
            </a:r>
          </a:p>
        </p:txBody>
      </p:sp>
    </p:spTree>
    <p:extLst>
      <p:ext uri="{BB962C8B-B14F-4D97-AF65-F5344CB8AC3E}">
        <p14:creationId xmlns:p14="http://schemas.microsoft.com/office/powerpoint/2010/main" val="352405122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840B205-553E-4170-83AC-FDEAE95B2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438150"/>
            <a:ext cx="11201400" cy="6419850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Učna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uspešnost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je v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veliki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meri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odvisna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tega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kdo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zna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učiti</a:t>
            </a:r>
            <a:endParaRPr lang="sl-SI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Danes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učenje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zelo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pomembno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zaradi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l-SI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vse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hitrejšega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kopičenja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informacij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vseh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področjih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človekoveg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delovanja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i="1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</a:p>
          <a:p>
            <a:pPr lvl="1" algn="just"/>
            <a:r>
              <a:rPr lang="sl-SI" i="1" dirty="0">
                <a:latin typeface="Arial" panose="020B0604020202020204" pitchFamily="34" charset="0"/>
                <a:cs typeface="Arial" panose="020B0604020202020204" pitchFamily="34" charset="0"/>
              </a:rPr>
              <a:t>vse hitrejšega </a:t>
            </a:r>
            <a:r>
              <a:rPr lang="sl-SI" i="1" dirty="0" err="1">
                <a:latin typeface="Arial" panose="020B0604020202020204" pitchFamily="34" charset="0"/>
                <a:cs typeface="Arial" panose="020B0604020202020204" pitchFamily="34" charset="0"/>
              </a:rPr>
              <a:t>spreminjnja</a:t>
            </a:r>
            <a:r>
              <a:rPr lang="sl-SI" i="1" dirty="0">
                <a:latin typeface="Arial" panose="020B0604020202020204" pitchFamily="34" charset="0"/>
                <a:cs typeface="Arial" panose="020B0604020202020204" pitchFamily="34" charset="0"/>
              </a:rPr>
              <a:t> področij znanja in poklicev.</a:t>
            </a:r>
          </a:p>
          <a:p>
            <a:pPr marL="0" lvl="0" indent="0" algn="just">
              <a:buNone/>
            </a:pPr>
            <a:endParaRPr lang="sl-SI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sl-SI" sz="2600" dirty="0">
                <a:latin typeface="Arial" panose="020B0604020202020204" pitchFamily="34" charset="0"/>
                <a:cs typeface="Arial" panose="020B0604020202020204" pitchFamily="34" charset="0"/>
              </a:rPr>
              <a:t>Usposabljanje za samostojno učenje, ki je široko prenosljivo v nove situacije, pridobitev usposobljenosti za kakovostno </a:t>
            </a:r>
            <a:r>
              <a:rPr lang="sl-SI" sz="2600" dirty="0" err="1">
                <a:latin typeface="Arial" panose="020B0604020202020204" pitchFamily="34" charset="0"/>
                <a:cs typeface="Arial" panose="020B0604020202020204" pitchFamily="34" charset="0"/>
              </a:rPr>
              <a:t>vseživljensko</a:t>
            </a:r>
            <a:r>
              <a:rPr lang="sl-SI" sz="2600" dirty="0">
                <a:latin typeface="Arial" panose="020B0604020202020204" pitchFamily="34" charset="0"/>
                <a:cs typeface="Arial" panose="020B0604020202020204" pitchFamily="34" charset="0"/>
              </a:rPr>
              <a:t> učenje predstavlja pomembno kvalifikacijo za preživetje v družbi prihodnosti.</a:t>
            </a:r>
          </a:p>
          <a:p>
            <a:pPr marL="0" lvl="0" indent="0" algn="just">
              <a:buNone/>
            </a:pPr>
            <a:endParaRPr lang="sl-SI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sl-SI" sz="2600" dirty="0">
                <a:latin typeface="Arial" panose="020B0604020202020204" pitchFamily="34" charset="0"/>
                <a:cs typeface="Arial" panose="020B0604020202020204" pitchFamily="34" charset="0"/>
              </a:rPr>
              <a:t>Vse bolj se poudarjajo učne strategije zaradi spremenjene znanstvene perspektive </a:t>
            </a:r>
            <a:r>
              <a:rPr lang="sl-SI" sz="2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sl-SI" sz="2600" dirty="0">
                <a:latin typeface="Arial" panose="020B0604020202020204" pitchFamily="34" charset="0"/>
                <a:cs typeface="Arial" panose="020B0604020202020204" pitchFamily="34" charset="0"/>
              </a:rPr>
              <a:t> premik od behaviorističnega pogleda k </a:t>
            </a:r>
            <a:r>
              <a:rPr lang="sl-SI" sz="2600" dirty="0" err="1">
                <a:latin typeface="Arial" panose="020B0604020202020204" pitchFamily="34" charset="0"/>
                <a:cs typeface="Arial" panose="020B0604020202020204" pitchFamily="34" charset="0"/>
              </a:rPr>
              <a:t>kognitivističnemu</a:t>
            </a:r>
            <a:r>
              <a:rPr lang="sl-SI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buNone/>
            </a:pPr>
            <a:endParaRPr lang="sl-SI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sl-SI" sz="2600" dirty="0">
                <a:latin typeface="Arial" panose="020B0604020202020204" pitchFamily="34" charset="0"/>
                <a:cs typeface="Arial" panose="020B0604020202020204" pitchFamily="34" charset="0"/>
              </a:rPr>
              <a:t>Šole zahtevajo samostojno učenje in postopno prevzemanje odgovornosti ta lastno učenje</a:t>
            </a:r>
          </a:p>
          <a:p>
            <a:pPr algn="just"/>
            <a:endParaRPr lang="sl-SI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50886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827175-1B26-4202-95A8-FE002705A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Kaj so strategije, taktike, metode, tehnike učenja?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D7313C4-EA88-444C-896E-346D26ABF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UČNA STRATEGIJA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je zaporedje ali kombinacija v cilj usmerjenih učnih aktivnosti, ki jih posameznik uporablja na svojo pobudo in spreminja glede na zahteve situacije.</a:t>
            </a:r>
          </a:p>
          <a:p>
            <a:pPr marL="0" indent="0" algn="just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UČNA TAKTIKA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je specifična in ožje usmerjena  v konkretni cilj in predstavlja del širše strategije.</a:t>
            </a:r>
          </a:p>
          <a:p>
            <a:pPr marL="0" indent="0" algn="just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POJMOVANJE UČENJA ALI MENTALNI MODEL UČENJA 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je sistem idej, pogosto tudi napačnih, pomanjkljivih in ne povsem ozaveščenih, ki jih ima posameznik o tem, kaj je namen in bistvo učenja.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Npr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: pojmovanje učenja kot reprodukcija znanja.</a:t>
            </a:r>
          </a:p>
          <a:p>
            <a:pPr marL="0" indent="0" algn="just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UČNI PRISTOP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je značilna kombinacija učnih strategij in je delno o in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dvisna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tudi od okoliščin, zahtevnosti snovi vrste preverjanja.</a:t>
            </a:r>
          </a:p>
          <a:p>
            <a:pPr marL="0" indent="0" algn="just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90058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E9F9AE9-5CE3-44EE-AB45-B6DC62CD8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6250"/>
            <a:ext cx="10515600" cy="6038850"/>
          </a:xfrm>
        </p:spPr>
        <p:txBody>
          <a:bodyPr/>
          <a:lstStyle/>
          <a:p>
            <a:pPr marL="0" indent="0" algn="just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UČNI STIL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je za posameznika značilen način lotevanja učnih nalog. Gre za skladno celoto učnih aktivnosti, ki jih običajno uporabljamo in s katerimi obravnavamo učni proces.</a:t>
            </a:r>
          </a:p>
          <a:p>
            <a:pPr marL="0" indent="0" algn="just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UČNA USMERJENOST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je celota osebno in čustveno obarvanih ciljev, motivov in pričakovanj, povezanih z učenjem.</a:t>
            </a:r>
          </a:p>
          <a:p>
            <a:pPr marL="0" indent="0" algn="just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SAMOSTOJNO UČENJE/ SAMOURAVNAVANJE PROCESA UČENJA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je zmožnost samostojnega upravljanja in kontroliranja učenja ter sprejemanja pomembnih odločitev o učenju, ki jih sicer sprejema učitelj.</a:t>
            </a:r>
          </a:p>
          <a:p>
            <a:pPr marL="0" indent="0" algn="just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METAUČENJE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je zavestno uravnavanje lastnega učnega procesa na osnovi razmišljanja o njem, kontroliranja in spreminjanja. (npr. Vedeti, kaj nekaj znaš). Gre za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metakognitivne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strategije.</a:t>
            </a:r>
          </a:p>
          <a:p>
            <a:pPr marL="0" indent="0" algn="just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49608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205D24-FBF5-499D-8A51-B68ADD9B2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Najpomembnejše učne strategije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25A3C95-C61C-4932-9616-BA91BF72D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Poznamo več poskusov taksonomije strategij učenja.</a:t>
            </a:r>
          </a:p>
          <a:p>
            <a:pPr marL="0" lvl="0" indent="0" algn="just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Delimo na primarne in sekundarne strategije.</a:t>
            </a:r>
          </a:p>
          <a:p>
            <a:pPr lvl="1" algn="just"/>
            <a: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  <a:t>Primarne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neposredno vplivajo na predelavo informacij, boljšo zapomnitev in razumevanje med učenjem</a:t>
            </a:r>
          </a:p>
          <a:p>
            <a:pPr lvl="1" algn="just"/>
            <a: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  <a:t>Sekundarne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ali podporne pa krmarijo proces predelave informacij in vplivajo na pozornost in informacijo</a:t>
            </a:r>
          </a:p>
          <a:p>
            <a:pPr lvl="2" algn="just"/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So tesno povezane z motivacijo in strategijami obvladovanja čustev</a:t>
            </a:r>
          </a:p>
          <a:p>
            <a:pPr algn="just"/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00331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2B7923-0FCE-40DC-87B0-D574FD8E6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Strategije uspešnega branja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F841A3C-18B3-44BA-B4E0-DCCB65BE6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244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Uspešno branje z razumevanjem predstavlja pomembno sestavo učnih strategij. Bralne učne spretnosti delimo na:</a:t>
            </a:r>
          </a:p>
          <a:p>
            <a:pPr lvl="2" algn="just"/>
            <a:r>
              <a:rPr lang="sl-SI" sz="2200" dirty="0" err="1">
                <a:latin typeface="Arial" panose="020B0604020202020204" pitchFamily="34" charset="0"/>
                <a:cs typeface="Arial" panose="020B0604020202020204" pitchFamily="34" charset="0"/>
              </a:rPr>
              <a:t>Predbralne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 (iskanje virov, podatkov)</a:t>
            </a:r>
          </a:p>
          <a:p>
            <a:pPr lvl="2" algn="just"/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Bralne v ožjem smislu</a:t>
            </a:r>
          </a:p>
          <a:p>
            <a:pPr lvl="2" algn="just"/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Po branju (poročanjem o prebranem)</a:t>
            </a:r>
          </a:p>
          <a:p>
            <a:pPr lvl="0" algn="just"/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Preletavanje – osnovna orientacija po besedilu, iščemo določen podatek</a:t>
            </a:r>
          </a:p>
          <a:p>
            <a:pPr lvl="0" algn="just"/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Pregledovanje – dobimo splošen vtis</a:t>
            </a:r>
          </a:p>
          <a:p>
            <a:pPr lvl="0" algn="just"/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Temeljito branje – izluščimo glavne </a:t>
            </a:r>
            <a:r>
              <a:rPr lang="sl-SI" sz="2200" dirty="0" err="1">
                <a:latin typeface="Arial" panose="020B0604020202020204" pitchFamily="34" charset="0"/>
                <a:cs typeface="Arial" panose="020B0604020202020204" pitchFamily="34" charset="0"/>
              </a:rPr>
              <a:t>mislivanje</a:t>
            </a: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0" algn="just"/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Najtemeljitejšo branje – želimo se poleg bistvenega naučiti tudi podrobno</a:t>
            </a:r>
          </a:p>
          <a:p>
            <a:pPr lvl="0" algn="just"/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Kritično branje – poseben pristop, primerjamo in tehtamo argumente</a:t>
            </a:r>
          </a:p>
          <a:p>
            <a:pPr lvl="0" algn="just"/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Ustvarjalno branje – se sprašujemo, kako bi prebrane ideje uporabili</a:t>
            </a:r>
          </a:p>
          <a:p>
            <a:pPr algn="just"/>
            <a:endParaRPr lang="sl-SI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5360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E0E41A-2A75-4242-972D-9253F0755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PV3P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5D497D8-567D-40F5-8D17-A7F10E966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Pregledati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Vprašati, kaj bi sledilo, kaj želim izvedeti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Prebrati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Ponoviti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Ponovno pregledati</a:t>
            </a:r>
          </a:p>
          <a:p>
            <a:pPr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Specifične strategije povezane z branjem: podčrtavanje, znaki na robu, delanje zapiskov, miselni vzorci...</a:t>
            </a:r>
          </a:p>
          <a:p>
            <a:pPr algn="just"/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6008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7FB1CD-877A-45A8-BE74-8B28F2117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Učenje iz učbenikov in drugih virov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0440845-129C-43B3-AC57-DFDF35670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Učbenik mora biti prilagojen učencu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Naj bi spodbujali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matemagenske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aktivnosti (aktivnosti, ki rojevajo učenje)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Navajanje oz. Učenje iz učbenika se začne že v 3. ali 4. razredu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oš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Zaželjeno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, da se pri učenju da kombinirati podatke iz učbenik in drugih virov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Velik pomen učbenikov pri učenju na daljavo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tudi centri za samostojno učenje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Ne smemo zanemariti učenja iz izkušenj</a:t>
            </a:r>
          </a:p>
          <a:p>
            <a:pPr algn="just"/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85889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5B5544-80B4-4D68-BDB9-D79AAFF20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Učenje s </a:t>
            </a:r>
            <a:r>
              <a:rPr lang="sl-SI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poslušnjem</a:t>
            </a:r>
            <a:endParaRPr lang="sl-SI" sz="40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03F4492-4301-462E-BE09-AD257C76A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Med učnimi metodami prevladuje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razlga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oz.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Predvanje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8574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027052-0697-48CB-847B-09DB19C65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Učenje z miselnimi vzorci in s pojmovnimi mrežami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18DD083-B68C-4917-B46C-9AA6B9F49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Širša uporaba miselnih vzorcev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Zapisujemo ključne besede, največkrat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samostlnike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Temelji na zakonitostih možganskega delovanja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Uporaba pojmovnih mrež</a:t>
            </a:r>
          </a:p>
          <a:p>
            <a:pPr marL="0" indent="0" algn="just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86579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498C85-662B-4FEF-93AE-FD3FA60F5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Učenje za prihodnost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E687DAE-AC4F-4F51-B19E-6A7D9998D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537209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Inovativno učenje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– spodbujanje razmišljanja, spodbujanje zavzetosti in odgovornosti.</a:t>
            </a:r>
          </a:p>
          <a:p>
            <a:pPr marL="0" indent="0" algn="just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Razlike med tradicionalnim in novejšim pogledom na učenje:</a:t>
            </a:r>
          </a:p>
          <a:p>
            <a:pPr lvl="0" algn="just"/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Samostoja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rekonstrukcija idej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Učenje ni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individualnen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ampak tudi socialen proces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Pri učenju niso samo pomembne vsebine ampak tudi proces učenja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Učenje ni samo spoznaven ampak tudi čustveno obarvan proces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Učenje ni samo sprejemanje danih resnic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amoak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tudi postavljanje in preverjanje domnev, vključevanje domišljije, prepoznavanje in tehtanje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vredot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Napake niso tabu, iz njih se učimo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Namen učenja je pridobiti medpredmetno in življenjsko znanje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Merilo ni samo količina znanja ampak tudi kakovost pridobljenega znanja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Prehod od vodenega učenja k samostojnemu učenju</a:t>
            </a:r>
          </a:p>
          <a:p>
            <a:pPr marL="0" indent="0" algn="just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761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AE2639-5F8E-4337-8433-2CA270AFD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Burrhus</a:t>
            </a:r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F. </a:t>
            </a:r>
            <a:r>
              <a:rPr lang="sl-SI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Skinner</a:t>
            </a:r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instrumentalno pogojevanje</a:t>
            </a: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02786AB-07BD-4C40-95E0-5E1D425A8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Učenje opredeli kot razmeroma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trajno spremembo v vedenju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, ki jo lahko odkrijemo z opazovanjem in nanjo vplivamo s podkrepitvijo, ki vedenju sledi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Eksperimentiral je z živalmi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 modelu OPERATIVNEGA ALI INSTRUMENTALNEGA POGOJEVANJA, je dokazal, da se vedenje, ki je nagrajeno ponavlja pogosteje oziroma se utrdi (podgana, ki pritisne na tipko dobi hrano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vedno hitrejše dotikanje tipke)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Nadgradil je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Thorndikov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zakon učinka in ga razširil v TEORIJO PODKREPITVE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31218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BE3FE7-718A-40DF-A36A-3A889C3BF18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14" y="511429"/>
            <a:ext cx="7851436" cy="583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62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F94401B-879D-4A84-B13B-DEAEC9B90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60362"/>
            <a:ext cx="10515600" cy="6137276"/>
          </a:xfrm>
        </p:spPr>
        <p:txBody>
          <a:bodyPr>
            <a:noAutofit/>
          </a:bodyPr>
          <a:lstStyle/>
          <a:p>
            <a:pPr lvl="0"/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PODKREPITEV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je v modelu posledica, ki sledi določenemu vedenju in poveča možnost ponovnega pojavljanja tega dogodka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Pri tem je </a:t>
            </a:r>
            <a: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  <a:t>POZITIVNA PODKREPITEV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dražljaj, ki zadovoljuje neko biološko potrebo (hrana, pijača) PRIMARNA PODKREPITEV, ali neko izpeljano potrebo (priznavanje, spoznanju novega kot pohvala, informacija o pravilnosti) SEKUNDARNA PODKREPITEV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  <a:t>NEGATIVNA PODKREPITEV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je stanje, ki se mu organizem želi izogniti (žival se nauči dvigniti nogo, če s tem prekine neprijeten el. tok)</a:t>
            </a:r>
          </a:p>
          <a:p>
            <a:pPr marL="0" lv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sl-SI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POZITIVNA POVEČA POGOSTOST PONAVLJANJA NEKE REAKCIJE, NEGATIVNA PA POGOSTO POVZROČA STRAH, ALI DRUGA NEGATIVNA ČUSTVA</a:t>
            </a: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779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C7ACDE-398D-4EF3-885D-7B4DEC59A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377825"/>
            <a:ext cx="10515600" cy="4351338"/>
          </a:xfrm>
        </p:spPr>
        <p:txBody>
          <a:bodyPr>
            <a:noAutofit/>
          </a:bodyPr>
          <a:lstStyle/>
          <a:p>
            <a:pPr lvl="0" algn="just"/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Skinnerjev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model učenja imenujemo OPERATIVNO ALI INSTRUMENTALNO POGOJEVANJE, ker je akcija organizma operacija in hkrati sredstvo-instrument za dosego cilja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gre za postopek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oblikovanja vedenja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Pride do razvoja PROGRAMIRANEGA UČENJA, pozneje UČENJA S STROJI, ki še vedno sloni na podobnih principih: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Razdelitev snovi na majhne delce informacij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Predstavitev 1. dela nove informacije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Izzivanje učenčeve akcije (z vprašanjem, nalogo)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Podkrepitev pravilnega odgovora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Predstavitev novega delca informacije</a:t>
            </a:r>
          </a:p>
          <a:p>
            <a:pPr marL="0" indent="0" algn="just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665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5CEAB0-9007-47E9-9198-12BE1C64A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418"/>
            <a:ext cx="10953750" cy="1325563"/>
          </a:xfrm>
        </p:spPr>
        <p:txBody>
          <a:bodyPr>
            <a:noAutofit/>
          </a:bodyPr>
          <a:lstStyle/>
          <a:p>
            <a:pPr lvl="0"/>
            <a:r>
              <a:rPr lang="sl-SI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Kognitivne teorije - </a:t>
            </a:r>
            <a:r>
              <a:rPr lang="sl-SI" sz="4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Gestaltične</a:t>
            </a:r>
            <a:r>
              <a:rPr lang="sl-SI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konstruktivistične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D78A96D-9B0C-4819-8E75-B4A096D6E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981"/>
            <a:ext cx="10515600" cy="517842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sl-SI" sz="4000" b="1" dirty="0">
                <a:latin typeface="Arial" panose="020B0604020202020204" pitchFamily="34" charset="0"/>
                <a:cs typeface="Arial" panose="020B0604020202020204" pitchFamily="34" charset="0"/>
              </a:rPr>
              <a:t>GASTALTI</a:t>
            </a:r>
          </a:p>
          <a:p>
            <a:pPr marL="0" indent="0" algn="just">
              <a:buNone/>
            </a:pPr>
            <a:endParaRPr lang="sl-SI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sz="4000" dirty="0">
                <a:latin typeface="Arial" panose="020B0604020202020204" pitchFamily="34" charset="0"/>
                <a:cs typeface="Arial" panose="020B0604020202020204" pitchFamily="34" charset="0"/>
              </a:rPr>
              <a:t>Usmerja se na preučevanje </a:t>
            </a:r>
            <a:r>
              <a:rPr lang="sl-SI" sz="4000" b="1" dirty="0">
                <a:latin typeface="Arial" panose="020B0604020202020204" pitchFamily="34" charset="0"/>
                <a:cs typeface="Arial" panose="020B0604020202020204" pitchFamily="34" charset="0"/>
              </a:rPr>
              <a:t>zaznavanja </a:t>
            </a:r>
            <a:r>
              <a:rPr lang="sl-SI" sz="4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l-SI" sz="4000" i="1" dirty="0">
                <a:latin typeface="Arial" panose="020B0604020202020204" pitchFamily="34" charset="0"/>
                <a:cs typeface="Arial" panose="020B0604020202020204" pitchFamily="34" charset="0"/>
              </a:rPr>
              <a:t>tega, kako zaznavamo svet</a:t>
            </a:r>
            <a:r>
              <a:rPr lang="sl-SI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 algn="just"/>
            <a:r>
              <a:rPr lang="sl-SI" sz="4000" dirty="0">
                <a:latin typeface="Arial" panose="020B0604020202020204" pitchFamily="34" charset="0"/>
                <a:cs typeface="Arial" panose="020B0604020202020204" pitchFamily="34" charset="0"/>
              </a:rPr>
              <a:t>Predpostavljali, da človek pri zaznavanju teži k </a:t>
            </a:r>
            <a:r>
              <a:rPr lang="sl-SI" sz="4000" b="1" dirty="0">
                <a:latin typeface="Arial" panose="020B0604020202020204" pitchFamily="34" charset="0"/>
                <a:cs typeface="Arial" panose="020B0604020202020204" pitchFamily="34" charset="0"/>
              </a:rPr>
              <a:t>ustvarjanju smiselnih vzorcev oz. celot </a:t>
            </a:r>
            <a:r>
              <a:rPr lang="sl-SI" sz="4000" dirty="0">
                <a:latin typeface="Arial" panose="020B0604020202020204" pitchFamily="34" charset="0"/>
                <a:cs typeface="Arial" panose="020B0604020202020204" pitchFamily="34" charset="0"/>
              </a:rPr>
              <a:t>– vidi strukturno</a:t>
            </a:r>
          </a:p>
          <a:p>
            <a:pPr lvl="0" algn="just"/>
            <a:r>
              <a:rPr lang="sl-SI" sz="4000" dirty="0">
                <a:latin typeface="Arial" panose="020B0604020202020204" pitchFamily="34" charset="0"/>
                <a:cs typeface="Arial" panose="020B0604020202020204" pitchFamily="34" charset="0"/>
              </a:rPr>
              <a:t>To naj bi se dogajalo tudi pri učenju, ko problemsko situacijo preoblikujemo tako, da postane </a:t>
            </a:r>
            <a:r>
              <a:rPr lang="sl-SI" sz="4000" i="1" dirty="0">
                <a:latin typeface="Arial" panose="020B0604020202020204" pitchFamily="34" charset="0"/>
                <a:cs typeface="Arial" panose="020B0604020202020204" pitchFamily="34" charset="0"/>
              </a:rPr>
              <a:t>podobna temu, kar že vemo, in da za nas dobi logično obliko</a:t>
            </a:r>
            <a:endParaRPr lang="sl-SI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sz="4000" dirty="0">
                <a:latin typeface="Arial" panose="020B0604020202020204" pitchFamily="34" charset="0"/>
                <a:cs typeface="Arial" panose="020B0604020202020204" pitchFamily="34" charset="0"/>
              </a:rPr>
              <a:t>Naše zaznavanje determinira to, kar mi o neki stvari </a:t>
            </a:r>
            <a:r>
              <a:rPr lang="sl-SI" sz="4000" b="1" dirty="0">
                <a:latin typeface="Arial" panose="020B0604020202020204" pitchFamily="34" charset="0"/>
                <a:cs typeface="Arial" panose="020B0604020202020204" pitchFamily="34" charset="0"/>
              </a:rPr>
              <a:t>že vemo</a:t>
            </a:r>
            <a:endParaRPr lang="sl-SI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l-SI" sz="4000" dirty="0">
                <a:latin typeface="Arial" panose="020B0604020202020204" pitchFamily="34" charset="0"/>
                <a:cs typeface="Arial" panose="020B0604020202020204" pitchFamily="34" charset="0"/>
              </a:rPr>
              <a:t>Vpliv čustev, kaj nam je blizu …</a:t>
            </a:r>
          </a:p>
          <a:p>
            <a:pPr lvl="0" algn="just"/>
            <a:r>
              <a:rPr lang="sl-SI" sz="4000" dirty="0">
                <a:latin typeface="Arial" panose="020B0604020202020204" pitchFamily="34" charset="0"/>
                <a:cs typeface="Arial" panose="020B0604020202020204" pitchFamily="34" charset="0"/>
              </a:rPr>
              <a:t>Zgodba iz drugega kulturnega kroga – </a:t>
            </a:r>
            <a:r>
              <a:rPr lang="sl-SI" sz="4000" i="1" dirty="0">
                <a:latin typeface="Arial" panose="020B0604020202020204" pitchFamily="34" charset="0"/>
                <a:cs typeface="Arial" panose="020B0604020202020204" pitchFamily="34" charset="0"/>
              </a:rPr>
              <a:t>Eskimi, Indijanci</a:t>
            </a:r>
          </a:p>
          <a:p>
            <a:pPr marL="0" indent="0" algn="just">
              <a:buNone/>
            </a:pPr>
            <a:endParaRPr lang="sl-SI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sz="4000" dirty="0" err="1">
                <a:latin typeface="Arial" panose="020B0604020202020204" pitchFamily="34" charset="0"/>
                <a:cs typeface="Arial" panose="020B0604020202020204" pitchFamily="34" charset="0"/>
              </a:rPr>
              <a:t>Gestaltisti</a:t>
            </a:r>
            <a:r>
              <a:rPr lang="sl-SI" sz="4000" dirty="0">
                <a:latin typeface="Arial" panose="020B0604020202020204" pitchFamily="34" charset="0"/>
                <a:cs typeface="Arial" panose="020B0604020202020204" pitchFamily="34" charset="0"/>
              </a:rPr>
              <a:t> so opozorili na </a:t>
            </a:r>
            <a:r>
              <a:rPr lang="sl-SI" sz="4000" b="1" dirty="0">
                <a:latin typeface="Arial" panose="020B0604020202020204" pitchFamily="34" charset="0"/>
                <a:cs typeface="Arial" panose="020B0604020202020204" pitchFamily="34" charset="0"/>
              </a:rPr>
              <a:t>vlogo podzavestnih procesov </a:t>
            </a:r>
            <a:r>
              <a:rPr lang="sl-SI" sz="4000" dirty="0">
                <a:latin typeface="Arial" panose="020B0604020202020204" pitchFamily="34" charset="0"/>
                <a:cs typeface="Arial" panose="020B0604020202020204" pitchFamily="34" charset="0"/>
              </a:rPr>
              <a:t>pri reševanju problemov.</a:t>
            </a:r>
          </a:p>
          <a:p>
            <a:pPr lvl="0"/>
            <a:endParaRPr lang="sl-SI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41617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1CB6BA-7314-459B-97CB-8105D99D7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Wolfgang </a:t>
            </a:r>
            <a:r>
              <a:rPr lang="sl-SI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Köhler</a:t>
            </a:r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reševanje problemov z vpogledom </a:t>
            </a: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EC2869C-6B82-4E85-9D88-1CCE71662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1875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W.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Köhler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je znan po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eksperimentih s šimpanzi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, ko jim je dal hrano izven dosega v kletko pa palico ali zaboje. Po njegovem mnenju je šimpanz, ki je naložil zaboje enega na drugega, da bi dosegel hrano, ni reševal problema s slepim poskušanjem. Po nekaj neuspelih poskusih je obmiroval, po obdobju neaktivnosti pa je nenadoma napravil vse potrebno za rešitev problema.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Pri živalih je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predvidel serijo mentalnih procesov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, ki so privedli do rešitve.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Meni, da žival ve, zakaj je dana rešitev pravilna in da lahko prenese naučeno načelo na druge probleme.</a:t>
            </a:r>
          </a:p>
          <a:p>
            <a:pPr marL="0" lvl="0" indent="0" algn="just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POSKUŠANJE JE NOTRANJE, VPOGLED PA LE NA VIDEZ NENADEN IN JE REZULTAT RAZMIŠLJANJA</a:t>
            </a:r>
          </a:p>
          <a:p>
            <a:pPr marL="0" indent="0" algn="just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802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5969FC-25F5-43A7-9613-8B7B367C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</a:t>
            </a:r>
            <a:r>
              <a:rPr lang="sl-SI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Russell</a:t>
            </a: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7F08EA7-0732-4300-B1FB-5B55475AF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81525"/>
          </a:xfrm>
        </p:spPr>
        <p:txBody>
          <a:bodyPr>
            <a:normAutofit lnSpcReduction="10000"/>
          </a:bodyPr>
          <a:lstStyle/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Izpopolni model.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Poudari, da reševanje navadno ne poteka linearno, premočrtno od faze do faze, ampak da prihaja do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zastojev, napačnih rešitev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, »vrtenja v krogu«, do čustveno negativno obarvanih faz, ki jih je treba znati premagati.</a:t>
            </a: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PRIMERI KAŽEJO, DA JE POTREBNO ZA USPEŠNO REŠEVANJE PROBLEMOV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POVEZANO DELOVANJE OBEH HEMISFER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DESNE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(DELUJE S PODOBAMI, INTUITIVNO, CELOSTNO) IN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LEVE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(DELUJE ZAPOREDNO, LOGIČNO-MATEMATIČNO)</a:t>
            </a:r>
          </a:p>
          <a:p>
            <a:pPr lvl="0"/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51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new-2">
            <a:extLst>
              <a:ext uri="{FF2B5EF4-FFF2-40B4-BE49-F238E27FC236}">
                <a16:creationId xmlns:a16="http://schemas.microsoft.com/office/drawing/2014/main" id="{C3401C64-3699-4755-8517-73A1E8C9F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30354"/>
            <a:ext cx="8350250" cy="639729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48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016551-4F2D-47C6-AB18-772F093F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0075"/>
            <a:ext cx="10515600" cy="2835275"/>
          </a:xfrm>
        </p:spPr>
        <p:txBody>
          <a:bodyPr>
            <a:normAutofit/>
          </a:bodyPr>
          <a:lstStyle/>
          <a:p>
            <a:pPr algn="ctr"/>
            <a:r>
              <a:rPr lang="sl-SI" sz="5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Nekaj psiholoških dejstev in teorij za lažje razumevanje učenja</a:t>
            </a:r>
          </a:p>
        </p:txBody>
      </p:sp>
    </p:spTree>
    <p:extLst>
      <p:ext uri="{BB962C8B-B14F-4D97-AF65-F5344CB8AC3E}">
        <p14:creationId xmlns:p14="http://schemas.microsoft.com/office/powerpoint/2010/main" val="3652997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BC6761-E10C-4283-9E4D-BF0E96351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sl-SI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Friderick</a:t>
            </a:r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Bartlett</a:t>
            </a: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B6A0CAD-5220-420B-807D-D6CFAD102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Predloži poskusnim osebam smiselno gradivo (daljše zgodbe). Izbral jih je iz drugega kulturnega kroga (Eskimi, Indijanci). Osebe so lahko zgodbo dvakrat prebrale in nato po krajšem in daljšem času obnovile. </a:t>
            </a:r>
          </a:p>
          <a:p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Rezultat: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obnove so bile vsakokrat krajše in postajale so vse bolj različne od originala. Vsebovale so nove elemente, ki so odražali posameznikova stališča, vrednote,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težnjo k smislu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Tako so pomembno vlogo odigrali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notranji procesi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osmišljevanja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situacije, njihove že obstoječe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mentalne sheme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Pogled na učenje, ki poudarja notranje, mentalne procese, to, kar se dogaja v človekovi glavi, se je nadaljevalo v </a:t>
            </a:r>
            <a:r>
              <a:rPr lang="sl-SI" b="1" dirty="0" err="1">
                <a:latin typeface="Arial" panose="020B0604020202020204" pitchFamily="34" charset="0"/>
                <a:cs typeface="Arial" panose="020B0604020202020204" pitchFamily="34" charset="0"/>
              </a:rPr>
              <a:t>kognitivističnem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konstruktivističnem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pogledu na učenje.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342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49383DD-0B2D-4532-81C0-668C3D535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434974"/>
            <a:ext cx="11220450" cy="6137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KOGNITIVISTI</a:t>
            </a:r>
          </a:p>
          <a:p>
            <a:pPr marL="0" indent="0" algn="ctr">
              <a:buNone/>
            </a:pPr>
            <a:endParaRPr lang="sl-SI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/>
              <a:t>Poudarja pomen človekovih </a:t>
            </a:r>
            <a:r>
              <a:rPr lang="sl-SI" b="1" dirty="0"/>
              <a:t>notranjih mentalnih, </a:t>
            </a:r>
            <a:r>
              <a:rPr lang="sl-SI" dirty="0"/>
              <a:t>predvsem </a:t>
            </a:r>
            <a:r>
              <a:rPr lang="sl-SI" b="1" dirty="0"/>
              <a:t>spoznavnih procesov</a:t>
            </a:r>
            <a:r>
              <a:rPr lang="sl-SI" dirty="0"/>
              <a:t> pri učenju in </a:t>
            </a:r>
            <a:r>
              <a:rPr lang="sl-SI" b="1" dirty="0"/>
              <a:t>doseganje</a:t>
            </a:r>
            <a:r>
              <a:rPr lang="sl-SI" dirty="0"/>
              <a:t> </a:t>
            </a:r>
            <a:r>
              <a:rPr lang="sl-SI" b="1" dirty="0"/>
              <a:t>globljega razumevanja.</a:t>
            </a:r>
            <a:endParaRPr lang="sl-SI" dirty="0"/>
          </a:p>
          <a:p>
            <a:pPr lvl="0"/>
            <a:r>
              <a:rPr lang="sl-SI" dirty="0"/>
              <a:t>Na splošno učenja ne gleda kot </a:t>
            </a:r>
            <a:r>
              <a:rPr lang="sl-SI" i="1" dirty="0"/>
              <a:t>pasivnega sprejemanja dražljajev, ko se učimo </a:t>
            </a:r>
            <a:r>
              <a:rPr lang="sl-SI" i="1" dirty="0">
                <a:sym typeface="Wingdings" panose="05000000000000000000" pitchFamily="2" charset="2"/>
              </a:rPr>
              <a:t></a:t>
            </a:r>
            <a:r>
              <a:rPr lang="sl-SI" i="1" dirty="0"/>
              <a:t> </a:t>
            </a:r>
            <a:r>
              <a:rPr lang="sl-SI" dirty="0"/>
              <a:t>naši možgani AKTIVNO SPREJEMAJO, PREOBLIKUJEJO DRAŽLJAJE.</a:t>
            </a:r>
          </a:p>
          <a:p>
            <a:pPr marL="0" indent="0" algn="ctr">
              <a:buNone/>
            </a:pPr>
            <a:endParaRPr lang="sl-SI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744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9B9372-11D2-4998-905A-74448320A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</a:t>
            </a:r>
            <a:r>
              <a:rPr lang="sl-SI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Ausubel</a:t>
            </a: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0108C5D-9BAF-4A99-B6BA-946DBD8C4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Eden prvih izrazitih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kognitivistov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, ki se je osredotočil na proučevanje mehanizmov smiselnega besednega učenja.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Pri tem je poudarjal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bistveni vpliv človekovega obstoječega znanja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(kognitivne strukture) na to, kako se bo kdo učil novih vsebin, kako jih bo organiziral okoli glavnih sidrnih idej, kako uspešno jih bo priklical.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806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7960-1A2E-46BA-B66E-57756623C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Pomen spoznavne strukture za smiselno besedno učenje</a:t>
            </a: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EFFA568-F5A6-4992-802A-B401AF0C2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Zanimalo ga je učenje, ki je potekalo v razredih in ne v psiholoških laboratorijih ali pri živalskih eksperimentih.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Potrebno je razlikovati na eni strani učenje na osnovi SPREJEMANJA in SAMOSTOJNEGA ODKRIVANJA in na drugi strani učenje kot DOBESEDNO MEMORIRANJE (učenje na pamet) in SMISELNO BESEDNO učenje.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Pri dobesednem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memoriranju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učenec ne poveže svojega predznanja s tem, kar se uči.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Pri smiselnem učenju pa učenec naredi prav to.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Glavni dejavnik, ki vpliva na učenje in zapomnitev novega smiselnega besedila je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jasna, stabilna struktura predznanj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in ne le količina tega znanja. 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Struktura v spominu je hierarhično organizirana (najsplošnejše ideje so osnova hierarhije; podrejene so jim specifične ideje, pojmi).</a:t>
            </a: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432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F62028D-2DD6-4942-808A-DDF63D8D9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453063"/>
          </a:xfrm>
        </p:spPr>
        <p:txBody>
          <a:bodyPr/>
          <a:lstStyle/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Splošne ideje imenuje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sidrne ideje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; tem je pri vsakem predmetu potrebno posvetiti posebno pozornost, da bojo čim bolj močne, stabilne.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Za boljše razlikovanje med deli novega znanja in hkratno povezovanje, priporoča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KRIŽNO POVEZOVANJE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sorodnih pojmov in idej.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Uporaba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PRIMERJALNIH ORGANIZATORJEV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ali shem, ki prikazujejo podobnosti in razlike med skupino sorodnih pojmov, preprečuje mešanje in zmedo med sorodnimi pojmi.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60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CB64A2E-7D6F-4A17-90E2-610357E84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3074"/>
            <a:ext cx="10515600" cy="5260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KONSTRUKTIVISTI</a:t>
            </a:r>
          </a:p>
          <a:p>
            <a:pPr marL="0" indent="0" algn="ctr">
              <a:buNone/>
            </a:pPr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Konstruktivisti menijo,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da znanja v gotovi obliki ne moreš drugemu »dati« niti od nekoga »sprejeti«,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ampak ga mora vsakdo z lastno miselno aktivnostjo ponovno zgraditi.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Na ta proces imajo izreden vpliv že obstoječa, čeprav napačna, nepopolna in naivna pojmovanja, ki jih imamo o svetu in pojavih.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Utemeljujejo, da znanja ne sprejemamo od zunaj, ampak ga konstruiramo sami z lastno aktivnostjo v procesu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osmišljevanja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svojih izkušenj.</a:t>
            </a:r>
          </a:p>
          <a:p>
            <a:pPr marL="0" indent="0" algn="ctr">
              <a:buNone/>
            </a:pPr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8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E67E91-D272-4C60-B319-0C3D67998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 Piaget</a:t>
            </a: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FCCF5EC-76B7-4126-8CF0-E9CE422A8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K razumevanju učenja je prispeval RAZVOJNO PERSPEKTIVO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zorenje organizma.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Utemelji tezo, da gre v razvoju za nekaj kvalitativno različnih razvojnih stopenj, na primer predoperativnega in operativnega mišljenja.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Okolje lahko to prehajanje pospeši le do neke mere.</a:t>
            </a:r>
          </a:p>
          <a:p>
            <a:pPr lvl="0"/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RAZVOJ MISELNIH SPOSONOSTI PO PIAGETU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Štiri glavne stopnje (z mnogimi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podstopnjami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) v razvoju mišljenja:</a:t>
            </a:r>
          </a:p>
          <a:p>
            <a:pPr marL="0" lv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547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672364F-25CF-4B0B-90DB-4D130282E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511174"/>
            <a:ext cx="10515600" cy="5965825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sl-SI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SENZORIČNA STOPNJA (OD 0. DO 2. LETA)</a:t>
            </a:r>
          </a:p>
          <a:p>
            <a:pPr marL="0" lvl="0" indent="0" algn="just">
              <a:buNone/>
            </a:pP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Obdobje sprejemanja in predelave zaznavnih vtisov in usklajevanje fizičnih (gibalnih) aktivnosti.</a:t>
            </a:r>
          </a:p>
          <a:p>
            <a:pPr lvl="0" algn="just"/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Otrok postopno ugotovi, da so predmeti stalni, četudi izginejo iz njegovega vidnega polja.</a:t>
            </a:r>
          </a:p>
          <a:p>
            <a:pPr lvl="0" algn="just"/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Otrok še ni sposoben predstavljanja.</a:t>
            </a:r>
          </a:p>
          <a:p>
            <a:pPr lvl="0" algn="just"/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Probleme rešuje na osnovi praktičnega poskušanja.</a:t>
            </a:r>
          </a:p>
          <a:p>
            <a:pPr lvl="0" algn="just"/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Mišljenje je še pretežno neverbalno, ker se govor šele razvija.</a:t>
            </a:r>
          </a:p>
        </p:txBody>
      </p:sp>
    </p:spTree>
    <p:extLst>
      <p:ext uri="{BB962C8B-B14F-4D97-AF65-F5344CB8AC3E}">
        <p14:creationId xmlns:p14="http://schemas.microsoft.com/office/powerpoint/2010/main" val="3436571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6DDDFCE-B2CA-4612-87D4-DC5E7DB9C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73074"/>
            <a:ext cx="10515600" cy="5641975"/>
          </a:xfrm>
        </p:spPr>
        <p:txBody>
          <a:bodyPr/>
          <a:lstStyle/>
          <a:p>
            <a:pPr marL="0" lvl="0" indent="0" algn="ctr">
              <a:buNone/>
            </a:pPr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STOPNJA PREDOPERATIVNEGA MIŠLJENJA (OD 2. DO 7. LETA)</a:t>
            </a:r>
          </a:p>
          <a:p>
            <a:pPr marL="0" lvl="0" indent="0" algn="ctr">
              <a:buNone/>
            </a:pP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Obdobje predstavnega in predlogičnega mišljenja.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Otroku se razvijejo predstave (to kaže s tem, da posnema, uporaba simbolične igre, napredek v jeziku in domišljiji).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Hiter razvoj govora.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Ni še logične predstave.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 mišljenju je še pretežno egocentričen.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311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22F3626-82FC-4CFB-8FDE-8AAD37A2E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2124"/>
            <a:ext cx="10515600" cy="5546725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STOPNJA KONKRETNIH OPERACIJ (OD 7. DO 12. LETA)</a:t>
            </a:r>
          </a:p>
          <a:p>
            <a:pPr marL="0" lvl="0" indent="0" algn="ctr">
              <a:buNone/>
            </a:pP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Miselna reverzibilnost.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 mislih je sposoben obdržati dve ali več značilnosti hkrati.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Sposobnost konservacije ali ohranitve mase, prostornine, števila.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Sposobnost klasifikacije in razporejanja predmetov.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Osnove razumevanja matematičnih in naravoslovnih pojmov.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Pojmi so še konkretni.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Mišljenje vezano na konkretne predmete in pojave.</a:t>
            </a: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12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7AC1F9E-D1D8-4641-B102-CF30A75D6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762000"/>
            <a:ext cx="10515600" cy="5695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Učenje je </a:t>
            </a:r>
            <a:r>
              <a:rPr lang="sl-SI" b="1" dirty="0"/>
              <a:t>nujno za preživetje</a:t>
            </a:r>
            <a:r>
              <a:rPr lang="sl-SI" dirty="0"/>
              <a:t> (človek ima izredno kapaciteto za učenje). Pojmovanja učenja so različna.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Določajo, kako se bomo učili, poučevali in presojali rezultate učenja. </a:t>
            </a:r>
          </a:p>
          <a:p>
            <a:pPr lvl="0"/>
            <a:r>
              <a:rPr lang="sl-SI" b="1" dirty="0"/>
              <a:t>Namerno </a:t>
            </a:r>
            <a:r>
              <a:rPr lang="sl-SI" dirty="0"/>
              <a:t>in </a:t>
            </a:r>
            <a:r>
              <a:rPr lang="sl-SI" b="1" dirty="0"/>
              <a:t>nenamerno</a:t>
            </a:r>
            <a:endParaRPr lang="sl-SI" sz="3200" dirty="0"/>
          </a:p>
          <a:p>
            <a:pPr lvl="0"/>
            <a:r>
              <a:rPr lang="sl-SI" b="1" dirty="0"/>
              <a:t>Enostavno </a:t>
            </a:r>
            <a:r>
              <a:rPr lang="sl-SI" dirty="0"/>
              <a:t>in </a:t>
            </a:r>
            <a:r>
              <a:rPr lang="sl-SI" b="1" dirty="0"/>
              <a:t>kompleksno</a:t>
            </a:r>
            <a:endParaRPr lang="sl-SI" sz="3200" dirty="0"/>
          </a:p>
          <a:p>
            <a:pPr lvl="1"/>
            <a:r>
              <a:rPr lang="sl-SI" dirty="0"/>
              <a:t>Enostavno: klasično in instrumentalno pogojevanje, modelno učenje</a:t>
            </a:r>
            <a:endParaRPr lang="sl-SI" sz="2800" dirty="0"/>
          </a:p>
          <a:p>
            <a:pPr lvl="1"/>
            <a:r>
              <a:rPr lang="sl-SI" dirty="0"/>
              <a:t>Kompleksno: razumevanje z vpogledom</a:t>
            </a:r>
            <a:endParaRPr lang="sl-SI" sz="2800" dirty="0"/>
          </a:p>
          <a:p>
            <a:pPr lvl="0"/>
            <a:r>
              <a:rPr lang="sl-SI" b="1" dirty="0"/>
              <a:t>Na pamet </a:t>
            </a:r>
            <a:r>
              <a:rPr lang="sl-SI" dirty="0"/>
              <a:t>in </a:t>
            </a:r>
            <a:r>
              <a:rPr lang="sl-SI" b="1" dirty="0"/>
              <a:t>z razumevanjem</a:t>
            </a:r>
            <a:endParaRPr lang="sl-SI" sz="3200" dirty="0"/>
          </a:p>
          <a:p>
            <a:pPr lvl="0"/>
            <a:r>
              <a:rPr lang="sl-SI" b="1" dirty="0"/>
              <a:t>Šolsko </a:t>
            </a:r>
            <a:r>
              <a:rPr lang="sl-SI" dirty="0"/>
              <a:t>in </a:t>
            </a:r>
            <a:r>
              <a:rPr lang="sl-SI" b="1" dirty="0" err="1"/>
              <a:t>nešolsko</a:t>
            </a:r>
            <a:r>
              <a:rPr lang="sl-SI" b="1" dirty="0"/>
              <a:t> </a:t>
            </a:r>
            <a:r>
              <a:rPr lang="sl-SI" dirty="0"/>
              <a:t>(spontano, življenjsko)</a:t>
            </a:r>
            <a:endParaRPr lang="sl-SI" sz="3200" dirty="0"/>
          </a:p>
          <a:p>
            <a:pPr lvl="0"/>
            <a:r>
              <a:rPr lang="sl-SI" b="1" dirty="0"/>
              <a:t>Senzorno</a:t>
            </a:r>
            <a:r>
              <a:rPr lang="sl-SI" dirty="0"/>
              <a:t> (zaznavno)</a:t>
            </a:r>
            <a:r>
              <a:rPr lang="sl-SI" b="1" dirty="0"/>
              <a:t>, psihomotorično, besedno</a:t>
            </a:r>
            <a:endParaRPr lang="sl-SI" sz="3200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1279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E25FE5A-71B1-4393-B714-984506F15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454024"/>
            <a:ext cx="10515600" cy="5280025"/>
          </a:xfrm>
        </p:spPr>
        <p:txBody>
          <a:bodyPr/>
          <a:lstStyle/>
          <a:p>
            <a:pPr marL="0" lvl="0" indent="0" algn="ctr">
              <a:buNone/>
            </a:pPr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STOPNJA FORMALNIH OPERACIJ (OD 12. LETA DALJE)</a:t>
            </a:r>
          </a:p>
          <a:p>
            <a:pPr marL="0" lvl="0" indent="0" algn="ctr">
              <a:buNone/>
            </a:pPr>
            <a:endParaRPr lang="sl-SI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Mišljenje ni več vezano na konkretne situacije.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Zmožnost razmišljanja o odnosih med besednimi in drugimi simboli.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Zmožnost hipotetičnega razmišljanja in sklepanja na osnovi formalne logike.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Razumevanje abstraktnih pojmov.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Sposobnost mišljenja o svojem mišljenju.</a:t>
            </a: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121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A9293A7-3631-4D5D-8F0F-B3AF2B50C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4159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SOCIALNI KONSTRUKTIVIZEM</a:t>
            </a:r>
          </a:p>
          <a:p>
            <a:pPr marL="0" indent="0" algn="ctr">
              <a:buNone/>
            </a:pPr>
            <a:endParaRPr lang="sl-SI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je prispeval spoznanje, da učenje ni le individualna zadeva posameznika. Bistven je dialog, možnost spraševanja, sprotnega preverjanja smisla, lastnih domnev v skupini</a:t>
            </a:r>
            <a:endParaRPr lang="sl-SI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4586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D83750-7920-47C8-A956-C12DE55C0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 </a:t>
            </a:r>
            <a:r>
              <a:rPr lang="sl-SI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Semjovič</a:t>
            </a:r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Vigotski</a:t>
            </a: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0454BD6-F4AB-419B-8DFE-68CAEDA40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04950"/>
            <a:ext cx="10744200" cy="4987925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Poudarjal je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socialno interakcijo med otrokom in odraslim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(ne le dialog med vrstniki kot Piaget).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Poudarek na zunanjih, praktičnih otrokovih aktivnostih; postopno ponotranjenje ali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interiorizacijo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Za razliko od Piageta meni, da lahko na otrokov razvoj vplivamo s smotrno organizacijo aktivnosti.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Sistem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etapnega oblikovanja miselnih operacij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pri otroku lahko uporabimo pri učenju računanja ali slovnice.</a:t>
            </a:r>
          </a:p>
          <a:p>
            <a:pPr marL="0" lvl="0" indent="0" algn="just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UČENJE JE NAJUSPEŠNEJŠE, ČE GA UMESTIMO V PODROČJE BLIŽNJEGA RAZVOJA (ODVISEN JE OD OTROKOVEGA PREDZNANJA IN OD STOPNJE RAZVITOSTI POSAMEZNIH STRUKTUR).</a:t>
            </a:r>
          </a:p>
          <a:p>
            <a:pPr marL="0" indent="0" algn="just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081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112397-A1A5-4461-A25E-3204A9C5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462"/>
            <a:ext cx="10515600" cy="1325563"/>
          </a:xfrm>
        </p:spPr>
        <p:txBody>
          <a:bodyPr/>
          <a:lstStyle/>
          <a:p>
            <a:pPr algn="just"/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Humanistične teorije učenja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91B83AA-25F6-4461-B829-AE6A7C775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025"/>
            <a:ext cx="10515600" cy="4579938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Učenje ni le spoznaven, intelektualen oziroma razumski proces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pri vsakem učenju je udeležen človek s svojo celostno osebnostjo.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Čustva, osebni cilji, želja po spoznavanju, radovednost, težnja po uveljavljanju svojih zmožnosti, samouresničevanju, ustvarjanju, osebnem smislu, so enako pomembni kot čisti intelektualni procesi pri učenju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Zveza med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OSEBNO POMEMBNEM ALI SIGNIFIKANTNEM UČENJU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(Rogers), terja ob reševanju za učenca smiselnih, življenjskih problemov, aktivnosti vseh njegovih spoznavnih, čustvenih in telesnih funkcij</a:t>
            </a:r>
          </a:p>
          <a:p>
            <a:pPr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Učenec v učenju vidi smisel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večja motivacija.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Učenje je povezano s konkretno življenjski situacijo; obravnavani problemi izhajajo iz življenjskih izkušenj, pa tudi neposredna učna stimulacija mora biti ugodna za udeležence.</a:t>
            </a:r>
          </a:p>
        </p:txBody>
      </p:sp>
    </p:spTree>
    <p:extLst>
      <p:ext uri="{BB962C8B-B14F-4D97-AF65-F5344CB8AC3E}">
        <p14:creationId xmlns:p14="http://schemas.microsoft.com/office/powerpoint/2010/main" val="28208591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B43063-04EB-47C4-98F5-81A5E6781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Oblike učenja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0BD4C7C-5DCA-4716-8DA3-EC63870F6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Klasifikacije oblik, kot se pojavljajo v otrokovem </a:t>
            </a:r>
            <a:r>
              <a:rPr lang="sl-SI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antogenetskem</a:t>
            </a:r>
            <a:r>
              <a:rPr 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 razvoju: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Učenje na podlagi lastnih izkušenj.</a:t>
            </a:r>
          </a:p>
          <a:p>
            <a:pPr lvl="0" algn="just"/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Učenje z opazovanjem ali posnemanjem.</a:t>
            </a:r>
          </a:p>
          <a:p>
            <a:pPr lvl="0" algn="just"/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Spoznavno učenje </a:t>
            </a:r>
            <a:r>
              <a:rPr lang="sl-SI" sz="3200" i="1" dirty="0">
                <a:latin typeface="Arial" panose="020B0604020202020204" pitchFamily="34" charset="0"/>
                <a:cs typeface="Arial" panose="020B0604020202020204" pitchFamily="34" charset="0"/>
              </a:rPr>
              <a:t>(povezano z besednim).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Metakofnitivno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učenje </a:t>
            </a:r>
            <a:r>
              <a:rPr lang="sl-SI" sz="3200" i="1" dirty="0">
                <a:latin typeface="Arial" panose="020B0604020202020204" pitchFamily="34" charset="0"/>
                <a:cs typeface="Arial" panose="020B0604020202020204" pitchFamily="34" charset="0"/>
              </a:rPr>
              <a:t>(učenje o učenju).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318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041174-FE3E-4B79-96FA-E4E38D145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92124"/>
            <a:ext cx="10515600" cy="5489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Hierarhična klasifikacija oblik učenja – 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glede na to, kaj je </a:t>
            </a:r>
            <a:r>
              <a:rPr lang="sl-SI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rezultat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učenja:</a:t>
            </a:r>
          </a:p>
          <a:p>
            <a:pPr lvl="0"/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Učenje psihomotoričnih spretnosti.</a:t>
            </a:r>
          </a:p>
          <a:p>
            <a:pPr lvl="0"/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Učenje podatkov.</a:t>
            </a:r>
          </a:p>
          <a:p>
            <a:pPr lvl="0"/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Učenje pojmov.</a:t>
            </a:r>
          </a:p>
          <a:p>
            <a:pPr lvl="0"/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Učenje pravil, predpisov, zakonitosti.</a:t>
            </a:r>
          </a:p>
          <a:p>
            <a:pPr lvl="0"/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Učenje kot reševanje problemov.</a:t>
            </a:r>
          </a:p>
          <a:p>
            <a:pPr lvl="0"/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Učenje stališč.</a:t>
            </a:r>
          </a:p>
          <a:p>
            <a:pPr marL="0" indent="0">
              <a:buNone/>
            </a:pP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7105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76B8CD-90C7-4AAA-B479-CE28869E0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evrofiziološke</a:t>
            </a: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osnvove</a:t>
            </a: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učenja</a:t>
            </a: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it-IT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zorenje</a:t>
            </a:r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it-IT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učenje</a:t>
            </a: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BE68857-FBA4-4847-945A-333324C1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l-SI" b="1" dirty="0"/>
          </a:p>
          <a:p>
            <a:pPr marL="0" indent="0" algn="ctr">
              <a:buNone/>
            </a:pPr>
            <a:endParaRPr lang="sl-SI" b="1" dirty="0"/>
          </a:p>
          <a:p>
            <a:pPr marL="0" indent="0" algn="ctr">
              <a:buNone/>
            </a:pPr>
            <a:r>
              <a:rPr lang="sl-SI" b="1" dirty="0"/>
              <a:t>ZA RAZUMEVANJE PROCESA UČENJA JE POMEMBNO RAZUMEVANJE DELOVANJA MOŽGANOV IN CELOTNEGA ŽIVČNEGA SISTEMA.</a:t>
            </a:r>
          </a:p>
          <a:p>
            <a:pPr marL="0" indent="0" algn="ctr">
              <a:buNone/>
            </a:pPr>
            <a:endParaRPr lang="sl-SI" b="1" dirty="0"/>
          </a:p>
          <a:p>
            <a:pPr marL="0" lvl="0" indent="0">
              <a:buNone/>
            </a:pPr>
            <a:r>
              <a:rPr lang="sl-SI" sz="2500" b="1" dirty="0">
                <a:latin typeface="Arial" panose="020B0604020202020204" pitchFamily="34" charset="0"/>
                <a:cs typeface="Arial" panose="020B0604020202020204" pitchFamily="34" charset="0"/>
              </a:rPr>
              <a:t>Uporaba znanja o možganih pri učenju</a:t>
            </a:r>
          </a:p>
          <a:p>
            <a:pPr marL="457200" lvl="1" indent="0">
              <a:buNone/>
            </a:pP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Za razumevanje procesov učenja je pomembno razumevanje delovanja možganov in celotnega živčnega sistema.</a:t>
            </a:r>
          </a:p>
          <a:p>
            <a:pPr marL="0" indent="0" algn="ctr">
              <a:buNone/>
            </a:pPr>
            <a:endParaRPr lang="sl-SI" b="1" dirty="0"/>
          </a:p>
          <a:p>
            <a:pPr marL="0" indent="0" algn="ctr">
              <a:buNone/>
            </a:pPr>
            <a:endParaRPr lang="sl-SI" b="1" dirty="0"/>
          </a:p>
          <a:p>
            <a:pPr marL="0" indent="0" algn="ctr">
              <a:buNone/>
            </a:pPr>
            <a:endParaRPr lang="sl-SI" b="1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888522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835EEC-8E3E-4407-B103-04D6BF2D1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8925"/>
            <a:ext cx="11353800" cy="1325563"/>
          </a:xfrm>
        </p:spPr>
        <p:txBody>
          <a:bodyPr/>
          <a:lstStyle/>
          <a:p>
            <a:pPr algn="just"/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Nevrofiziološke podlage učenja - možgani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764B842-1451-494C-BF6C-513530ACD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10515600" cy="47672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Zgradba in funkcija</a:t>
            </a:r>
          </a:p>
          <a:p>
            <a:pPr lvl="1"/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Teža 1,4 kg</a:t>
            </a:r>
          </a:p>
          <a:p>
            <a:pPr lvl="1"/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Porabijo približno 20% celotne energije</a:t>
            </a:r>
          </a:p>
          <a:p>
            <a:pPr lvl="1"/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100 milijard nevronov (</a:t>
            </a:r>
            <a:r>
              <a:rPr lang="sl-SI" sz="2800" i="1" dirty="0">
                <a:latin typeface="Arial" panose="020B0604020202020204" pitchFamily="34" charset="0"/>
                <a:cs typeface="Arial" panose="020B0604020202020204" pitchFamily="34" charset="0"/>
              </a:rPr>
              <a:t>živčnih celic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/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vsak nevron tvori lahko cca. 10.000 povezav</a:t>
            </a:r>
          </a:p>
          <a:p>
            <a:pPr lvl="2"/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osnovna gradbena enota našega živčnega sistema</a:t>
            </a:r>
          </a:p>
          <a:p>
            <a:pPr lvl="2"/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zgradba: telo z dendriti, akson, živčni končiči</a:t>
            </a:r>
          </a:p>
          <a:p>
            <a:pPr marL="0" indent="0">
              <a:buNone/>
            </a:pPr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Komunikacija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med nevroni SINAPSE (stiki med dvema celicama, povezana v mrežo nevronov).</a:t>
            </a:r>
          </a:p>
        </p:txBody>
      </p:sp>
    </p:spTree>
    <p:extLst>
      <p:ext uri="{BB962C8B-B14F-4D97-AF65-F5344CB8AC3E}">
        <p14:creationId xmlns:p14="http://schemas.microsoft.com/office/powerpoint/2010/main" val="18793612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7CEA1A-F93A-4463-BDFD-E23458E17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Kaj je nevron?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DC99B8F-4DC5-4FDD-8DB2-B84920025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Je živčna celica.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Je osnovna gradbena enota našega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žvljenjskega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sistema.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Zgradba: telo z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denriti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, akson (daljši izrastek), živčni končiči.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Stik med dvema nevronoma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SINAPSA.</a:t>
            </a:r>
          </a:p>
          <a:p>
            <a:pPr lvl="0"/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Prehajnje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informacij v obliki električnega toka omogočajo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nevrotransmiterji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– živčni prenašalci, ki se sproščajo v sinapse.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Živčevje predstavlja izredno visoko organiziran in zapleten sistem.</a:t>
            </a: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831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C61DC5-05C6-48C3-8F8E-67C3CB63F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Pogledi na delovanje možganov: Kako so funkcije razporejene?</a:t>
            </a: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32CA86E-8A48-48E3-B2E9-D0474278D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Psihične funkcije so v možganih strogo LOKALIZIRANE.</a:t>
            </a:r>
          </a:p>
          <a:p>
            <a:pPr marL="0" lvl="0" indent="0" algn="just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Psihične funkcije so v možganih široko RAZPOREJENE – DISTRIBUTIRANE.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Okvara oz. poškodba določenega dela vodi do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specifičnih motenj.</a:t>
            </a:r>
            <a:endParaRPr lang="sl-SI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Okvara </a:t>
            </a:r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Brolovega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območja – nesposobnost govorjenja, izražanja, čeprav je </a:t>
            </a:r>
            <a:r>
              <a:rPr lang="sl-SI" sz="2800" i="1" dirty="0">
                <a:latin typeface="Arial" panose="020B0604020202020204" pitchFamily="34" charset="0"/>
                <a:cs typeface="Arial" panose="020B0604020202020204" pitchFamily="34" charset="0"/>
              </a:rPr>
              <a:t>razumevanje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ohranjeno.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Pri </a:t>
            </a:r>
            <a: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  <a:t>večjih poškodbah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pogosto </a:t>
            </a:r>
            <a: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  <a:t>drugi deli prevzamejo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določene funkcije.</a:t>
            </a:r>
          </a:p>
          <a:p>
            <a:pPr algn="just"/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1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slov 16">
            <a:extLst>
              <a:ext uri="{FF2B5EF4-FFF2-40B4-BE49-F238E27FC236}">
                <a16:creationId xmlns:a16="http://schemas.microsoft.com/office/drawing/2014/main" id="{2D7EDBCC-62E2-4789-9988-926FB2F7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323851"/>
            <a:ext cx="10801350" cy="1595438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Značilnosti/razlike med spontanim in namernim učenjem</a:t>
            </a:r>
            <a:br>
              <a:rPr lang="sl-SI" dirty="0"/>
            </a:br>
            <a:endParaRPr lang="sl-SI" dirty="0"/>
          </a:p>
        </p:txBody>
      </p: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368EC1ED-3050-4684-ADA0-985F1531F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274876"/>
              </p:ext>
            </p:extLst>
          </p:nvPr>
        </p:nvGraphicFramePr>
        <p:xfrm>
          <a:off x="371475" y="1574990"/>
          <a:ext cx="11449050" cy="491629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724525">
                  <a:extLst>
                    <a:ext uri="{9D8B030D-6E8A-4147-A177-3AD203B41FA5}">
                      <a16:colId xmlns:a16="http://schemas.microsoft.com/office/drawing/2014/main" val="3892423544"/>
                    </a:ext>
                  </a:extLst>
                </a:gridCol>
                <a:gridCol w="5724525">
                  <a:extLst>
                    <a:ext uri="{9D8B030D-6E8A-4147-A177-3AD203B41FA5}">
                      <a16:colId xmlns:a16="http://schemas.microsoft.com/office/drawing/2014/main" val="1066020394"/>
                    </a:ext>
                  </a:extLst>
                </a:gridCol>
              </a:tblGrid>
              <a:tr h="1239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Spontano, življenjsko učenje</a:t>
                      </a:r>
                      <a:endParaRPr lang="sl-SI" sz="2000" b="1" dirty="0">
                        <a:solidFill>
                          <a:srgbClr val="87429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Namerno učenje (šolsko)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sl-SI" sz="2000" b="1" dirty="0">
                        <a:solidFill>
                          <a:srgbClr val="87429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1710308"/>
                  </a:ext>
                </a:extLst>
              </a:tr>
              <a:tr h="350852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sl-SI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Brez prisile, osebno pomembno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sl-SI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Izzvano z željo, interesom (notranja motivacija)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sl-SI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Časovno fleksibilno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sl-SI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Večja kooperativnost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sl-SI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Uspeh se ugotavlja po kakovosti naučenega</a:t>
                      </a:r>
                      <a:endParaRPr lang="sl-SI" sz="2000" dirty="0">
                        <a:solidFill>
                          <a:srgbClr val="87429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sl-SI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Časovna določenost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sl-SI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Določeno, strukturirano gradivo (bolj določeni viri)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sl-SI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Zunanja motivacija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sl-SI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Nujnost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Znotraj tega učenja združimo lahko spontano učenje.</a:t>
                      </a:r>
                      <a:endParaRPr lang="sl-SI" sz="2000" dirty="0">
                        <a:solidFill>
                          <a:srgbClr val="87429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9466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3632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9A13CF-7C40-4B50-8551-7F42E1CE9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Zgradba možganov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17131B8-201D-408C-9092-8AE3BA479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444625"/>
            <a:ext cx="10515600" cy="5413375"/>
          </a:xfrm>
        </p:spPr>
        <p:txBody>
          <a:bodyPr>
            <a:normAutofit fontScale="85000" lnSpcReduction="10000"/>
          </a:bodyPr>
          <a:lstStyle/>
          <a:p>
            <a:pPr marL="0" lvl="0" indent="0" algn="just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MOŽGANSKO DEBLO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Najstarejše, uravnava življenjsko pomembne funkcije – tu se nahaja </a:t>
            </a:r>
            <a:r>
              <a:rPr lang="sl-SI" i="1" dirty="0">
                <a:latin typeface="Arial" panose="020B0604020202020204" pitchFamily="34" charset="0"/>
                <a:cs typeface="Arial" panose="020B0604020202020204" pitchFamily="34" charset="0"/>
              </a:rPr>
              <a:t>retikularna farmacija, ki vpliva na uravnavanje vzburjenja možganske skorje.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MALI MOŽGANI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Odgovorni za </a:t>
            </a:r>
            <a:r>
              <a:rPr lang="sl-SI" i="1" dirty="0">
                <a:latin typeface="Arial" panose="020B0604020202020204" pitchFamily="34" charset="0"/>
                <a:cs typeface="Arial" panose="020B0604020202020204" pitchFamily="34" charset="0"/>
              </a:rPr>
              <a:t>prostorsko orientacijo, usklajujejo gibanje, držo, ravnotežje.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LIMBIČNI SISTEM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Uravnavanje </a:t>
            </a:r>
            <a:r>
              <a:rPr lang="sl-SI" i="1" dirty="0">
                <a:latin typeface="Arial" panose="020B0604020202020204" pitchFamily="34" charset="0"/>
                <a:cs typeface="Arial" panose="020B0604020202020204" pitchFamily="34" charset="0"/>
              </a:rPr>
              <a:t>hormonskega ravnotežja, čustvenih reakcij, dolgotrajnega spomina.</a:t>
            </a:r>
          </a:p>
          <a:p>
            <a:pPr lvl="0" algn="just"/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Talamus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Vsak dražljaj, ki ga zazna gre skozi – to pojasnjuje </a:t>
            </a:r>
            <a:r>
              <a:rPr lang="sl-SI" i="1" dirty="0">
                <a:latin typeface="Arial" panose="020B0604020202020204" pitchFamily="34" charset="0"/>
                <a:cs typeface="Arial" panose="020B0604020202020204" pitchFamily="34" charset="0"/>
              </a:rPr>
              <a:t>tesno povezanost spominskih vtisov.</a:t>
            </a:r>
          </a:p>
          <a:p>
            <a:pPr algn="just"/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Hipotalamus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Uravnava presnovo, temperaturo, stanje budnosti-spanja, agresijo, strah.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349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0475159-6B34-4032-BC7E-F4F38BB59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50" y="533400"/>
            <a:ext cx="10534650" cy="5962649"/>
          </a:xfrm>
        </p:spPr>
        <p:txBody>
          <a:bodyPr>
            <a:normAutofit lnSpcReduction="10000"/>
          </a:bodyPr>
          <a:lstStyle/>
          <a:p>
            <a:pPr lvl="1" algn="just"/>
            <a:r>
              <a:rPr lang="sl-SI" b="1" dirty="0" err="1">
                <a:latin typeface="Arial" panose="020B0604020202020204" pitchFamily="34" charset="0"/>
                <a:cs typeface="Arial" panose="020B0604020202020204" pitchFamily="34" charset="0"/>
              </a:rPr>
              <a:t>Amigdala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Sedež čustvenega spomina, lahko sproži neposreden čustven odziv preden dražljaj sploh osmislimo.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l-SI" b="1" dirty="0" err="1">
                <a:latin typeface="Arial" panose="020B0604020202020204" pitchFamily="34" charset="0"/>
                <a:cs typeface="Arial" panose="020B0604020202020204" pitchFamily="34" charset="0"/>
              </a:rPr>
              <a:t>Hipokampus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Najvažnejša vloga za učenje in spomin, saj uravnava selektivno pozornost, vpliva na delovanje </a:t>
            </a:r>
            <a:r>
              <a:rPr lang="sl-SI" i="1" dirty="0">
                <a:latin typeface="Arial" panose="020B0604020202020204" pitchFamily="34" charset="0"/>
                <a:cs typeface="Arial" panose="020B0604020202020204" pitchFamily="34" charset="0"/>
              </a:rPr>
              <a:t>delavnega spomina.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VELIKI MOŽGANI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Dve hemisferi, prekriti z možgansko skorjo.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Odgovorni za usklajevanje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senzornih, motoričnih, višjih spoznavnih funkcij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Čelni reženj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Motorika, osebnost, govor – ekspresija.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Temenski reženj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Zaznavanje.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Zatilni reženj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Vid.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Senčni reženj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Razumevanje govora.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1886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C42AC0F3-A93E-463A-BE02-34B07DEDA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442912"/>
            <a:ext cx="7840023" cy="567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703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D46519-27FC-4ABA-A83E-564FAF1DD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137"/>
            <a:ext cx="10515600" cy="1325563"/>
          </a:xfrm>
        </p:spPr>
        <p:txBody>
          <a:bodyPr/>
          <a:lstStyle/>
          <a:p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Možganski polobli in učenje</a:t>
            </a: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6420E4F-351C-40A5-9D34-174D2B6C9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700"/>
            <a:ext cx="10515600" cy="5448300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Za razumevanje učenja je zelo pomembno dejstvo, da možganski </a:t>
            </a:r>
            <a:r>
              <a:rPr lang="sl-SI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hemisferi ne delujeta simetrično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Vsaka polovica ima </a:t>
            </a:r>
            <a:r>
              <a:rPr lang="sl-SI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specializirano vlogo.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Učenje najbolje poteka, kadar obe hemisferi delujeta.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Pri mlajših otrocih je delovanje obeh hemisfer bolj povezano.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Nekaj časa prevladuje desna hemisfera, nato pa začne, pod vplivom analitičnega in verbalno usmerjenega pouka, prevladovati leva.</a:t>
            </a:r>
          </a:p>
          <a:p>
            <a:pPr marL="0" indent="0" algn="just">
              <a:buNone/>
            </a:pPr>
            <a:endParaRPr lang="sl-SI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NEVROTRANSMITERJI IN UČENJE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Možganske celice imajo majhne izrastke – </a:t>
            </a:r>
            <a:r>
              <a:rPr lang="sl-SI" dirty="0" err="1">
                <a:effectLst>
                  <a:reflection blurRad="6350" stA="53000" endA="300" endPos="35500" dir="5400000" sy="-90000" algn="bl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denrite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, po katerih potujejo dražljaji.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Celice med sabo povezane preko </a:t>
            </a:r>
            <a:r>
              <a:rPr lang="sl-SI" dirty="0">
                <a:effectLst>
                  <a:reflection blurRad="6350" stA="53000" endA="300" endPos="35500" dir="5400000" sy="-90000" algn="bl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sinaps.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Prevajanje impulzov omogočajo </a:t>
            </a:r>
            <a:r>
              <a:rPr lang="sl-SI" dirty="0">
                <a:effectLst>
                  <a:reflection blurRad="6350" stA="53000" endA="300" endPos="35500" dir="5400000" sy="-90000" algn="bl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NEVROTRANSMITERJI.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Pri učenju lahko pride do strahu, zmede, sramu, kar ogroža in blokira delovanje višjih miselnih funkcij, ravno takrat, ko bi jih najbolj potrebovali (npr. Zahtevni test).</a:t>
            </a:r>
          </a:p>
          <a:p>
            <a:pPr algn="just"/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2890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D1D4A3-F722-4822-AD08-1B76C7552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Odnos med aktivacijo in učinkovitostjo duševnih in telesnih funkcij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FF3195A-6E0B-433E-8B82-7F180285A3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76" t="38055" r="347" b="34445"/>
          <a:stretch/>
        </p:blipFill>
        <p:spPr>
          <a:xfrm>
            <a:off x="838200" y="1690688"/>
            <a:ext cx="10529070" cy="4152900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538D31F1-B009-41CE-BA96-F9E053A01742}"/>
              </a:ext>
            </a:extLst>
          </p:cNvPr>
          <p:cNvSpPr/>
          <p:nvPr/>
        </p:nvSpPr>
        <p:spPr>
          <a:xfrm>
            <a:off x="285750" y="5612050"/>
            <a:ext cx="1190625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Čim več</a:t>
            </a:r>
            <a:r>
              <a:rPr lang="sl-SI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impulzov (dražljajev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doseže korteks 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večja je njegova </a:t>
            </a:r>
            <a:r>
              <a:rPr lang="sl-SI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vzburjenost 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(aktivnost), vendar zveza NI LINEARNA – krivulja</a:t>
            </a:r>
            <a:endParaRPr lang="sl-SI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4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76C0965-6681-4436-8899-D1E20E6B0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434975"/>
            <a:ext cx="4171950" cy="4351338"/>
          </a:xfrm>
        </p:spPr>
        <p:txBody>
          <a:bodyPr/>
          <a:lstStyle/>
          <a:p>
            <a:pPr marL="0" indent="0">
              <a:buNone/>
            </a:pPr>
            <a:r>
              <a:rPr lang="sl-SI" u="sng" dirty="0">
                <a:latin typeface="Arial" panose="020B0604020202020204" pitchFamily="34" charset="0"/>
                <a:cs typeface="Arial" panose="020B0604020202020204" pitchFamily="34" charset="0"/>
              </a:rPr>
              <a:t>Najboljši </a:t>
            </a:r>
          </a:p>
          <a:p>
            <a:pPr marL="0" indent="0">
              <a:buNone/>
            </a:pPr>
            <a:r>
              <a:rPr lang="sl-SI" u="sng" dirty="0">
                <a:latin typeface="Arial" panose="020B0604020202020204" pitchFamily="34" charset="0"/>
                <a:cs typeface="Arial" panose="020B0604020202020204" pitchFamily="34" charset="0"/>
              </a:rPr>
              <a:t>rezultati učenja, kadar je vzburjenost normalna.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 descr="http://www.mind-your-reality.com/images/brainwaves_chart.jpg">
            <a:extLst>
              <a:ext uri="{FF2B5EF4-FFF2-40B4-BE49-F238E27FC236}">
                <a16:creationId xmlns:a16="http://schemas.microsoft.com/office/drawing/2014/main" id="{450F389D-E17E-4079-80DF-8D8CCE2B91B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197644"/>
            <a:ext cx="7515225" cy="6462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40571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CCC8CE-8E2C-4DAE-B858-8594C1521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Možganski valovi in učenje</a:t>
            </a: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FE55E4E-7C96-4745-A29B-C48669B62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Poučevanje zmožnosti učenja v različnih stanjih zavesti ob različnih stopnjah možganske aktivnosti postaja vse bolj zanimivo. 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Možgansko aktivnost ugotavljajo z EEG in jo merijo v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Herzih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Gama (nad 30Hz),</a:t>
            </a:r>
          </a:p>
          <a:p>
            <a:pPr lvl="1" algn="just"/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Beta – normalna budnost (13-30Hz),</a:t>
            </a:r>
          </a:p>
          <a:p>
            <a:pPr lvl="1" algn="just"/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Alfa – sproščena budnost (8-12 Hz)</a:t>
            </a:r>
          </a:p>
          <a:p>
            <a:pPr lvl="1" algn="just"/>
            <a:r>
              <a:rPr lang="sl-SI" sz="2800" dirty="0" err="1">
                <a:latin typeface="Arial" panose="020B0604020202020204" pitchFamily="34" charset="0"/>
                <a:cs typeface="Arial" panose="020B0604020202020204" pitchFamily="34" charset="0"/>
              </a:rPr>
              <a:t>Theta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– spanje s sanjami (4-8 Hz) in</a:t>
            </a:r>
          </a:p>
          <a:p>
            <a:pPr lvl="1" algn="just"/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Delta  - globoko spanje (pod 4 Hz)</a:t>
            </a:r>
          </a:p>
          <a:p>
            <a:pPr algn="just"/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645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F7600A-D99A-49BE-B8DC-8F5CF5FD8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23653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l-SI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Zorenje</a:t>
            </a:r>
            <a:endParaRPr lang="sl-SI" sz="6000" b="1" dirty="0"/>
          </a:p>
        </p:txBody>
      </p:sp>
    </p:spTree>
    <p:extLst>
      <p:ext uri="{BB962C8B-B14F-4D97-AF65-F5344CB8AC3E}">
        <p14:creationId xmlns:p14="http://schemas.microsoft.com/office/powerpoint/2010/main" val="33037419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CAC3828-1783-48E8-AE8B-0CE754FCB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19458"/>
            <a:ext cx="9448800" cy="5619392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Za razumevanje učenja je pomembno </a:t>
            </a:r>
            <a:r>
              <a:rPr lang="sl-SI" sz="2500" dirty="0">
                <a:effectLst>
                  <a:reflection blurRad="6350" stA="53000" endA="300" endPos="35500" dir="5400000" sy="-90000" algn="bl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poznavanje zorenja živčevja</a:t>
            </a: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V ontogenetskem razvoju se živčni sistem popolnoma oblikuje</a:t>
            </a:r>
          </a:p>
          <a:p>
            <a:pPr lvl="1" algn="just"/>
            <a:r>
              <a:rPr lang="sl-SI" sz="2500" dirty="0">
                <a:effectLst>
                  <a:reflection blurRad="6350" stA="53000" endA="300" endPos="35500" dir="5400000" sy="-90000" algn="bl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Dve obdobju brstenja: </a:t>
            </a: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med 8 in 13 tednom nosečnosti </a:t>
            </a:r>
          </a:p>
          <a:p>
            <a:pPr lvl="2" algn="just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od 10 tednov pred rojstvom do konca 2. leta</a:t>
            </a:r>
          </a:p>
          <a:p>
            <a:pPr lvl="0" algn="just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različne možganske celice </a:t>
            </a:r>
            <a:r>
              <a:rPr lang="sl-SI" sz="2500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imajo različno stopnjo zrelosti (</a:t>
            </a: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nekatere zrele, še preden jih otrok potrebuje).</a:t>
            </a:r>
          </a:p>
          <a:p>
            <a:pPr lvl="0" algn="just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ob rojstvu okoli </a:t>
            </a:r>
            <a:r>
              <a:rPr lang="sl-SI" sz="2500" b="1" dirty="0">
                <a:latin typeface="Arial" panose="020B0604020202020204" pitchFamily="34" charset="0"/>
                <a:cs typeface="Arial" panose="020B0604020202020204" pitchFamily="34" charset="0"/>
              </a:rPr>
              <a:t>100 milijard nevronov</a:t>
            </a: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, ni pa še dokončne mreže povezav.</a:t>
            </a:r>
          </a:p>
          <a:p>
            <a:pPr marL="0" lvl="0" indent="0" algn="just">
              <a:buNone/>
            </a:pP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Primer povezanosti med živčnim zorenjem in učenjem: proces </a:t>
            </a:r>
            <a:r>
              <a:rPr lang="sl-SI" sz="2500" b="1" dirty="0">
                <a:latin typeface="Arial" panose="020B0604020202020204" pitchFamily="34" charset="0"/>
                <a:cs typeface="Arial" panose="020B0604020202020204" pitchFamily="34" charset="0"/>
              </a:rPr>
              <a:t>MIELINIZACIJE živčevja</a:t>
            </a:r>
          </a:p>
          <a:p>
            <a:pPr lvl="1" algn="just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opremljanje živcev z mielinsko ovojnico, ki šele omogoča prevajanje impulzov</a:t>
            </a:r>
          </a:p>
          <a:p>
            <a:pPr lvl="1" algn="just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nevrofiziološka podlaga učenju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77E7FAE-713E-4D3F-9044-20C9F6185C25}"/>
              </a:ext>
            </a:extLst>
          </p:cNvPr>
          <p:cNvSpPr/>
          <p:nvPr/>
        </p:nvSpPr>
        <p:spPr>
          <a:xfrm>
            <a:off x="10153650" y="0"/>
            <a:ext cx="203835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Zorenje je dedno zasnovan fiziološki proces rasti oziroma razvoj organizma, ki ima osnovo v genih in ki poteka pri vsakem človeku v točno določenem zaporedju</a:t>
            </a:r>
          </a:p>
        </p:txBody>
      </p:sp>
    </p:spTree>
    <p:extLst>
      <p:ext uri="{BB962C8B-B14F-4D97-AF65-F5344CB8AC3E}">
        <p14:creationId xmlns:p14="http://schemas.microsoft.com/office/powerpoint/2010/main" val="12542959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303E3D-D5C7-4034-B330-744D25657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0647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V otrokovem razvoj se zorenje in učenje neločljivo prepletata:</a:t>
            </a:r>
          </a:p>
          <a:p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določena stopnja zrelosti je nujen pogoj za učenje.</a:t>
            </a:r>
          </a:p>
          <a:p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z učenjem ne smemo na silo prehitevati pa tudi ne zamujati pravega trenutka.</a:t>
            </a:r>
          </a:p>
          <a:p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zrelost za učenje lahko do neke mere spodbujamo oz. razvijemo z nudenjem primernih izkušenj.</a:t>
            </a:r>
          </a:p>
          <a:p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52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50B7CD-0346-461F-9274-F36F0D6F7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07975"/>
            <a:ext cx="10515600" cy="1325563"/>
          </a:xfrm>
        </p:spPr>
        <p:txBody>
          <a:bodyPr/>
          <a:lstStyle/>
          <a:p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Teorije učenja</a:t>
            </a:r>
            <a:endParaRPr lang="sl-SI" dirty="0"/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C18D710-C1FB-4252-830F-083CE9DA6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6208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Znanstvena teorija </a:t>
            </a:r>
            <a:r>
              <a:rPr lang="sl-SI" sz="2500" b="1" dirty="0">
                <a:latin typeface="Arial" panose="020B0604020202020204" pitchFamily="34" charset="0"/>
                <a:cs typeface="Arial" panose="020B0604020202020204" pitchFamily="34" charset="0"/>
              </a:rPr>
              <a:t>je sklop medsebojno povezanih konceptov</a:t>
            </a: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, s katerimi lahko razložimo </a:t>
            </a:r>
            <a:r>
              <a:rPr lang="sl-SI" sz="2500" i="1" dirty="0">
                <a:latin typeface="Arial" panose="020B0604020202020204" pitchFamily="34" charset="0"/>
                <a:cs typeface="Arial" panose="020B0604020202020204" pitchFamily="34" charset="0"/>
              </a:rPr>
              <a:t>zbrane podatke </a:t>
            </a: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in oblikujemo </a:t>
            </a:r>
            <a:r>
              <a:rPr lang="sl-SI" sz="2500" i="1" dirty="0">
                <a:latin typeface="Arial" panose="020B0604020202020204" pitchFamily="34" charset="0"/>
                <a:cs typeface="Arial" panose="020B0604020202020204" pitchFamily="34" charset="0"/>
              </a:rPr>
              <a:t>napovedi prihodnjih izidov </a:t>
            </a: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sl-SI" sz="2500" i="1" dirty="0">
                <a:latin typeface="Arial" panose="020B0604020202020204" pitchFamily="34" charset="0"/>
                <a:cs typeface="Arial" panose="020B0604020202020204" pitchFamily="34" charset="0"/>
              </a:rPr>
              <a:t>rezultatov.</a:t>
            </a: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Proces in dejavnike učenja razlaga </a:t>
            </a:r>
            <a:r>
              <a:rPr lang="sl-SI" sz="2500" b="1" dirty="0">
                <a:latin typeface="Arial" panose="020B0604020202020204" pitchFamily="34" charset="0"/>
                <a:cs typeface="Arial" panose="020B0604020202020204" pitchFamily="34" charset="0"/>
              </a:rPr>
              <a:t>več psiholoških teorij</a:t>
            </a: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, nobena pa ne more pojasniti vsega, saj se vsaka </a:t>
            </a:r>
            <a:r>
              <a:rPr lang="sl-SI" sz="2500" b="1" dirty="0">
                <a:latin typeface="Arial" panose="020B0604020202020204" pitchFamily="34" charset="0"/>
                <a:cs typeface="Arial" panose="020B0604020202020204" pitchFamily="34" charset="0"/>
              </a:rPr>
              <a:t>osredotoča </a:t>
            </a: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na določene </a:t>
            </a:r>
            <a:r>
              <a:rPr lang="sl-SI" sz="2500" b="1" dirty="0">
                <a:latin typeface="Arial" panose="020B0604020202020204" pitchFamily="34" charset="0"/>
                <a:cs typeface="Arial" panose="020B0604020202020204" pitchFamily="34" charset="0"/>
              </a:rPr>
              <a:t>vidike procesa učenja:</a:t>
            </a: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Behavioristične teorije</a:t>
            </a:r>
          </a:p>
          <a:p>
            <a:pPr lvl="0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Kognitivne teorije</a:t>
            </a:r>
          </a:p>
          <a:p>
            <a:pPr lvl="1"/>
            <a:r>
              <a:rPr lang="sl-SI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Gestaltične</a:t>
            </a:r>
            <a:r>
              <a:rPr lang="sl-SI" sz="2500" i="1" dirty="0">
                <a:latin typeface="Arial" panose="020B0604020202020204" pitchFamily="34" charset="0"/>
                <a:cs typeface="Arial" panose="020B0604020202020204" pitchFamily="34" charset="0"/>
              </a:rPr>
              <a:t>, konstruktivistične</a:t>
            </a: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Humanistične teorije učenja</a:t>
            </a:r>
          </a:p>
          <a:p>
            <a:pPr lvl="0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Kibernetično informacijske</a:t>
            </a:r>
          </a:p>
          <a:p>
            <a:pPr marL="0" indent="0">
              <a:buNone/>
            </a:pP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263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130A72-D4FD-49EC-8311-1867CA5FB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501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sl-SI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SODOBNI KURIKULI – usklajevanje med zorenjem in učenjem</a:t>
            </a:r>
            <a:endParaRPr lang="sl-SI" sz="40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0BA27A8-0738-4972-B8E4-846156F52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163300" cy="484187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sl-SI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Pozor! Škodljivost neupoštevanja: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Razvojne značilnosti otroka </a:t>
            </a:r>
            <a:r>
              <a:rPr lang="sl-SI" i="1" dirty="0">
                <a:latin typeface="Arial" panose="020B0604020202020204" pitchFamily="34" charset="0"/>
                <a:cs typeface="Arial" panose="020B0604020202020204" pitchFamily="34" charset="0"/>
              </a:rPr>
              <a:t>(Piaget).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Vloge kulturnega in socialnega okolja, jezika v procesu razvoja mišljenja.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sz="33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Poudarek: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Podpiranje (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ne pospeševanje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) razvoja.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Aktivna vloga otroka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v procesu pridobivanja in konstruiranja znanja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Raziskovanje in samoregulacija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Kvalitativna razlika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med mišljenjem v različnih razvojnih obdobjih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Razlike med enako starimi otroki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Pomen kritičnega obdobja in občutljivosti za učenje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Upoštevanje otrokove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notranje motivacije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Smiselnost problemov za učenje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1281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9CC302A-3F55-4106-953F-57DFD8964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l-SI" sz="36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l-SI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KAJ, AMPAK KDO IN S KAKŠNIMI PRIČAKOVANJI – PONUDIMO VSEBINE PREDŠOLSKEMU OTROKU.</a:t>
            </a:r>
          </a:p>
          <a:p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8335226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7DDF27-D6D7-4973-9301-0337B16D4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in koliko učenja na pamet?</a:t>
            </a:r>
            <a:endParaRPr lang="sl-SI" sz="40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4B25041-8C63-495A-8407-B97809358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690688"/>
            <a:ext cx="10515600" cy="435133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Pogosto se učenci smiselne snovi naučijo dobesedno na pamet, ne da bi jo poskušali globlje razumeti, sprejemati in povezati s tem, kar že vejo.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Učitelj naj: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Ne spodbuja dobesednega učenja na pamet, kjer ni nujno.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Tudi pri dobesednem obnavljanju s podvprašanji spodbuja k razumevanju in povezovanju.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Pri razlagi nove snovi naj aktivira obstoječe znanje.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Učence naj uvaja v različne učinkovite strategije učenja.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Manj smiselno gradivo je potrebno ponavljati dlje časa.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Velik pomen povratne (takojšnje) informacije.</a:t>
            </a:r>
          </a:p>
          <a:p>
            <a:pPr algn="just"/>
            <a:endParaRPr lang="sl-SI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413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B4BC0A-7F15-46A3-9BA3-7AE0AD8FB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Besedno učenje z razumevanjem </a:t>
            </a:r>
            <a:endParaRPr lang="sl-SI" sz="40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3EFA252-8FC1-4C96-A2FE-3A1F2AF49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1875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Učence je potrebno naučiti, da sproti osmišljajo, primerjajo, povezujejo posamezne podatke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vodi do globljega razumevanja in trajnejšega znanja. Snov razumem, če: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Jo lahko izrazim s svojimi besedami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Lahko navedem svoje primere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Jo prepoznam v različnih okoliščinah in oblikah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Jo lahko povežem z drugimi idejami, dejstvi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Jo uporabim na različne načine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Lahko vnaprej predvidim nekatere posledice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Lahko poiščem njeno nasprotje </a:t>
            </a:r>
          </a:p>
          <a:p>
            <a:pPr algn="just"/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5423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A25753-0ED8-4FA5-AA77-759593839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8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l-SI" sz="7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Spomin</a:t>
            </a:r>
          </a:p>
        </p:txBody>
      </p:sp>
    </p:spTree>
    <p:extLst>
      <p:ext uri="{BB962C8B-B14F-4D97-AF65-F5344CB8AC3E}">
        <p14:creationId xmlns:p14="http://schemas.microsoft.com/office/powerpoint/2010/main" val="877605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CD4506F-8F53-4A55-B92C-01220B502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1500"/>
            <a:ext cx="11087100" cy="5605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i="1" dirty="0"/>
              <a:t>= sposobnost pomnjenja</a:t>
            </a:r>
            <a:endParaRPr lang="sl-SI" dirty="0"/>
          </a:p>
          <a:p>
            <a:pPr marL="0" lvl="0" indent="0">
              <a:buNone/>
            </a:pPr>
            <a:r>
              <a:rPr lang="sl-SI" dirty="0"/>
              <a:t>usvajanje, ohranjanje in obnavljanje informacij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b="1" dirty="0"/>
              <a:t>VKODIRANJE	</a:t>
            </a:r>
            <a:r>
              <a:rPr lang="sl-SI" b="1" dirty="0">
                <a:sym typeface="Wingdings" panose="05000000000000000000" pitchFamily="2" charset="2"/>
              </a:rPr>
              <a:t></a:t>
            </a:r>
            <a:r>
              <a:rPr lang="sl-SI" b="1" dirty="0"/>
              <a:t>		HRANJENJE	</a:t>
            </a:r>
            <a:r>
              <a:rPr lang="sl-SI" b="1" dirty="0">
                <a:sym typeface="Wingdings" panose="05000000000000000000" pitchFamily="2" charset="2"/>
              </a:rPr>
              <a:t></a:t>
            </a:r>
            <a:r>
              <a:rPr lang="sl-SI" b="1" dirty="0"/>
              <a:t>		OBNAVLJANJE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informacije/zaznave	ohranjanje informacij		obnovitev 										informacij</a:t>
            </a:r>
          </a:p>
          <a:p>
            <a:pPr marL="0" indent="0">
              <a:buNone/>
            </a:pPr>
            <a:r>
              <a:rPr lang="sl-SI" dirty="0"/>
              <a:t>vstopijo v spomin							priklic</a:t>
            </a:r>
          </a:p>
          <a:p>
            <a:pPr marL="0" indent="0">
              <a:buNone/>
            </a:pPr>
            <a:r>
              <a:rPr lang="sl-SI" dirty="0"/>
              <a:t>(pozornost)								prepoznava</a:t>
            </a:r>
          </a:p>
          <a:p>
            <a:pPr marL="0" indent="0">
              <a:buNone/>
            </a:pPr>
            <a:r>
              <a:rPr lang="sl-SI" dirty="0"/>
              <a:t>									ponovno učenje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43178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F1FF17-1DE6-48A3-978D-275B3BCDF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193675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sl-SI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Tristopenjski model spomina (</a:t>
            </a:r>
            <a:r>
              <a:rPr lang="sl-SI" sz="4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Atkinson</a:t>
            </a:r>
            <a:r>
              <a:rPr lang="sl-SI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l-SI" sz="4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Schiffrin</a:t>
            </a:r>
            <a:r>
              <a:rPr lang="sl-SI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1968)</a:t>
            </a:r>
            <a:endParaRPr lang="sl-SI" sz="40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3FFD8B3B-46EC-42DB-937C-1E80BC9F72B4}"/>
              </a:ext>
            </a:extLst>
          </p:cNvPr>
          <p:cNvSpPr/>
          <p:nvPr/>
        </p:nvSpPr>
        <p:spPr>
          <a:xfrm>
            <a:off x="714375" y="1643174"/>
            <a:ext cx="10763250" cy="5214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sl-SI" sz="2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KRATKOROČNI, DELOVNI SPOMIN (KS)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2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Tiste informacije, na katere smo pozorni, se </a:t>
            </a:r>
            <a:r>
              <a:rPr lang="sl-SI" sz="25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prenesejo iz SS v KS</a:t>
            </a:r>
            <a:endParaRPr lang="sl-SI" sz="2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2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Naša pozornost ima omejitve:</a:t>
            </a:r>
          </a:p>
          <a:p>
            <a:pPr lvl="1">
              <a:lnSpc>
                <a:spcPct val="150000"/>
              </a:lnSpc>
              <a:spcAft>
                <a:spcPts val="0"/>
              </a:spcAft>
            </a:pPr>
            <a:r>
              <a:rPr lang="sl-SI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količini </a:t>
            </a:r>
            <a:r>
              <a:rPr lang="sl-SI" sz="2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(št. enot, ki si jih lahko zapomnimo= 7+/-2)</a:t>
            </a:r>
          </a:p>
          <a:p>
            <a:pPr lvl="1">
              <a:lnSpc>
                <a:spcPct val="150000"/>
              </a:lnSpc>
              <a:spcAft>
                <a:spcPts val="0"/>
              </a:spcAft>
            </a:pPr>
            <a:r>
              <a:rPr lang="sl-SI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trajanju </a:t>
            </a:r>
            <a:r>
              <a:rPr lang="sl-SI" sz="2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(če na informacijo nismo pozorni in je ustrezno ne kodiramo, da lahko preide v KS, propade po nekaj sekundah).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2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Postopno upada v obsegu </a:t>
            </a:r>
            <a:r>
              <a:rPr lang="sl-SI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 45. letu.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sl-SI" sz="2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VZBUJATI IN VZDRŽEVATI POZORNOSTI - </a:t>
            </a:r>
            <a:r>
              <a:rPr lang="sl-SI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Vnašanje novosti, vzbujanje radovednosti, primeren tempo, odmori, menjava</a:t>
            </a:r>
            <a:endParaRPr lang="sl-SI" sz="2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8947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4CE28E9-42D0-473D-B916-55A55DFE0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533400"/>
            <a:ext cx="10648950" cy="564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DOLGOROČNI SPOMIN (DS)</a:t>
            </a:r>
          </a:p>
          <a:p>
            <a:pPr marL="0" lv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Vrsta spomina, v katerem so ohranjene:</a:t>
            </a:r>
          </a:p>
          <a:p>
            <a:pPr lvl="1"/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vse naše izkušnje, dogodki, informacije, čustva, predstave…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  <a:t>med seboj dobro POVEZANE IN ORGANIZIRANE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Ustrezno skladiščenje omogoča učinkovit priklic:</a:t>
            </a:r>
          </a:p>
          <a:p>
            <a:pPr lvl="1"/>
            <a:r>
              <a:rPr lang="sl-SI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Elaboracija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 (povezovanja) in </a:t>
            </a:r>
            <a:r>
              <a:rPr lang="sl-SI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organizacija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A965935-93B5-4EDC-A1AE-E4C798AC0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186" y="3565398"/>
            <a:ext cx="8798814" cy="290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003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atej">
            <a:extLst>
              <a:ext uri="{FF2B5EF4-FFF2-40B4-BE49-F238E27FC236}">
                <a16:creationId xmlns:a16="http://schemas.microsoft.com/office/drawing/2014/main" id="{84617D7E-CACC-4B35-8D55-86A6A950E7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694" y="189797"/>
            <a:ext cx="7486156" cy="647840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5884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3B36DB-16CB-476B-A189-6E5A46ED1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575"/>
            <a:ext cx="10515600" cy="1325563"/>
          </a:xfrm>
        </p:spPr>
        <p:txBody>
          <a:bodyPr>
            <a:normAutofit/>
          </a:bodyPr>
          <a:lstStyle/>
          <a:p>
            <a:r>
              <a:rPr lang="sl-SI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Razlike med KS in DS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A656176-C8F7-4D92-B11F-ABF4E563C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815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KRATKOTRAJNI SPOMIN</a:t>
            </a:r>
          </a:p>
          <a:p>
            <a:pPr lvl="1"/>
            <a:r>
              <a:rPr lang="sl-SI" sz="2500" u="sng" dirty="0">
                <a:latin typeface="Arial" panose="020B0604020202020204" pitchFamily="34" charset="0"/>
                <a:cs typeface="Arial" panose="020B0604020202020204" pitchFamily="34" charset="0"/>
              </a:rPr>
              <a:t>Razvojne razlike</a:t>
            </a: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Mlajši otroci imajo bolj </a:t>
            </a:r>
            <a:r>
              <a:rPr lang="sl-SI" sz="2500" b="1" dirty="0">
                <a:latin typeface="Arial" panose="020B0604020202020204" pitchFamily="34" charset="0"/>
                <a:cs typeface="Arial" panose="020B0604020202020204" pitchFamily="34" charset="0"/>
              </a:rPr>
              <a:t>omejen</a:t>
            </a: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 KS</a:t>
            </a:r>
          </a:p>
          <a:p>
            <a:pPr lvl="2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Uporaba učinkovitih strategij za pomnjenje</a:t>
            </a:r>
          </a:p>
          <a:p>
            <a:pPr lvl="3"/>
            <a:r>
              <a:rPr lang="sl-SI" sz="2500" i="1" dirty="0">
                <a:latin typeface="Arial" panose="020B0604020202020204" pitchFamily="34" charset="0"/>
                <a:cs typeface="Arial" panose="020B0604020202020204" pitchFamily="34" charset="0"/>
              </a:rPr>
              <a:t>Ponavljanje, organizacija 5.,6leto</a:t>
            </a: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sl-SI" sz="2500" i="1" dirty="0">
                <a:latin typeface="Arial" panose="020B0604020202020204" pitchFamily="34" charset="0"/>
                <a:cs typeface="Arial" panose="020B0604020202020204" pitchFamily="34" charset="0"/>
              </a:rPr>
              <a:t>Spontana 10., 11leto</a:t>
            </a: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Elaboracija:</a:t>
            </a:r>
          </a:p>
          <a:p>
            <a:pPr lvl="3"/>
            <a:r>
              <a:rPr lang="sl-SI" sz="2500" i="1" dirty="0">
                <a:latin typeface="Arial" panose="020B0604020202020204" pitchFamily="34" charset="0"/>
                <a:cs typeface="Arial" panose="020B0604020202020204" pitchFamily="34" charset="0"/>
              </a:rPr>
              <a:t>Starejši OŠ, mladostniki</a:t>
            </a: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l-SI" sz="2500" u="sng" dirty="0">
                <a:latin typeface="Arial" panose="020B0604020202020204" pitchFamily="34" charset="0"/>
                <a:cs typeface="Arial" panose="020B0604020202020204" pitchFamily="34" charset="0"/>
              </a:rPr>
              <a:t>Individualne razlike</a:t>
            </a: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Bolj učinkovit KS </a:t>
            </a: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nadarjenost</a:t>
            </a: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 za določeno področje</a:t>
            </a:r>
          </a:p>
          <a:p>
            <a:pPr marL="0" lvl="0" indent="0">
              <a:buNone/>
            </a:pP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DELOVNI SPOMIN</a:t>
            </a:r>
          </a:p>
          <a:p>
            <a:pPr lvl="1"/>
            <a:r>
              <a:rPr lang="sl-SI" sz="2500" u="sng" dirty="0">
                <a:latin typeface="Arial" panose="020B0604020202020204" pitchFamily="34" charset="0"/>
                <a:cs typeface="Arial" panose="020B0604020202020204" pitchFamily="34" charset="0"/>
              </a:rPr>
              <a:t>Znanje</a:t>
            </a: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l-SI" sz="2500" u="sng" dirty="0">
                <a:latin typeface="Arial" panose="020B0604020202020204" pitchFamily="34" charset="0"/>
                <a:cs typeface="Arial" panose="020B0604020202020204" pitchFamily="34" charset="0"/>
              </a:rPr>
              <a:t>Interes</a:t>
            </a: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533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C5F418-A490-4A15-B209-6D01A09F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sl-SI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Asociativistični</a:t>
            </a:r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behavioristični pogled na učenje in teorija podkrepitve</a:t>
            </a: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F1F5037-8095-4C75-90BD-4D4CF7905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BEHAVIORIZEM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smer v psihologiji, ki se osredotoča na proučevanje na zunaj opaznega vedenja in gleda na učenje kot ustvarjanje zvez med dražljaji (S-stimulus) in reakcijami (R) S – (O) - R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Učenje kot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ustvarjanje zvez med dražljaji in reakcijami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 učenja je SPREMEMBA VEDENJA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Na posameznika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vplivajo samo zunanji dogodki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(nekaj, kar lahko opazujemo objektivno), mentalni procesi jih ne zanimajo, saj ne morejo biti predmet znanosti, ker niso dostopni objektivnemu raziskovanju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0992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F34C67-648E-4CD3-8FEC-8A9DBCC25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3675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sl-SI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izboljšati zapomnitev in priklic bolj in manj smiselne snovi?</a:t>
            </a:r>
            <a:endParaRPr lang="sl-SI" sz="40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7126DB5-09A1-4BCE-AA5B-8AF3222DB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87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Aktivno učenje: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povezujemo novo z že znanim --&gt; izboljša zapomnitev</a:t>
            </a:r>
          </a:p>
          <a:p>
            <a:pPr marL="0" indent="0" algn="just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UKREPI ZA IZBOLJŠANJE ZAPOMNITVE MANJ SMISELNE IN NEPOVEZANE SNOVI SO: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večkratno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ponavljanje,razdeljeno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z odmori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prekomerno učenje najpomembnejšega gradiva tudi po tem, ko ga že obvladamo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grupiranje že ločenih delov snovi</a:t>
            </a:r>
          </a:p>
          <a:p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serijalno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učenje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več pozornosti nameniti srednjim delom</a:t>
            </a:r>
          </a:p>
          <a:p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mnemotehnični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pripomočki</a:t>
            </a:r>
          </a:p>
          <a:p>
            <a:pPr marL="514350" indent="-514350" algn="just">
              <a:buAutoNum type="arabicPeriod"/>
            </a:pP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4520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6785A77-BDCD-4D57-BC9C-5A71C8074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514350" indent="-514350" algn="just">
              <a:buAutoNum type="arabicPeriod" startAt="2"/>
            </a:pP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 ZAPOMNJEVANJU BOLJ SMISELNE SNOVI </a:t>
            </a:r>
          </a:p>
          <a:p>
            <a:pPr marL="514350" indent="-514350" algn="just">
              <a:buAutoNum type="arabicPeriod" startAt="2"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upoštevanje in priklic pomembnega predznanja, shem</a:t>
            </a:r>
          </a:p>
          <a:p>
            <a:pPr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preoblikovanje napačnega in pomanjkljivega predznanja</a:t>
            </a:r>
          </a:p>
          <a:p>
            <a:pPr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iskanje in izločevanje bistvenih pojmov in njihovih odnosov</a:t>
            </a:r>
          </a:p>
          <a:p>
            <a:pPr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organiziranje znanja v sistem</a:t>
            </a:r>
          </a:p>
          <a:p>
            <a:pPr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uporabljanje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matemagenskih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dejavnosti</a:t>
            </a:r>
          </a:p>
          <a:p>
            <a:pPr algn="just"/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7110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E50BF9-F71B-4523-BB81-CF94E3310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Učni stili in učenje</a:t>
            </a:r>
            <a:endParaRPr lang="sl-SI" sz="40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4FBB57-EE1C-4CE8-B1EF-528CE3EC4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marL="0" indent="0" algn="just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Za razumevanje razlik med učenci je pomembno poznavanje različnih stilov učenja. </a:t>
            </a:r>
          </a:p>
          <a:p>
            <a:pPr marL="0" indent="0" algn="just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Najbolj pogosto se pri učnih stilih upošteva spoznanje, da se ljudje razlikujemo po tem, katerim čutnim kanalom dajemo prednost pri zaznavanju, učenju, sporočanju in predstavljanju. </a:t>
            </a:r>
          </a:p>
          <a:p>
            <a:pPr marL="0" indent="0" algn="just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Največkrat gre za 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delitev na vidni (vizualni), slušni (avditivni) in čutno-čustveni (kinestetični) stil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52197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C5C71FC-88D9-4BDD-924A-6AC2F04AD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701810"/>
              </p:ext>
            </p:extLst>
          </p:nvPr>
        </p:nvGraphicFramePr>
        <p:xfrm>
          <a:off x="276225" y="238125"/>
          <a:ext cx="11639550" cy="638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82991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E7DD6062-AAA6-492F-9EE0-29713557421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7"/>
          <a:stretch/>
        </p:blipFill>
        <p:spPr bwMode="auto">
          <a:xfrm rot="16200000">
            <a:off x="2895600" y="-428624"/>
            <a:ext cx="6400800" cy="7258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64230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712115-66E2-40CE-81E6-E5DE6CC50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68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l-SI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Pozabljanje</a:t>
            </a:r>
            <a:endParaRPr lang="sl-SI" sz="6000" dirty="0"/>
          </a:p>
        </p:txBody>
      </p:sp>
    </p:spTree>
    <p:extLst>
      <p:ext uri="{BB962C8B-B14F-4D97-AF65-F5344CB8AC3E}">
        <p14:creationId xmlns:p14="http://schemas.microsoft.com/office/powerpoint/2010/main" val="31447686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1203112-22F8-4092-88DE-2D26B7126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3850"/>
            <a:ext cx="10515600" cy="6191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500" b="1" dirty="0">
                <a:latin typeface="Arial" panose="020B0604020202020204" pitchFamily="34" charset="0"/>
                <a:cs typeface="Arial" panose="020B0604020202020204" pitchFamily="34" charset="0"/>
              </a:rPr>
              <a:t>POZABLJANJE</a:t>
            </a: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 = izguba sposobnosti obnovitve </a:t>
            </a:r>
            <a:r>
              <a:rPr lang="sl-SI" sz="2500" dirty="0" err="1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 iz:</a:t>
            </a:r>
          </a:p>
          <a:p>
            <a:pPr marL="0" lvl="0" indent="0">
              <a:buNone/>
            </a:pPr>
            <a:r>
              <a:rPr lang="sl-SI" sz="2500" b="1" dirty="0">
                <a:latin typeface="Arial" panose="020B0604020202020204" pitchFamily="34" charset="0"/>
                <a:cs typeface="Arial" panose="020B0604020202020204" pitchFamily="34" charset="0"/>
              </a:rPr>
              <a:t>Kratkotrajnega spomina</a:t>
            </a: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Preobremenitev.</a:t>
            </a:r>
          </a:p>
          <a:p>
            <a:pPr lvl="1"/>
            <a:r>
              <a:rPr lang="sl-SI" sz="2500" dirty="0" err="1">
                <a:latin typeface="Arial" panose="020B0604020202020204" pitchFamily="34" charset="0"/>
                <a:cs typeface="Arial" panose="020B0604020202020204" pitchFamily="34" charset="0"/>
              </a:rPr>
              <a:t>Izrinjanje</a:t>
            </a: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buNone/>
            </a:pPr>
            <a:r>
              <a:rPr lang="sl-SI" sz="2500" b="1" dirty="0">
                <a:latin typeface="Arial" panose="020B0604020202020204" pitchFamily="34" charset="0"/>
                <a:cs typeface="Arial" panose="020B0604020202020204" pitchFamily="34" charset="0"/>
              </a:rPr>
              <a:t>Dolgotrajnega spomina</a:t>
            </a: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Interferenca</a:t>
            </a:r>
          </a:p>
          <a:p>
            <a:pPr lvl="2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Proaktivna inhibicija</a:t>
            </a:r>
          </a:p>
          <a:p>
            <a:pPr lvl="3"/>
            <a:r>
              <a:rPr lang="sl-SI" sz="2500" i="1" dirty="0">
                <a:latin typeface="Arial" panose="020B0604020202020204" pitchFamily="34" charset="0"/>
                <a:cs typeface="Arial" panose="020B0604020202020204" pitchFamily="34" charset="0"/>
              </a:rPr>
              <a:t>Stara snov vpliva na novo snov</a:t>
            </a: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Retroaktivna inhibicija</a:t>
            </a:r>
          </a:p>
          <a:p>
            <a:pPr lvl="3"/>
            <a:r>
              <a:rPr lang="sl-SI" sz="2500" i="1" dirty="0">
                <a:latin typeface="Arial" panose="020B0604020202020204" pitchFamily="34" charset="0"/>
                <a:cs typeface="Arial" panose="020B0604020202020204" pitchFamily="34" charset="0"/>
              </a:rPr>
              <a:t>Nova snov vpliva na staro;</a:t>
            </a: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sl-SI" sz="2500" i="1" dirty="0">
                <a:latin typeface="Arial" panose="020B0604020202020204" pitchFamily="34" charset="0"/>
                <a:cs typeface="Arial" panose="020B0604020202020204" pitchFamily="34" charset="0"/>
              </a:rPr>
              <a:t>Na podobne dražljaje različna reakcija</a:t>
            </a: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Utrjenost, podobnost, smiselnost, časovna bližina.</a:t>
            </a:r>
          </a:p>
          <a:p>
            <a:pPr lvl="1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Uničenje možganskega tkiva.</a:t>
            </a:r>
          </a:p>
          <a:p>
            <a:pPr lvl="1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Motivirano pozabljanje.</a:t>
            </a:r>
          </a:p>
          <a:p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4593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995DD1A-5F34-4E35-9452-436C7733C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700"/>
            <a:ext cx="10515600" cy="6381750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buNone/>
            </a:pPr>
            <a:r>
              <a:rPr 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Krivulja pozabljanja (</a:t>
            </a:r>
            <a:r>
              <a:rPr lang="sl-SI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Ebbinghaus</a:t>
            </a:r>
            <a:r>
              <a:rPr 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algn="just"/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Padec največji takoj po učenju</a:t>
            </a:r>
          </a:p>
          <a:p>
            <a:pPr lvl="1" algn="just"/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Primerni intervali pri ponavljanju!</a:t>
            </a:r>
          </a:p>
          <a:p>
            <a:pPr lvl="1" algn="just"/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Pomen organizacije gradiva, povezovanje, asociacije.</a:t>
            </a:r>
          </a:p>
          <a:p>
            <a:pPr lvl="1" algn="just"/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Različen upad glede na smiselnost gradiva (počasneje za smiselno gradivo).</a:t>
            </a:r>
          </a:p>
          <a:p>
            <a:pPr marL="0" indent="0" algn="just">
              <a:buNone/>
            </a:pPr>
            <a:endParaRPr lang="sl-SI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KAJ SI NAJBOLJE ZAPOMNIMO?</a:t>
            </a:r>
          </a:p>
          <a:p>
            <a:pPr lvl="0" algn="just"/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Čutne asociacije</a:t>
            </a:r>
          </a:p>
          <a:p>
            <a:pPr lvl="1" algn="just"/>
            <a:r>
              <a:rPr lang="sl-SI" sz="3200" i="1" dirty="0">
                <a:latin typeface="Arial" panose="020B0604020202020204" pitchFamily="34" charset="0"/>
                <a:cs typeface="Arial" panose="020B0604020202020204" pitchFamily="34" charset="0"/>
              </a:rPr>
              <a:t>Zlasti vizualne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Čustveni kontekst </a:t>
            </a:r>
            <a:r>
              <a:rPr lang="sl-SI" sz="3200" i="1" dirty="0">
                <a:latin typeface="Arial" panose="020B0604020202020204" pitchFamily="34" charset="0"/>
                <a:cs typeface="Arial" panose="020B0604020202020204" pitchFamily="34" charset="0"/>
              </a:rPr>
              <a:t>(npr. stres, strah)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Izrazite drugačne lastnosti</a:t>
            </a:r>
          </a:p>
          <a:p>
            <a:pPr lvl="0" algn="just"/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Intenzivne asociacije</a:t>
            </a:r>
          </a:p>
          <a:p>
            <a:pPr lvl="0" algn="just"/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Informacije, ki so nujne za preživetje</a:t>
            </a:r>
          </a:p>
          <a:p>
            <a:pPr lvl="0" algn="just"/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Osebno pomembne informacije</a:t>
            </a:r>
          </a:p>
          <a:p>
            <a:pPr lvl="0" algn="just"/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Ponavljajoče informacije</a:t>
            </a:r>
          </a:p>
          <a:p>
            <a:pPr lvl="0" algn="just"/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Prve in zadnje informacije</a:t>
            </a:r>
          </a:p>
          <a:p>
            <a:pPr lvl="1"/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5058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icture">
            <a:extLst>
              <a:ext uri="{FF2B5EF4-FFF2-40B4-BE49-F238E27FC236}">
                <a16:creationId xmlns:a16="http://schemas.microsoft.com/office/drawing/2014/main" id="{00D516AC-81EB-4A4F-91EA-C35423972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7" y="375280"/>
            <a:ext cx="8861425" cy="610744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07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6E58C3-8DD5-47CF-9161-15C0BC03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sl-SI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izboljšati zapomnitev in priklic?</a:t>
            </a:r>
            <a:endParaRPr lang="sl-SI" sz="40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CF94738-1B5F-4939-86AE-3989CC212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850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Manj smiselna in nepovezana snov</a:t>
            </a:r>
          </a:p>
          <a:p>
            <a:pPr lvl="1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Ponavljanje z odmori.</a:t>
            </a:r>
          </a:p>
          <a:p>
            <a:pPr lvl="1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Prekomerno učenje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dobro.</a:t>
            </a:r>
          </a:p>
          <a:p>
            <a:pPr lvl="1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Zmanjševanje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inference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(utrjevanje prvega učenja, preden začnemo z drugimi; poudarjanje razlik in podrobnosti).</a:t>
            </a:r>
          </a:p>
          <a:p>
            <a:pPr lvl="1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Upoštevanje mesta v nizu</a:t>
            </a:r>
          </a:p>
          <a:p>
            <a:pPr lvl="2"/>
            <a:r>
              <a:rPr lang="sl-SI" sz="2400" i="1" dirty="0">
                <a:latin typeface="Arial" panose="020B0604020202020204" pitchFamily="34" charset="0"/>
                <a:cs typeface="Arial" panose="020B0604020202020204" pitchFamily="34" charset="0"/>
              </a:rPr>
              <a:t>Prve stvari ponovimo večkrat (npr. A, B, C, AB, ABCDE)</a:t>
            </a:r>
          </a:p>
          <a:p>
            <a:pPr lvl="2"/>
            <a:r>
              <a:rPr lang="sl-SI" sz="2400" i="1" dirty="0">
                <a:latin typeface="Arial" panose="020B0604020202020204" pitchFamily="34" charset="0"/>
                <a:cs typeface="Arial" panose="020B0604020202020204" pitchFamily="34" charset="0"/>
              </a:rPr>
              <a:t>Več pozornosti nameniti srednjim delom</a:t>
            </a:r>
          </a:p>
          <a:p>
            <a:pPr lvl="1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Mnemotehnike</a:t>
            </a:r>
          </a:p>
          <a:p>
            <a:pPr lvl="2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Akronimi</a:t>
            </a:r>
          </a:p>
          <a:p>
            <a:pPr lvl="2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Lokalizacija</a:t>
            </a:r>
          </a:p>
          <a:p>
            <a:pPr lvl="2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Slikovni pomenski posredniki (asociacije, barve)</a:t>
            </a:r>
          </a:p>
        </p:txBody>
      </p:sp>
    </p:spTree>
    <p:extLst>
      <p:ext uri="{BB962C8B-B14F-4D97-AF65-F5344CB8AC3E}">
        <p14:creationId xmlns:p14="http://schemas.microsoft.com/office/powerpoint/2010/main" val="3578619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4C1619-D9EB-4BDD-BCF6-136A0F045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Hans </a:t>
            </a:r>
            <a:r>
              <a:rPr lang="sl-SI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Ebbinghaus</a:t>
            </a: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04B9B3B-B2E6-4202-BF86-9AA102D4F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eden izmed prvih, ki ga je zanimalo raziskovanje procesa učenja oziroma pozabljanja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izhajal je iz ASOCIATIVISTIČNEGA POGLEDA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pri učenju gre za ustvarjanje krepitev asociativnih zvez in da je pri tem bistvenega pomena ponavljanje</a:t>
            </a:r>
          </a:p>
          <a:p>
            <a:pPr marL="0" lvl="0" indent="0">
              <a:buNone/>
            </a:pP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AVTOR KRIVULJE POZABLJANJA</a:t>
            </a: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KI KAŽE, DA JE POZABLJANJE BESEDNEGA GRADIVA NAJHITREJŠE TAKOJ PO UČENJU</a:t>
            </a: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5750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BC3B05-FF40-46E3-B0AD-4817ECB59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514600" cy="3902075"/>
          </a:xfrm>
        </p:spPr>
        <p:txBody>
          <a:bodyPr>
            <a:normAutofit/>
          </a:bodyPr>
          <a:lstStyle/>
          <a:p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Aktivno </a:t>
            </a:r>
            <a:b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učenje </a:t>
            </a:r>
            <a:b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(Tanja Vičič)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66CF5C5-8C85-45AA-B1FE-F2FAB22FEB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61" t="24652" r="14756" b="20000"/>
          <a:stretch/>
        </p:blipFill>
        <p:spPr>
          <a:xfrm>
            <a:off x="2819399" y="365125"/>
            <a:ext cx="8800767" cy="584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841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D7F083B-D262-4C97-8F7A-6E5259EA3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7700"/>
            <a:ext cx="10515600" cy="55292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3600" b="1" dirty="0">
                <a:latin typeface="Arial" panose="020B0604020202020204" pitchFamily="34" charset="0"/>
                <a:cs typeface="Arial" panose="020B0604020202020204" pitchFamily="34" charset="0"/>
              </a:rPr>
              <a:t>Smiselna snov</a:t>
            </a:r>
          </a:p>
          <a:p>
            <a:pPr lvl="1" algn="just"/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Upoštevanje in priklic predznanja</a:t>
            </a:r>
          </a:p>
          <a:p>
            <a:pPr lvl="1" algn="just"/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Preoblikovanje napačnega in pomanjkljivega predznanja</a:t>
            </a:r>
          </a:p>
          <a:p>
            <a:pPr lvl="1" algn="just"/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Iskanje bistvenih pojmov in odnosov</a:t>
            </a:r>
          </a:p>
          <a:p>
            <a:pPr lvl="1" algn="just"/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Ločevanje (ne)bistvenega</a:t>
            </a:r>
          </a:p>
          <a:p>
            <a:pPr lvl="1" algn="just"/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Organiziranje znanja v sistem</a:t>
            </a:r>
          </a:p>
          <a:p>
            <a:pPr lvl="1" algn="just"/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Zagotavljanje ponavljanja in pregleda snovi</a:t>
            </a:r>
          </a:p>
          <a:p>
            <a:pPr lvl="1" algn="just"/>
            <a:r>
              <a:rPr lang="sl-SI" sz="3200" dirty="0" err="1">
                <a:latin typeface="Arial" panose="020B0604020202020204" pitchFamily="34" charset="0"/>
                <a:cs typeface="Arial" panose="020B0604020202020204" pitchFamily="34" charset="0"/>
              </a:rPr>
              <a:t>Malenagenske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 aktivnosti, vprašanja, pojmovne mreže, zapisovanje, izpiski</a:t>
            </a:r>
          </a:p>
        </p:txBody>
      </p:sp>
    </p:spTree>
    <p:extLst>
      <p:ext uri="{BB962C8B-B14F-4D97-AF65-F5344CB8AC3E}">
        <p14:creationId xmlns:p14="http://schemas.microsoft.com/office/powerpoint/2010/main" val="21414636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DDDA38-6600-4154-A00F-3EA1A055B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Napake pri učenju (povzetek)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C6C3413-0F2D-442B-9E9C-A56251638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l-SI" altLang="sl-SI" sz="3200" dirty="0">
                <a:latin typeface="Arial" panose="020B0604020202020204" pitchFamily="34" charset="0"/>
                <a:cs typeface="Arial" panose="020B0604020202020204" pitchFamily="34" charset="0"/>
              </a:rPr>
              <a:t>Učenje na pamet („Berem, dokler ne znam na pamet“)</a:t>
            </a:r>
          </a:p>
          <a:p>
            <a:pPr algn="just"/>
            <a:r>
              <a:rPr lang="sl-SI" altLang="sl-SI" sz="3200" dirty="0">
                <a:latin typeface="Arial" panose="020B0604020202020204" pitchFamily="34" charset="0"/>
                <a:cs typeface="Arial" panose="020B0604020202020204" pitchFamily="34" charset="0"/>
              </a:rPr>
              <a:t>Učenje zadnji hip (pred ocenjevanjem)</a:t>
            </a:r>
          </a:p>
          <a:p>
            <a:pPr algn="just"/>
            <a:r>
              <a:rPr lang="sl-SI" altLang="sl-SI" sz="3200" dirty="0">
                <a:latin typeface="Arial" panose="020B0604020202020204" pitchFamily="34" charset="0"/>
                <a:cs typeface="Arial" panose="020B0604020202020204" pitchFamily="34" charset="0"/>
              </a:rPr>
              <a:t>Učenje brez odmorov</a:t>
            </a:r>
          </a:p>
          <a:p>
            <a:pPr algn="just"/>
            <a:r>
              <a:rPr lang="sl-SI" altLang="sl-SI" sz="3200" dirty="0">
                <a:latin typeface="Arial" panose="020B0604020202020204" pitchFamily="34" charset="0"/>
                <a:cs typeface="Arial" panose="020B0604020202020204" pitchFamily="34" charset="0"/>
              </a:rPr>
              <a:t>Občasno učenje</a:t>
            </a:r>
          </a:p>
          <a:p>
            <a:pPr algn="just"/>
            <a:r>
              <a:rPr lang="sl-SI" altLang="sl-SI" sz="3200" dirty="0">
                <a:latin typeface="Arial" panose="020B0604020202020204" pitchFamily="34" charset="0"/>
                <a:cs typeface="Arial" panose="020B0604020202020204" pitchFamily="34" charset="0"/>
              </a:rPr>
              <a:t>Nezbranost pri učenju</a:t>
            </a:r>
          </a:p>
          <a:p>
            <a:pPr algn="just"/>
            <a:r>
              <a:rPr lang="sl-SI" altLang="sl-SI" sz="3200" dirty="0">
                <a:latin typeface="Arial" panose="020B0604020202020204" pitchFamily="34" charset="0"/>
                <a:cs typeface="Arial" panose="020B0604020202020204" pitchFamily="34" charset="0"/>
              </a:rPr>
              <a:t>Neaktivnost pri pouku</a:t>
            </a:r>
          </a:p>
          <a:p>
            <a:pPr algn="just"/>
            <a:r>
              <a:rPr lang="sl-SI" altLang="sl-SI" sz="3200" dirty="0">
                <a:latin typeface="Arial" panose="020B0604020202020204" pitchFamily="34" charset="0"/>
                <a:cs typeface="Arial" panose="020B0604020202020204" pitchFamily="34" charset="0"/>
              </a:rPr>
              <a:t>Učenje pozno zvečer</a:t>
            </a:r>
          </a:p>
          <a:p>
            <a:endParaRPr lang="sl-SI" alt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701653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EC9F42-BE74-4F6B-8839-418E7EAA1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Vrste mišljenja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ACF8EFDF-C91B-4480-860F-BA05AACFE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035" y="1475596"/>
            <a:ext cx="11609165" cy="46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513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B81DAF-DD43-4345-B0FE-85050A5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800350" cy="3197225"/>
          </a:xfrm>
        </p:spPr>
        <p:txBody>
          <a:bodyPr>
            <a:normAutofit/>
          </a:bodyPr>
          <a:lstStyle/>
          <a:p>
            <a:pPr algn="just"/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Metode </a:t>
            </a:r>
            <a:b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reševanja </a:t>
            </a:r>
            <a:b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problemov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ECA97949-5867-4B9A-AC22-23E4A72C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9550" y="202440"/>
            <a:ext cx="7672497" cy="671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033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8403CF-7107-40A0-B1FB-05289B73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Dejavniki uspešnega učenja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8992FA9-287E-444D-A416-5AFD09F4D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Pomemben je kriterij uspešnosti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za mnoge je to učni uspeh</a:t>
            </a:r>
          </a:p>
          <a:p>
            <a:pPr marL="0" lv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Klasifikacija dejavnikov:</a:t>
            </a:r>
          </a:p>
          <a:p>
            <a:pPr marL="0" lvl="0" indent="0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NOTRANJI (v učencu):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Fiziološki (stanje čutil, živčevja, zdravstveno stanje…)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Psihološki (umske sposobnosti, stili učenja in spoznavanja, motivacija za učenje, osebnostne lastnosti…)</a:t>
            </a:r>
          </a:p>
          <a:p>
            <a:pPr marL="0" lvl="0" indent="0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ZUNANJI (v okolju):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Fizikalni (opremljenost prostora…)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Socialni (izvirajo iz družbenega okolja, najprej iz družine, nato iz šole in širšega okolja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Dejavniki se med seboj prepletajo.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6353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4E8F8A9-D25D-4CD0-B96E-2A99F3521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113538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045278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C13FB3-0F8B-4992-A750-232BF5B1A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Neposredni in posredni dejavniki učne uspešnosti</a:t>
            </a:r>
            <a:endParaRPr lang="sl-SI" sz="40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D291A1B-C540-4708-9EFA-953F2DAB7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44" y="1690688"/>
            <a:ext cx="10485304" cy="533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597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6325BAA-2DFD-4CF5-B42C-DB6C4444C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1500"/>
            <a:ext cx="10515600" cy="60388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Raziskave so pokazale, da imajo neposredni dejavniki razmeroma močnejši vpliv kot posredni.</a:t>
            </a:r>
          </a:p>
          <a:p>
            <a:pPr marL="0" indent="0" algn="just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Osrednjega pomena v skladu s kognitivnim modelom je način, kako učenec dojema in si razlaga učne zahteve.</a:t>
            </a:r>
          </a:p>
          <a:p>
            <a:pPr marL="0" lvl="0" indent="0" algn="just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just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Na to dojemanje vpliva učitelj, sošolci in učenčeva lastna opažanja.</a:t>
            </a:r>
          </a:p>
          <a:p>
            <a:pPr marL="0" lvl="0" indent="0" algn="just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Pri izobraževanju odraslih: poudarek na drugačnih dejavnikih, saj so na eni strani zrelejši, samostojnejši, po drugi strani pa na njih vplivajo tudi pretekle izkušnje.  Če so bile -, potrebujejo nove, močne pozitivne izkušnje in spodbude, da te ovire premagajo.</a:t>
            </a:r>
          </a:p>
          <a:p>
            <a:pPr algn="just"/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04664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C63F41-B514-48D6-873B-E3B7CB0C7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7775"/>
            <a:ext cx="10515600" cy="1325563"/>
          </a:xfrm>
        </p:spPr>
        <p:txBody>
          <a:bodyPr/>
          <a:lstStyle/>
          <a:p>
            <a:pPr algn="ctr"/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Motivacija in učenje</a:t>
            </a:r>
          </a:p>
        </p:txBody>
      </p:sp>
    </p:spTree>
    <p:extLst>
      <p:ext uri="{BB962C8B-B14F-4D97-AF65-F5344CB8AC3E}">
        <p14:creationId xmlns:p14="http://schemas.microsoft.com/office/powerpoint/2010/main" val="2509978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865D89-0F47-4779-8CE0-9985008C9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Krivulja pozabljanja</a:t>
            </a: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9C5E46E-9551-4E8E-9C9E-69EA3ACE5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8145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Ebbinghaus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je ugotovil, da je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pozabljanje najhitrejše takoj po učenju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, saj se v prvi uri porabi več kot polovica naučenega, nato pa se ta proces upočasni. Tempo pa je odvisen tudi od smiselnosti in vrste gradiva (najhitrejši: pri nesmiselni snovi, počasnejši: pri smiselni snovi).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 descr="http://www.pinnacleselling.com/wp-content/uploads/2013/05/Ebbinghouse-forgetting-curve-and-pix.png">
            <a:extLst>
              <a:ext uri="{FF2B5EF4-FFF2-40B4-BE49-F238E27FC236}">
                <a16:creationId xmlns:a16="http://schemas.microsoft.com/office/drawing/2014/main" id="{1D5596D1-D955-436F-B141-A1FC9B4720A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763713"/>
            <a:ext cx="7122160" cy="468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56713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3724AA-E393-4EA9-8756-54D17A53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Kaj je motivacija?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AA2FEDA-F239-4C07-88D1-B81CC3335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VSI PROCESI SPODBUJANJA, USMERJANJA IN OHRANJANJA DEJAVNOSTI Z NAMENOM, DA BI URESNIČILI CILJ.</a:t>
            </a: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sl-SI" altLang="sl-SI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sl-SI" alt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Začetek dejavnosti</a:t>
            </a:r>
          </a:p>
          <a:p>
            <a:pPr algn="just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sl-SI" alt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Intenzivnost dejavnosti</a:t>
            </a:r>
          </a:p>
          <a:p>
            <a:pPr algn="just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sl-SI" alt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Vztrajanje pri dejavnosti</a:t>
            </a:r>
          </a:p>
          <a:p>
            <a:pPr algn="just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sl-SI" alt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Mišljenje in čustvovanje med dejavnostjo</a:t>
            </a:r>
          </a:p>
          <a:p>
            <a:pPr algn="just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sl-SI" alt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Kakovost rezultata</a:t>
            </a:r>
            <a:endParaRPr lang="sl-SI" alt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sl-SI" alt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Rezultat </a:t>
            </a:r>
            <a:r>
              <a:rPr lang="sl-SI" altLang="sl-SI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sovplivanja</a:t>
            </a:r>
            <a:r>
              <a:rPr lang="sl-SI" alt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osebnostnih potez in značilnosti situacije</a:t>
            </a:r>
            <a:endParaRPr lang="sl-SI" alt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sl-SI" altLang="sl-SI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Področje učenja – UČNA MOTIVACIJA</a:t>
            </a:r>
            <a:endParaRPr lang="sl-SI" altLang="sl-SI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DE3D9D3-729B-4A97-B5A0-647F5BA17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Polje z besedilom 22">
            <a:extLst>
              <a:ext uri="{FF2B5EF4-FFF2-40B4-BE49-F238E27FC236}">
                <a16:creationId xmlns:a16="http://schemas.microsoft.com/office/drawing/2014/main" id="{0FDEC159-5195-4CC4-B4B0-99A6E1DB8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3912" y="3429000"/>
            <a:ext cx="2909888" cy="1562894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daje </a:t>
            </a:r>
            <a:r>
              <a:rPr kumimoji="0" lang="sl-SI" altLang="sl-SI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energijo za dejavnost + usmerja vedenje</a:t>
            </a:r>
            <a:endParaRPr kumimoji="0" lang="sl-SI" altLang="sl-SI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2351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701ED2-8040-453A-B954-E0F78C32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Notranja (</a:t>
            </a:r>
            <a:r>
              <a:rPr lang="sl-SI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intrizična</a:t>
            </a:r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motivacija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E22A29D-9926-4A91-803F-682B0839A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Aktivnost je že sama po sebi nagrada.</a:t>
            </a:r>
          </a:p>
          <a:p>
            <a:pPr marL="0" indent="0" algn="just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Izvira iz radovednosti, interesa.</a:t>
            </a:r>
          </a:p>
          <a:p>
            <a:pPr marL="0" lvl="0" indent="0" algn="just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Je to, kar nas motivira, da nekaj naredimo, kadar nam ni treba ničesar storiti.</a:t>
            </a:r>
          </a:p>
          <a:p>
            <a:pPr marL="0" indent="0" algn="just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94178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755C3F-140C-4170-A555-02C7C055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Zunanja (</a:t>
            </a:r>
            <a:r>
              <a:rPr lang="sl-SI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ekstrinzična</a:t>
            </a:r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motivacija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5DCD4E1-4BDE-43B7-8458-7A828A0EC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Cilj ni aktivnost sama po sebi, ampak to kar bo prinesla.</a:t>
            </a:r>
          </a:p>
          <a:p>
            <a:pPr marL="0" indent="0" algn="just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Delujemo zaradi posledic – da bi dobili nagrado, izognili kazni</a:t>
            </a:r>
          </a:p>
          <a:p>
            <a:pPr lvl="1" algn="just"/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Vpliv </a:t>
            </a:r>
            <a: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  <a:t>socialnega okolja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73538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2E072F-C148-4503-B231-90D926B35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Storilnostna motivacija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C91A807-14A3-47DE-9881-72635A8EA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726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Prehod med notranjo in zunanjo motivacijo (želja po doživljanju uspehov, dosežkih).</a:t>
            </a:r>
          </a:p>
          <a:p>
            <a:pPr marL="0" lvl="0" indent="0">
              <a:buNone/>
            </a:pP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Razvije se po 3. letu</a:t>
            </a:r>
          </a:p>
          <a:p>
            <a:pPr lvl="1"/>
            <a:r>
              <a:rPr lang="sl-SI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Pomembno obdobje: 3-8l</a:t>
            </a:r>
          </a:p>
          <a:p>
            <a:pPr marL="457200" lvl="1" indent="0">
              <a:buNone/>
            </a:pPr>
            <a:endParaRPr lang="sl-SI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l-SI" sz="2500" dirty="0" err="1">
                <a:latin typeface="Arial" panose="020B0604020202020204" pitchFamily="34" charset="0"/>
                <a:cs typeface="Arial" panose="020B0604020202020204" pitchFamily="34" charset="0"/>
              </a:rPr>
              <a:t>Socio</a:t>
            </a: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-kulturni dejavniki:</a:t>
            </a:r>
          </a:p>
          <a:p>
            <a:pPr lvl="1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Visoka SM se najprej oblikuje v družini, nato v socialni skupini</a:t>
            </a:r>
          </a:p>
          <a:p>
            <a:pPr lvl="2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Želja/potreba po uspehu  &gt; strah pred neuspehom</a:t>
            </a:r>
          </a:p>
          <a:p>
            <a:pPr lvl="3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Odločitev, da gre v učno situacijo</a:t>
            </a:r>
          </a:p>
          <a:p>
            <a:pPr lvl="2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Želja po uspehu &lt; strah pred neuspehom</a:t>
            </a:r>
          </a:p>
          <a:p>
            <a:pPr lvl="3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izogibanje</a:t>
            </a:r>
          </a:p>
          <a:p>
            <a:pPr marL="0" indent="0">
              <a:buNone/>
            </a:pP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54071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118B64-DBB7-4EA1-95B2-57507453D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Kaj nas motivira?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6D08D8F-F446-4086-988F-B814CFF934A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567" y="365125"/>
            <a:ext cx="6590983" cy="4816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B6FA08D-B260-4F0D-B93D-29E7BDD41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48350" cy="4351338"/>
          </a:xfrm>
        </p:spPr>
        <p:txBody>
          <a:bodyPr>
            <a:normAutofit/>
          </a:bodyPr>
          <a:lstStyle/>
          <a:p>
            <a:pPr lvl="0" algn="just"/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Razlike med ljudmi</a:t>
            </a:r>
          </a:p>
          <a:p>
            <a:pPr lvl="1" algn="just"/>
            <a:r>
              <a:rPr lang="sl-SI" sz="2800" i="1" dirty="0">
                <a:latin typeface="Arial" panose="020B0604020202020204" pitchFamily="34" charset="0"/>
                <a:cs typeface="Arial" panose="020B0604020202020204" pitchFamily="34" charset="0"/>
              </a:rPr>
              <a:t>Želja po uspehu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l-SI" sz="2800" i="1" dirty="0">
                <a:latin typeface="Arial" panose="020B0604020202020204" pitchFamily="34" charset="0"/>
                <a:cs typeface="Arial" panose="020B0604020202020204" pitchFamily="34" charset="0"/>
              </a:rPr>
              <a:t>Strah pred neuspehom, uspehom?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Ciljna usmerjenost</a:t>
            </a:r>
          </a:p>
          <a:p>
            <a:pPr lvl="1" algn="just"/>
            <a:r>
              <a:rPr lang="sl-SI" sz="2800" i="1" dirty="0">
                <a:latin typeface="Arial" panose="020B0604020202020204" pitchFamily="34" charset="0"/>
                <a:cs typeface="Arial" panose="020B0604020202020204" pitchFamily="34" charset="0"/>
              </a:rPr>
              <a:t>V učne cilje (usvajanje znanja, izpopolnjevanje)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l-SI" sz="2800" i="1" dirty="0">
                <a:latin typeface="Arial" panose="020B0604020202020204" pitchFamily="34" charset="0"/>
                <a:cs typeface="Arial" panose="020B0604020202020204" pitchFamily="34" charset="0"/>
              </a:rPr>
              <a:t>V cilje dosežka (doseganje priznanja, ocen…)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6130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DA635C-3F91-43D7-9B76-E10CA9EC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Učna motivacija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5813810-98DB-410D-ACE9-A8F9B063E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485900"/>
            <a:ext cx="11487150" cy="521969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Za uspeh pri učenju ni le pomembno, da se znamo učiti, ampak tudi da smo pripravljeni usmerjati svojo energijo v doseganje zastavljenih ciljev</a:t>
            </a:r>
            <a:b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Učna motivacija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- je skupen pojem za vse vrste motivacij v učni situaciji. Obsega vse, kar daje pobude za učenje, ga usmerja, mu daje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intenzivost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b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b="1" dirty="0" err="1">
                <a:latin typeface="Arial" panose="020B0604020202020204" pitchFamily="34" charset="0"/>
                <a:cs typeface="Arial" panose="020B0604020202020204" pitchFamily="34" charset="0"/>
              </a:rPr>
              <a:t>Kognitivistična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 opredelitev motivacije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poudarja, da je to stanje spoznavnega in čustvenega vzburjenja, ki vodi do zavestne odločitve za ravnanje in sproži obdobje vztrajnega intelektualnega napora, da bi dosegli zastavljene cilje.</a:t>
            </a:r>
            <a:b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Gre za rezultat </a:t>
            </a:r>
            <a:r>
              <a:rPr lang="sl-SI" b="1" dirty="0" err="1">
                <a:latin typeface="Arial" panose="020B0604020202020204" pitchFamily="34" charset="0"/>
                <a:cs typeface="Arial" panose="020B0604020202020204" pitchFamily="34" charset="0"/>
              </a:rPr>
              <a:t>sovplivanja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 ali interakcije trajnejših osebnostnih potez in značilnosti učne situacije.</a:t>
            </a:r>
            <a:b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Pomanjkanje učne motivacije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- če se učenci lotevajo aktivnosti, povezane z učenjem neradi, z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obotavljanjm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in prisilo, če med poukom klepetajo in sanjarijo...</a:t>
            </a:r>
          </a:p>
        </p:txBody>
      </p:sp>
    </p:spTree>
    <p:extLst>
      <p:ext uri="{BB962C8B-B14F-4D97-AF65-F5344CB8AC3E}">
        <p14:creationId xmlns:p14="http://schemas.microsoft.com/office/powerpoint/2010/main" val="121031034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81D3FB-F8C5-47E2-8C23-26B7B1CE5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Humanistični pogled na učno motivacijo in </a:t>
            </a:r>
            <a:r>
              <a:rPr lang="sl-SI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Maslowa</a:t>
            </a:r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hierarhija potreb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0AF1EE3E-7E63-406A-866D-AEDA62354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50452"/>
            <a:ext cx="5834434" cy="4284663"/>
          </a:xfr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C96AC30-8B9A-4E3E-B231-6384A72C0FA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90688"/>
            <a:ext cx="4991100" cy="4730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947200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6BC229-E05B-4A95-B305-AB875F4D6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dvigniti KAKOVOST MOTIVACIJE?</a:t>
            </a:r>
            <a:endParaRPr lang="sl-SI" sz="40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AA674BF-7844-4C58-9D0C-518B83089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Poiščemo </a:t>
            </a:r>
            <a:r>
              <a:rPr lang="sl-SI" sz="2500" b="1" dirty="0">
                <a:latin typeface="Arial" panose="020B0604020202020204" pitchFamily="34" charset="0"/>
                <a:cs typeface="Arial" panose="020B0604020202020204" pitchFamily="34" charset="0"/>
              </a:rPr>
              <a:t>ustrezno razmerje med notranjimi in zunanjimi motivatorji </a:t>
            </a:r>
            <a:r>
              <a:rPr lang="sl-SI" sz="2500" i="1" dirty="0">
                <a:latin typeface="Arial" panose="020B0604020202020204" pitchFamily="34" charset="0"/>
                <a:cs typeface="Arial" panose="020B0604020202020204" pitchFamily="34" charset="0"/>
              </a:rPr>
              <a:t>(glede na vrsto naloge in ciljev).</a:t>
            </a:r>
          </a:p>
          <a:p>
            <a:pPr algn="just"/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Med zunanjimi motivatorji dajemo </a:t>
            </a:r>
            <a:r>
              <a:rPr lang="sl-SI" sz="2500" b="1" dirty="0">
                <a:latin typeface="Arial" panose="020B0604020202020204" pitchFamily="34" charset="0"/>
                <a:cs typeface="Arial" panose="020B0604020202020204" pitchFamily="34" charset="0"/>
              </a:rPr>
              <a:t>prednost </a:t>
            </a:r>
            <a:r>
              <a:rPr lang="sl-SI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ojačevanju</a:t>
            </a:r>
            <a:r>
              <a:rPr lang="sl-SI" sz="2500" b="1" dirty="0">
                <a:latin typeface="Arial" panose="020B0604020202020204" pitchFamily="34" charset="0"/>
                <a:cs typeface="Arial" panose="020B0604020202020204" pitchFamily="34" charset="0"/>
              </a:rPr>
              <a:t> želenega vedenja.</a:t>
            </a:r>
          </a:p>
          <a:p>
            <a:pPr algn="just"/>
            <a:r>
              <a:rPr lang="sl-SI" sz="2500" b="1" dirty="0">
                <a:latin typeface="Arial" panose="020B0604020202020204" pitchFamily="34" charset="0"/>
                <a:cs typeface="Arial" panose="020B0604020202020204" pitchFamily="34" charset="0"/>
              </a:rPr>
              <a:t>Odkrivanje interesa in vedoželjnosti </a:t>
            </a:r>
            <a:r>
              <a:rPr lang="sl-SI" sz="2000" i="1" dirty="0">
                <a:latin typeface="Arial" panose="020B0604020202020204" pitchFamily="34" charset="0"/>
                <a:cs typeface="Arial" panose="020B0604020202020204" pitchFamily="34" charset="0"/>
              </a:rPr>
              <a:t>(aktivne oblike dela, odgovarjanje na otrokova vprašanja, vključevanje situacij presenečenja, nepričakovani in neskladni podatki, postavljanje vprašanj na višji taksonomski ravni, izražanje mnenja).</a:t>
            </a:r>
          </a:p>
          <a:p>
            <a:pPr algn="just"/>
            <a:r>
              <a:rPr lang="sl-SI" sz="2500" b="1" dirty="0">
                <a:latin typeface="Arial" panose="020B0604020202020204" pitchFamily="34" charset="0"/>
                <a:cs typeface="Arial" panose="020B0604020202020204" pitchFamily="34" charset="0"/>
              </a:rPr>
              <a:t>Oblikovanje/vzdrževanje pozitivne čustvene klime </a:t>
            </a:r>
            <a:r>
              <a:rPr lang="sl-SI" sz="2000" i="1" dirty="0">
                <a:latin typeface="Arial" panose="020B0604020202020204" pitchFamily="34" charset="0"/>
                <a:cs typeface="Arial" panose="020B0604020202020204" pitchFamily="34" charset="0"/>
              </a:rPr>
              <a:t>(sodelovalno učenje pred tekmovalnim).</a:t>
            </a:r>
          </a:p>
          <a:p>
            <a:pPr algn="just"/>
            <a:r>
              <a:rPr lang="sl-SI" sz="2500" b="1" dirty="0">
                <a:latin typeface="Arial" panose="020B0604020202020204" pitchFamily="34" charset="0"/>
                <a:cs typeface="Arial" panose="020B0604020202020204" pitchFamily="34" charset="0"/>
              </a:rPr>
              <a:t>Razvijanje občutka kompetentnosti (</a:t>
            </a:r>
            <a:r>
              <a:rPr lang="sl-SI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samoučinkovitosti</a:t>
            </a:r>
            <a:r>
              <a:rPr lang="sl-SI" sz="25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 algn="just">
              <a:buNone/>
            </a:pP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9460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0B5A35-D13C-4FCF-A53B-2F06E6A64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Motivacija in odnos do prihodnosti -pomen ciljev in aspiracij</a:t>
            </a:r>
            <a:b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751D392-AB89-4E43-ABDB-18605947E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039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Cilji obvladovanja vodijo do kakovostnejšega in vztrajnejšega učenja kot cilji, usmerjeni v dosežke</a:t>
            </a:r>
          </a:p>
          <a:p>
            <a:pPr lvl="0" algn="just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učitelj mora najti primerno ravnotežje med takojšnjimi, vmesnimi in oddaljenimi cilji.</a:t>
            </a:r>
          </a:p>
          <a:p>
            <a:pPr lvl="0" algn="just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pri postavljanju ciljev so med učenci razlike v ravni aspiracije ali težnje. To je nivo, ki ga posameznik želi ali pričakuje v določeni dejavnosti ali pri danem predmetu</a:t>
            </a:r>
          </a:p>
          <a:p>
            <a:pPr marL="0" indent="0" algn="just">
              <a:buNone/>
            </a:pP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Ali učenec dokazuje visoke ali nizke aspiracije je odvisno od več dejavnikov :</a:t>
            </a:r>
          </a:p>
          <a:p>
            <a:pPr lvl="0" algn="just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v veliki meri je odvisno od prejšnjih uspehov iz. neuspehov v določeni dejavnosti</a:t>
            </a:r>
          </a:p>
          <a:p>
            <a:pPr lvl="0" algn="just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od trajnejših osebnostnih značilnosti , kot je </a:t>
            </a:r>
            <a:r>
              <a:rPr lang="sl-SI" sz="2400" dirty="0" err="1">
                <a:latin typeface="Arial" panose="020B0604020202020204" pitchFamily="34" charset="0"/>
                <a:cs typeface="Arial" panose="020B0604020202020204" pitchFamily="34" charset="0"/>
              </a:rPr>
              <a:t>anksioznost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( takšni ljudje si zastavljajo ali previsoke ali prenizke cilje)</a:t>
            </a:r>
          </a:p>
          <a:p>
            <a:pPr algn="just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40351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2A8176-2014-4158-9DA7-5A4FA548E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Pohvala in graja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737F0C3-2BB7-4980-A93D-5FCE5572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537289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Pohvala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Utemeljena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Usmerjena na konkretno aktivnost (NE osebnost)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Pristna, raznovrstna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Otrok jo mora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percepirati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kot informacijo o svojih sposobnostih, napredku, vloženem trudu, ne pa v smislu nadzora njegovih dejavnosti, primerjanja z drugimi negativnimi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Vpliv na notranjo motivacijo</a:t>
            </a:r>
          </a:p>
          <a:p>
            <a:pPr marL="0" indent="0" algn="just">
              <a:buNone/>
            </a:pPr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Graja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Stvarna, grajanje konkretnega vedenja, napak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NE osebna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Boljši učinek, če obstaja odnos spoštovanja in zaupanja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Pogosto bolje na štiri oči</a:t>
            </a:r>
          </a:p>
          <a:p>
            <a:pPr marL="0" indent="0" algn="just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31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3338DF2-08AA-484B-8AA0-C34D299E6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2124"/>
            <a:ext cx="12039600" cy="6137276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Najdlje se ohranijo rezultati miselne aktivnosti kot so metode reševanja problemov.</a:t>
            </a:r>
          </a:p>
          <a:p>
            <a:pPr lvl="0" algn="just"/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UČINEK REMINISCENCE: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začasno izboljšanje zapolnitve nekaj minut po učenju. Takrat smo zmožni obnoviti več snovi kot tik po učenju, saj se snov šele takrat utrdi in se zmanjša možnost mešanja elementov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Pri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DALJŠI SERIJI PODATKOV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, je dokazano, da si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boljše zapomnimo tiste na začetku in na koncu serije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in tiste bolj izstopajoče podatke. </a:t>
            </a:r>
          </a:p>
          <a:p>
            <a:pPr marL="0" lvl="0" indent="0" algn="just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GLAVNI VZROK POZABLJANJA JE MEŠANJE RAZNIH SPOMINSKIH VTISOV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Interferenca deluje v dveh smereh: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PROAKTIVNA INHIBICIJA: že vzpostavljene asociacije moteče vplivajo na nastajanje novih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RETROAKTIVNA INHIBICIJA: novo učenje negativno vpliva na zapolnitev že naučenega, tj. oviranje nazaj</a:t>
            </a:r>
          </a:p>
          <a:p>
            <a:pPr marL="0" indent="0" algn="just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19935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4D3ECD-F7FF-493B-A9A9-C11193096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l-SI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Umske sposobnosti in učenje</a:t>
            </a:r>
          </a:p>
        </p:txBody>
      </p:sp>
    </p:spTree>
    <p:extLst>
      <p:ext uri="{BB962C8B-B14F-4D97-AF65-F5344CB8AC3E}">
        <p14:creationId xmlns:p14="http://schemas.microsoft.com/office/powerpoint/2010/main" val="218538037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6432F4-68D6-4522-972B-38706BC93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Psihometrični pristop in Alfred </a:t>
            </a:r>
            <a:r>
              <a:rPr lang="sl-SI" sz="4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Binet</a:t>
            </a:r>
            <a:endParaRPr lang="sl-SI" sz="40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C97E880-0774-4020-9636-9FD8E9741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merilo inteligentnosti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učinkovitost reševanja miselnih procesov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Binet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in Simon:</a:t>
            </a:r>
          </a:p>
          <a:p>
            <a:pPr lvl="1"/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Razvila prvi test inteligentnosti za ugotavljanje </a:t>
            </a:r>
            <a:r>
              <a:rPr lang="sl-SI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otrokove zmogljivosti za šolanje: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Zbirka nalog, ki si sledijo po naraščajoči zahtevnosti</a:t>
            </a:r>
          </a:p>
          <a:p>
            <a:pPr lvl="2"/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Rezultat posameznega otroka primerjamo z dosežki večine otrok enake starosti</a:t>
            </a:r>
          </a:p>
          <a:p>
            <a:pPr lvl="2"/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Uvedba pojma </a:t>
            </a:r>
            <a:r>
              <a:rPr lang="sl-SI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mentalna starost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Starost glede na testni rezultat, uspešnost rešenih nalog</a:t>
            </a: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54433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F2BD9E-C196-4362-9716-5CD5884BE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Inteligenčni kvocient (IQ)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58FAA7E-1BD4-498F-AC5C-BEF9FE991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81400" cy="4351338"/>
          </a:xfrm>
        </p:spPr>
        <p:txBody>
          <a:bodyPr/>
          <a:lstStyle/>
          <a:p>
            <a:pPr marL="0" indent="0">
              <a:buNone/>
            </a:pPr>
            <a:r>
              <a:rPr lang="sl-SI" b="1" dirty="0"/>
              <a:t>Mentalna starost/kronološka starost *100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F52E59A-29E8-488F-8470-E4BBCB85F6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945" y="1633538"/>
            <a:ext cx="7554913" cy="4923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09524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60025C-5257-4A7E-BCCF-C66216D4A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Značilnosti testov IQ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81D4C42-2FA0-42E8-8D78-5ACE92B4C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Individualni in skupinski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Naloge: besedne/nebesedne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Reševanje je časovno omenjeno</a:t>
            </a:r>
          </a:p>
          <a:p>
            <a:pPr lvl="0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Uporaba:</a:t>
            </a:r>
          </a:p>
          <a:p>
            <a:pPr lvl="1"/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Namen poklicnega usmerjanja</a:t>
            </a:r>
          </a:p>
          <a:p>
            <a:pPr lvl="1"/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Namen selekcije</a:t>
            </a:r>
          </a:p>
          <a:p>
            <a:pPr lvl="2"/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Selekcija tudi za delovno mesto</a:t>
            </a:r>
          </a:p>
          <a:p>
            <a:pPr lvl="1"/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Diagnostika specifičnih učnih težav, težav v procesu mišljenja, pri možganskih poškodbah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48305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6AFA05-D7B4-4068-9688-A41BD7FC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Interpretacija IQ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1545041-5E68-44F5-A71C-7E0D5E485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5314949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sl-SI" sz="3000" dirty="0">
                <a:latin typeface="Arial" panose="020B0604020202020204" pitchFamily="34" charset="0"/>
                <a:cs typeface="Arial" panose="020B0604020202020204" pitchFamily="34" charset="0"/>
              </a:rPr>
              <a:t>Ena od informacij, smernic za razumevanje posameznikove zmožnosti.</a:t>
            </a:r>
          </a:p>
          <a:p>
            <a:pPr lvl="0" algn="just"/>
            <a:r>
              <a:rPr lang="sl-SI" sz="3000" dirty="0">
                <a:latin typeface="Arial" panose="020B0604020202020204" pitchFamily="34" charset="0"/>
                <a:cs typeface="Arial" panose="020B0604020202020204" pitchFamily="34" charset="0"/>
              </a:rPr>
              <a:t>Najmanj zanesljive so napovedi z otrokovega IQ v </a:t>
            </a:r>
            <a:r>
              <a:rPr lang="sl-SI" sz="3000" i="1" dirty="0">
                <a:latin typeface="Arial" panose="020B0604020202020204" pitchFamily="34" charset="0"/>
                <a:cs typeface="Arial" panose="020B0604020202020204" pitchFamily="34" charset="0"/>
              </a:rPr>
              <a:t>najzgodnejšem obdobju razvoja.</a:t>
            </a:r>
            <a:endParaRPr lang="sl-SI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l-SI" i="1" dirty="0">
                <a:latin typeface="Arial" panose="020B0604020202020204" pitchFamily="34" charset="0"/>
                <a:cs typeface="Arial" panose="020B0604020202020204" pitchFamily="34" charset="0"/>
              </a:rPr>
              <a:t>Zgodnji razvojni testi merijo predvsem otrokove zaznavne in gibalne sposobnosti.</a:t>
            </a:r>
          </a:p>
          <a:p>
            <a:pPr lvl="1" algn="just"/>
            <a:r>
              <a:rPr lang="sl-SI" i="1" dirty="0">
                <a:latin typeface="Arial" panose="020B0604020202020204" pitchFamily="34" charset="0"/>
                <a:cs typeface="Arial" panose="020B0604020202020204" pitchFamily="34" charset="0"/>
              </a:rPr>
              <a:t>Testi inteligentnosti za starejše otroke merijo predvsem verbalne sposobnosti.</a:t>
            </a:r>
          </a:p>
          <a:p>
            <a:pPr lvl="0" algn="just"/>
            <a:r>
              <a:rPr lang="sl-SI" sz="3000" dirty="0">
                <a:latin typeface="Arial" panose="020B0604020202020204" pitchFamily="34" charset="0"/>
                <a:cs typeface="Arial" panose="020B0604020202020204" pitchFamily="34" charset="0"/>
              </a:rPr>
              <a:t>Testi ugotavljamo </a:t>
            </a:r>
            <a:r>
              <a:rPr lang="sl-SI" sz="3000" b="1" dirty="0">
                <a:latin typeface="Arial" panose="020B0604020202020204" pitchFamily="34" charset="0"/>
                <a:cs typeface="Arial" panose="020B0604020202020204" pitchFamily="34" charset="0"/>
              </a:rPr>
              <a:t>trenutno izraženost umskih sposobnosti</a:t>
            </a:r>
            <a:r>
              <a:rPr lang="sl-SI" sz="3000" dirty="0">
                <a:latin typeface="Arial" panose="020B0604020202020204" pitchFamily="34" charset="0"/>
                <a:cs typeface="Arial" panose="020B0604020202020204" pitchFamily="34" charset="0"/>
              </a:rPr>
              <a:t>, ne pa intelektualnega potenciala.</a:t>
            </a:r>
          </a:p>
          <a:p>
            <a:pPr lvl="0" algn="just"/>
            <a:r>
              <a:rPr lang="sl-SI" sz="3000" dirty="0">
                <a:latin typeface="Arial" panose="020B0604020202020204" pitchFamily="34" charset="0"/>
                <a:cs typeface="Arial" panose="020B0604020202020204" pitchFamily="34" charset="0"/>
              </a:rPr>
              <a:t>Naloge merijo večinoma </a:t>
            </a:r>
            <a:r>
              <a:rPr lang="sl-SI" sz="3000" b="1" dirty="0">
                <a:latin typeface="Arial" panose="020B0604020202020204" pitchFamily="34" charset="0"/>
                <a:cs typeface="Arial" panose="020B0604020202020204" pitchFamily="34" charset="0"/>
              </a:rPr>
              <a:t>konvergentno mišljenje.</a:t>
            </a:r>
          </a:p>
          <a:p>
            <a:pPr lvl="0" algn="just"/>
            <a:r>
              <a:rPr lang="sl-SI" sz="3000" dirty="0">
                <a:latin typeface="Arial" panose="020B0604020202020204" pitchFamily="34" charset="0"/>
                <a:cs typeface="Arial" panose="020B0604020202020204" pitchFamily="34" charset="0"/>
              </a:rPr>
              <a:t>Testi </a:t>
            </a:r>
            <a:r>
              <a:rPr lang="sl-SI" sz="3000" b="1" dirty="0">
                <a:latin typeface="Arial" panose="020B0604020202020204" pitchFamily="34" charset="0"/>
                <a:cs typeface="Arial" panose="020B0604020202020204" pitchFamily="34" charset="0"/>
              </a:rPr>
              <a:t>niso povsem stabilni.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8631117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3FEE55-74B0-4098-A9C4-A5115F863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Socialno kulturni pristop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641C10B-DABF-46E5-A9E0-9753639E8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Poudarjajo socialne okoliščine, v katerih se sposobnosti razvijajo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Testi vključujejo naloge, vsebine nekega kulturnega okolja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Pomen okoliščin, v katerih se testiranje izvaja</a:t>
            </a:r>
          </a:p>
          <a:p>
            <a:pPr lvl="0"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Na testiranje vplivajo vrednote znotraj družbene realnosti</a:t>
            </a:r>
          </a:p>
          <a:p>
            <a:pPr marL="0" indent="0" algn="just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STERNBERG: </a:t>
            </a:r>
            <a:r>
              <a:rPr lang="sl-SI" b="1" dirty="0" err="1">
                <a:latin typeface="Arial" panose="020B0604020202020204" pitchFamily="34" charset="0"/>
                <a:cs typeface="Arial" panose="020B0604020202020204" pitchFamily="34" charset="0"/>
              </a:rPr>
              <a:t>Triarhična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 teorija inteligentnosti</a:t>
            </a:r>
          </a:p>
          <a:p>
            <a:pPr marL="0" indent="0" algn="ctr">
              <a:buNone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GARDNER: Teorija mnogoterih inteligentnosti</a:t>
            </a:r>
          </a:p>
          <a:p>
            <a:pPr algn="just"/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27184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94AE24E-A68C-48C7-9E7D-529F22A07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3600" b="1" dirty="0">
                <a:latin typeface="Arial" panose="020B0604020202020204" pitchFamily="34" charset="0"/>
                <a:cs typeface="Arial" panose="020B0604020202020204" pitchFamily="34" charset="0"/>
              </a:rPr>
              <a:t>IQ TESTI </a:t>
            </a:r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merijo le </a:t>
            </a:r>
            <a:r>
              <a:rPr lang="sl-SI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komponentni</a:t>
            </a:r>
            <a:r>
              <a:rPr lang="sl-SI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element</a:t>
            </a:r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, ki ga vključujejo tudi šolske situacije, zato IQ dobro napoveduje učno uspešnost, ne pa tudi uspeha v zunanjem svetu, ki je odvisen še od drugih dveh vidikov inteligentnosti.</a:t>
            </a:r>
          </a:p>
          <a:p>
            <a:pPr marL="0" indent="0" algn="just">
              <a:buNone/>
            </a:pPr>
            <a:endParaRPr lang="sl-SI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8357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832F33B-C3DA-477E-8179-DEC131D5B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4000" i="1" dirty="0">
                <a:latin typeface="Arial" panose="020B0604020202020204" pitchFamily="34" charset="0"/>
                <a:cs typeface="Arial" panose="020B0604020202020204" pitchFamily="34" charset="0"/>
              </a:rPr>
              <a:t>»Moder človek se zaveda, da pozna le majhen del resničnosti – povezuje čustveno-osebnostno in moralno z intelektualnim, se sprašuje o smiselnosti znanja in zastavlja vedno nova vprašanja«.</a:t>
            </a:r>
          </a:p>
          <a:p>
            <a:pPr algn="ctr"/>
            <a:endParaRPr lang="sl-SI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36482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112F95-50ED-4475-B80D-5FC21A243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sl-SI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Gardnerjeva teorija mnogoterih inteligentnosti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1E90F92-ACD7-43F9-8FAF-A37B6CA3C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sl-SI" sz="2500" b="1" dirty="0">
                <a:latin typeface="Arial" panose="020B0604020202020204" pitchFamily="34" charset="0"/>
                <a:cs typeface="Arial" panose="020B0604020202020204" pitchFamily="34" charset="0"/>
              </a:rPr>
              <a:t>JEZIKOVNA</a:t>
            </a: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l-SI" sz="2500" i="1" dirty="0">
                <a:latin typeface="Arial" panose="020B0604020202020204" pitchFamily="34" charset="0"/>
                <a:cs typeface="Arial" panose="020B0604020202020204" pitchFamily="34" charset="0"/>
              </a:rPr>
              <a:t>Sposobnost uporabe in razumevanja besed in pomena</a:t>
            </a:r>
          </a:p>
          <a:p>
            <a:pPr lvl="1" algn="just"/>
            <a:r>
              <a:rPr lang="sl-SI" sz="2500" i="1" dirty="0">
                <a:latin typeface="Arial" panose="020B0604020202020204" pitchFamily="34" charset="0"/>
                <a:cs typeface="Arial" panose="020B0604020202020204" pitchFamily="34" charset="0"/>
              </a:rPr>
              <a:t>Občutljivost na zvoke, ritem in pomen besed, na različne funkcije jezika</a:t>
            </a:r>
          </a:p>
          <a:p>
            <a:pPr marL="0" lvl="0" indent="0" algn="just">
              <a:buNone/>
            </a:pPr>
            <a:r>
              <a:rPr lang="sl-SI" sz="2500" b="1" dirty="0">
                <a:latin typeface="Arial" panose="020B0604020202020204" pitchFamily="34" charset="0"/>
                <a:cs typeface="Arial" panose="020B0604020202020204" pitchFamily="34" charset="0"/>
              </a:rPr>
              <a:t>LOGIČNO-MATEMATIČNA</a:t>
            </a: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l-SI" sz="2500" i="1" dirty="0">
                <a:latin typeface="Arial" panose="020B0604020202020204" pitchFamily="34" charset="0"/>
                <a:cs typeface="Arial" panose="020B0604020202020204" pitchFamily="34" charset="0"/>
              </a:rPr>
              <a:t>Manipuliranje s števili, reševanje logičnih problemov</a:t>
            </a:r>
          </a:p>
          <a:p>
            <a:pPr lvl="1" algn="just"/>
            <a:r>
              <a:rPr lang="sl-SI" sz="2500" i="1" dirty="0">
                <a:latin typeface="Arial" panose="020B0604020202020204" pitchFamily="34" charset="0"/>
                <a:cs typeface="Arial" panose="020B0604020202020204" pitchFamily="34" charset="0"/>
              </a:rPr>
              <a:t>Občutljivost in sposobnost prepoznavanja logičnih ali številskih vzorcev</a:t>
            </a:r>
          </a:p>
          <a:p>
            <a:pPr marL="0" lvl="0" indent="0" algn="just">
              <a:buNone/>
            </a:pPr>
            <a:r>
              <a:rPr lang="sl-SI" sz="2500" b="1" dirty="0">
                <a:latin typeface="Arial" panose="020B0604020202020204" pitchFamily="34" charset="0"/>
                <a:cs typeface="Arial" panose="020B0604020202020204" pitchFamily="34" charset="0"/>
              </a:rPr>
              <a:t>PROSTORSKA</a:t>
            </a:r>
            <a:endParaRPr lang="sl-SI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l-SI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Znajdenje</a:t>
            </a:r>
            <a:r>
              <a:rPr lang="sl-SI" sz="2500" i="1" dirty="0">
                <a:latin typeface="Arial" panose="020B0604020202020204" pitchFamily="34" charset="0"/>
                <a:cs typeface="Arial" panose="020B0604020202020204" pitchFamily="34" charset="0"/>
              </a:rPr>
              <a:t> v okolju</a:t>
            </a:r>
          </a:p>
          <a:p>
            <a:pPr lvl="1" algn="just"/>
            <a:r>
              <a:rPr lang="sl-SI" sz="2500" i="1" dirty="0">
                <a:latin typeface="Arial" panose="020B0604020202020204" pitchFamily="34" charset="0"/>
                <a:cs typeface="Arial" panose="020B0604020202020204" pitchFamily="34" charset="0"/>
              </a:rPr>
              <a:t>Presojanje odnosov med predmeti v prostoru</a:t>
            </a:r>
          </a:p>
          <a:p>
            <a:pPr lvl="1" algn="just"/>
            <a:r>
              <a:rPr lang="sl-SI" sz="2500" i="1" dirty="0">
                <a:latin typeface="Arial" panose="020B0604020202020204" pitchFamily="34" charset="0"/>
                <a:cs typeface="Arial" panose="020B0604020202020204" pitchFamily="34" charset="0"/>
              </a:rPr>
              <a:t>Sposobnost točnega zaznavanja vidno-prostorskega sveta</a:t>
            </a:r>
          </a:p>
        </p:txBody>
      </p:sp>
    </p:spTree>
    <p:extLst>
      <p:ext uri="{BB962C8B-B14F-4D97-AF65-F5344CB8AC3E}">
        <p14:creationId xmlns:p14="http://schemas.microsoft.com/office/powerpoint/2010/main" val="324917594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28207E1-4B0D-43EA-A17E-462D9BCC3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323850"/>
            <a:ext cx="11849100" cy="5795963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GLASBENA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l-SI" sz="2000" i="1" dirty="0">
                <a:latin typeface="Arial" panose="020B0604020202020204" pitchFamily="34" charset="0"/>
                <a:cs typeface="Arial" panose="020B0604020202020204" pitchFamily="34" charset="0"/>
              </a:rPr>
              <a:t>Zaznavanje in ustvarjanje vzorcev zvokov in ritma</a:t>
            </a:r>
          </a:p>
          <a:p>
            <a:pPr lvl="1" algn="just"/>
            <a:r>
              <a:rPr lang="sl-SI" sz="2000" i="1" dirty="0">
                <a:latin typeface="Arial" panose="020B0604020202020204" pitchFamily="34" charset="0"/>
                <a:cs typeface="Arial" panose="020B0604020202020204" pitchFamily="34" charset="0"/>
              </a:rPr>
              <a:t>Spoštovanje različnih oblik glasbenega izražanja</a:t>
            </a:r>
          </a:p>
          <a:p>
            <a:pPr marL="0" lvl="0" indent="0" algn="just">
              <a:buNone/>
            </a:pP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TELESNO-KINESTETIČNA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l-SI" sz="2000" i="1" dirty="0">
                <a:latin typeface="Arial" panose="020B0604020202020204" pitchFamily="34" charset="0"/>
                <a:cs typeface="Arial" panose="020B0604020202020204" pitchFamily="34" charset="0"/>
              </a:rPr>
              <a:t>Sposobnost nadzora gibanja lastnega telesa in spretnega ravnanja s predmeti</a:t>
            </a:r>
            <a:endParaRPr lang="sl-SI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MEDOSEBNA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l-SI" sz="2000" i="1" dirty="0">
                <a:latin typeface="Arial" panose="020B0604020202020204" pitchFamily="34" charset="0"/>
                <a:cs typeface="Arial" panose="020B0604020202020204" pitchFamily="34" charset="0"/>
              </a:rPr>
              <a:t>Razumevanje in sporazumevanje z drugimi</a:t>
            </a:r>
          </a:p>
          <a:p>
            <a:pPr lvl="1"/>
            <a:r>
              <a:rPr lang="sl-SI" sz="2000" i="1" dirty="0">
                <a:latin typeface="Arial" panose="020B0604020202020204" pitchFamily="34" charset="0"/>
                <a:cs typeface="Arial" panose="020B0604020202020204" pitchFamily="34" charset="0"/>
              </a:rPr>
              <a:t>Prepoznavanje in ustrezno odzivanje na razpoloženje, temperament, motivacijo in želje drugih</a:t>
            </a:r>
          </a:p>
          <a:p>
            <a:pPr marL="0" lvl="0" indent="0">
              <a:buNone/>
            </a:pP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ZNOTRAJOSEBNA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l-SI" sz="2000" i="1" dirty="0">
                <a:latin typeface="Arial" panose="020B0604020202020204" pitchFamily="34" charset="0"/>
                <a:cs typeface="Arial" panose="020B0604020202020204" pitchFamily="34" charset="0"/>
              </a:rPr>
              <a:t>Razumevanje samega sebe</a:t>
            </a:r>
          </a:p>
          <a:p>
            <a:pPr lvl="1"/>
            <a:r>
              <a:rPr lang="sl-SI" sz="2000" i="1" dirty="0">
                <a:latin typeface="Arial" panose="020B0604020202020204" pitchFamily="34" charset="0"/>
                <a:cs typeface="Arial" panose="020B0604020202020204" pitchFamily="34" charset="0"/>
              </a:rPr>
              <a:t>Dostop do lastnih čustev</a:t>
            </a:r>
          </a:p>
          <a:p>
            <a:pPr lvl="1"/>
            <a:r>
              <a:rPr lang="sl-SI" sz="2000" i="1" dirty="0">
                <a:latin typeface="Arial" panose="020B0604020202020204" pitchFamily="34" charset="0"/>
                <a:cs typeface="Arial" panose="020B0604020202020204" pitchFamily="34" charset="0"/>
              </a:rPr>
              <a:t>Sposobnost razlikovanja med različnimi lastnimi čustvi ter njihova uporaba kot vodilo za vedenje</a:t>
            </a:r>
          </a:p>
          <a:p>
            <a:pPr lvl="1"/>
            <a:r>
              <a:rPr lang="sl-SI" sz="2000" i="1" dirty="0">
                <a:latin typeface="Arial" panose="020B0604020202020204" pitchFamily="34" charset="0"/>
                <a:cs typeface="Arial" panose="020B0604020202020204" pitchFamily="34" charset="0"/>
              </a:rPr>
              <a:t>Poznavanje lastnih močnih in šibkih področij, želj, inteligentnosti</a:t>
            </a:r>
          </a:p>
          <a:p>
            <a:pPr marL="0" indent="0">
              <a:buNone/>
            </a:pP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Kasneje je dodal še:</a:t>
            </a:r>
          </a:p>
          <a:p>
            <a:pPr lvl="0"/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NARAVOSLOVNA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DUHOVNA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39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7361</Words>
  <Application>Microsoft Office PowerPoint</Application>
  <PresentationFormat>Širokozaslonsko</PresentationFormat>
  <Paragraphs>886</Paragraphs>
  <Slides>130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130</vt:i4>
      </vt:variant>
    </vt:vector>
  </HeadingPairs>
  <TitlesOfParts>
    <vt:vector size="137" baseType="lpstr">
      <vt:lpstr>Arial</vt:lpstr>
      <vt:lpstr>Calibri</vt:lpstr>
      <vt:lpstr>Calibri Light</vt:lpstr>
      <vt:lpstr>Symbol</vt:lpstr>
      <vt:lpstr>Times New Roman</vt:lpstr>
      <vt:lpstr>Wingdings</vt:lpstr>
      <vt:lpstr>Officeova tema</vt:lpstr>
      <vt:lpstr>in MOTIVACIJA</vt:lpstr>
      <vt:lpstr>Nekaj psiholoških dejstev in teorij za lažje razumevanje učenja</vt:lpstr>
      <vt:lpstr>PowerPointova predstavitev</vt:lpstr>
      <vt:lpstr>Značilnosti/razlike med spontanim in namernim učenjem </vt:lpstr>
      <vt:lpstr>Teorije učenja</vt:lpstr>
      <vt:lpstr>1. Asociativistični in behavioristični pogled na učenje in teorija podkrepitve</vt:lpstr>
      <vt:lpstr>Hans Ebbinghaus</vt:lpstr>
      <vt:lpstr>Krivulja pozabljanja</vt:lpstr>
      <vt:lpstr>PowerPointova predstavitev</vt:lpstr>
      <vt:lpstr>Ivanovič Pavlov – klasično pogojevanje</vt:lpstr>
      <vt:lpstr>PowerPointova predstavitev</vt:lpstr>
      <vt:lpstr>Edvard Thorndike</vt:lpstr>
      <vt:lpstr>Burrhus F. Skinner – instrumentalno pogojevanje</vt:lpstr>
      <vt:lpstr>PowerPointova predstavitev</vt:lpstr>
      <vt:lpstr>PowerPointova predstavitev</vt:lpstr>
      <vt:lpstr>2. Kognitivne teorije - Gestaltične, konstruktivistične</vt:lpstr>
      <vt:lpstr>Wolfgang Köhler - reševanje problemov z vpogledom </vt:lpstr>
      <vt:lpstr>Peter Russell</vt:lpstr>
      <vt:lpstr>PowerPointova predstavitev</vt:lpstr>
      <vt:lpstr>Friderick Bartlett</vt:lpstr>
      <vt:lpstr>PowerPointova predstavitev</vt:lpstr>
      <vt:lpstr>David Ausubel</vt:lpstr>
      <vt:lpstr>Pomen spoznavne strukture za smiselno besedno učenje</vt:lpstr>
      <vt:lpstr>PowerPointova predstavitev</vt:lpstr>
      <vt:lpstr>PowerPointova predstavitev</vt:lpstr>
      <vt:lpstr>Jean Piaget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Lev Semjovič Vigotski</vt:lpstr>
      <vt:lpstr>3. Humanistične teorije učenja</vt:lpstr>
      <vt:lpstr>Oblike učenja</vt:lpstr>
      <vt:lpstr>PowerPointova predstavitev</vt:lpstr>
      <vt:lpstr>Nevrofiziološke osnvove učenja – zorenje &amp; učenje</vt:lpstr>
      <vt:lpstr>Nevrofiziološke podlage učenja - možgani</vt:lpstr>
      <vt:lpstr>Kaj je nevron?</vt:lpstr>
      <vt:lpstr>Pogledi na delovanje možganov: Kako so funkcije razporejene?</vt:lpstr>
      <vt:lpstr>Zgradba možganov</vt:lpstr>
      <vt:lpstr>PowerPointova predstavitev</vt:lpstr>
      <vt:lpstr>PowerPointova predstavitev</vt:lpstr>
      <vt:lpstr>Možganski polobli in učenje</vt:lpstr>
      <vt:lpstr>Odnos med aktivacijo in učinkovitostjo duševnih in telesnih funkcij</vt:lpstr>
      <vt:lpstr>PowerPointova predstavitev</vt:lpstr>
      <vt:lpstr>Možganski valovi in učenje</vt:lpstr>
      <vt:lpstr>Zorenje</vt:lpstr>
      <vt:lpstr>PowerPointova predstavitev</vt:lpstr>
      <vt:lpstr>PowerPointova predstavitev</vt:lpstr>
      <vt:lpstr>SODOBNI KURIKULI – usklajevanje med zorenjem in učenjem</vt:lpstr>
      <vt:lpstr>PowerPointova predstavitev</vt:lpstr>
      <vt:lpstr>Ali in koliko učenja na pamet?</vt:lpstr>
      <vt:lpstr>Besedno učenje z razumevanjem </vt:lpstr>
      <vt:lpstr>Spomin</vt:lpstr>
      <vt:lpstr>PowerPointova predstavitev</vt:lpstr>
      <vt:lpstr>Tristopenjski model spomina (Atkinson in Schiffrin, 1968)</vt:lpstr>
      <vt:lpstr>PowerPointova predstavitev</vt:lpstr>
      <vt:lpstr>PowerPointova predstavitev</vt:lpstr>
      <vt:lpstr>Razlike med KS in DS</vt:lpstr>
      <vt:lpstr>Kako izboljšati zapomnitev in priklic bolj in manj smiselne snovi?</vt:lpstr>
      <vt:lpstr>PowerPointova predstavitev</vt:lpstr>
      <vt:lpstr>Učni stili in učenje</vt:lpstr>
      <vt:lpstr>PowerPointova predstavitev</vt:lpstr>
      <vt:lpstr>PowerPointova predstavitev</vt:lpstr>
      <vt:lpstr>Pozabljanje</vt:lpstr>
      <vt:lpstr>PowerPointova predstavitev</vt:lpstr>
      <vt:lpstr>PowerPointova predstavitev</vt:lpstr>
      <vt:lpstr>PowerPointova predstavitev</vt:lpstr>
      <vt:lpstr>Kako izboljšati zapomnitev in priklic?</vt:lpstr>
      <vt:lpstr>Aktivno  učenje  (Tanja Vičič)</vt:lpstr>
      <vt:lpstr>PowerPointova predstavitev</vt:lpstr>
      <vt:lpstr>Napake pri učenju (povzetek)</vt:lpstr>
      <vt:lpstr>Vrste mišljenja</vt:lpstr>
      <vt:lpstr>Metode  reševanja  problemov</vt:lpstr>
      <vt:lpstr>Dejavniki uspešnega učenja</vt:lpstr>
      <vt:lpstr>PowerPointova predstavitev</vt:lpstr>
      <vt:lpstr>Neposredni in posredni dejavniki učne uspešnosti</vt:lpstr>
      <vt:lpstr>PowerPointova predstavitev</vt:lpstr>
      <vt:lpstr>Motivacija in učenje</vt:lpstr>
      <vt:lpstr>Kaj je motivacija?</vt:lpstr>
      <vt:lpstr>Notranja (intrizična) motivacija</vt:lpstr>
      <vt:lpstr>Zunanja (ekstrinzična) motivacija</vt:lpstr>
      <vt:lpstr>Storilnostna motivacija</vt:lpstr>
      <vt:lpstr>Kaj nas motivira?</vt:lpstr>
      <vt:lpstr>Učna motivacija</vt:lpstr>
      <vt:lpstr>Humanistični pogled na učno motivacijo in Maslowa hierarhija potreb</vt:lpstr>
      <vt:lpstr>Kako dvigniti KAKOVOST MOTIVACIJE?</vt:lpstr>
      <vt:lpstr>  Motivacija in odnos do prihodnosti -pomen ciljev in aspiracij </vt:lpstr>
      <vt:lpstr>Pohvala in graja</vt:lpstr>
      <vt:lpstr>Umske sposobnosti in učenje</vt:lpstr>
      <vt:lpstr>Psihometrični pristop in Alfred Binet</vt:lpstr>
      <vt:lpstr>Inteligenčni kvocient (IQ)</vt:lpstr>
      <vt:lpstr>Značilnosti testov IQ</vt:lpstr>
      <vt:lpstr>Interpretacija IQ</vt:lpstr>
      <vt:lpstr>Socialno kulturni pristop</vt:lpstr>
      <vt:lpstr>PowerPointova predstavitev</vt:lpstr>
      <vt:lpstr>PowerPointova predstavitev</vt:lpstr>
      <vt:lpstr>Gardnerjeva teorija mnogoterih inteligentnosti</vt:lpstr>
      <vt:lpstr>PowerPointova predstavitev</vt:lpstr>
      <vt:lpstr>Uporaba Gardnerjeve teorije v izobraževanju</vt:lpstr>
      <vt:lpstr>Čustveno-osebnostni dejavniki učenja</vt:lpstr>
      <vt:lpstr>Pomen čustev za učenje</vt:lpstr>
      <vt:lpstr>Strah</vt:lpstr>
      <vt:lpstr>Fobija</vt:lpstr>
      <vt:lpstr>Anksioznost</vt:lpstr>
      <vt:lpstr>PowerPointova predstavitev</vt:lpstr>
      <vt:lpstr>Kako ravnati z anksioznimi učenci?</vt:lpstr>
      <vt:lpstr>Samopodoba</vt:lpstr>
      <vt:lpstr>PowerPointova predstavitev</vt:lpstr>
      <vt:lpstr>Kako SPODBUJATI POZITIVNO IN REALNO samopodobo pri učencih?</vt:lpstr>
      <vt:lpstr>Vloga vzgojitelja/učitelja</vt:lpstr>
      <vt:lpstr>Socialno-psihološki dejavniki učenja</vt:lpstr>
      <vt:lpstr>PowerPointova predstavitev</vt:lpstr>
      <vt:lpstr>Medosebna komunikacija</vt:lpstr>
      <vt:lpstr>Vloga učitelja v komunikaciji in odnosih</vt:lpstr>
      <vt:lpstr>Stili vodenja učiteljev</vt:lpstr>
      <vt:lpstr>Komunikacijske spretnosti učitelja</vt:lpstr>
      <vt:lpstr>Pomen razredne in šolske KLIME in ODNOSOV</vt:lpstr>
      <vt:lpstr>Učenje učenja</vt:lpstr>
      <vt:lpstr>PowerPointova predstavitev</vt:lpstr>
      <vt:lpstr>Kaj so strategije, taktike, metode, tehnike učenja?</vt:lpstr>
      <vt:lpstr>PowerPointova predstavitev</vt:lpstr>
      <vt:lpstr>Najpomembnejše učne strategije</vt:lpstr>
      <vt:lpstr>Strategije uspešnega branja</vt:lpstr>
      <vt:lpstr>METODA PV3P </vt:lpstr>
      <vt:lpstr>Učenje iz učbenikov in drugih virov</vt:lpstr>
      <vt:lpstr>Učenje s poslušnjem</vt:lpstr>
      <vt:lpstr>Učenje z miselnimi vzorci in s pojmovnimi mrežami</vt:lpstr>
      <vt:lpstr>Učenje za prihodnost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MOTIVACIJA</dc:title>
  <dc:creator>svetovalna</dc:creator>
  <cp:lastModifiedBy>svetovalna</cp:lastModifiedBy>
  <cp:revision>36</cp:revision>
  <dcterms:created xsi:type="dcterms:W3CDTF">2022-06-23T10:15:26Z</dcterms:created>
  <dcterms:modified xsi:type="dcterms:W3CDTF">2022-07-01T09:57:59Z</dcterms:modified>
</cp:coreProperties>
</file>