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C03-6E97-420E-AF12-3D3A8FC0BAF3}" type="datetimeFigureOut">
              <a:rPr lang="sl-SI" smtClean="0"/>
              <a:t>26. 05. 2024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095A61-EB58-4F0C-A167-6453503F8774}" type="slidenum">
              <a:rPr lang="sl-SI" smtClean="0"/>
              <a:t>‹#›</a:t>
            </a:fld>
            <a:endParaRPr lang="sl-SI"/>
          </a:p>
        </p:txBody>
      </p:sp>
    </p:spTree>
    <p:extLst>
      <p:ext uri="{BB962C8B-B14F-4D97-AF65-F5344CB8AC3E}">
        <p14:creationId xmlns:p14="http://schemas.microsoft.com/office/powerpoint/2010/main" val="2498889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35265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270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10303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sl-SI"/>
              <a:t>Uredite slog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Uredite slog podnaslova matrice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8ED83-C335-4FA4-BDA6-179399F756AF}"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2674290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2D372B-98C9-45C1-B3E4-0BB45466FF19}"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921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sl-SI"/>
              <a:t>Uredite slog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FC54D-B943-45B3-B5E2-99D8C109FCA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7070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95B58-2672-420F-A83F-490BC50CA27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9259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Uredite slog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l-SI"/>
              <a:t>Uredite sloge besedila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F11E4B-E72E-4AA2-ADB0-98F0264233B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8508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6E36E0-6D9A-4190-9200-1A7B025678ED}"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13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1BB38-EF53-41DB-B574-B2714CC5853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94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sl-SI"/>
              <a:t>Uredite slog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A22FC-E472-4603-8085-7E8C7182AB6E}"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14640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71829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sl-SI"/>
              <a:t>Uredite slog naslova matrice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8CC9E-CCC7-4B27-9C8A-D0E9DAFC469C}"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D34817">
                  <a:lumMod val="40000"/>
                  <a:lumOff val="60000"/>
                </a:srgbClr>
              </a:solidFill>
              <a:effectLst/>
              <a:uLnTx/>
              <a:uFillTx/>
              <a:latin typeface="Century Schoolbook" panose="02040604050505020304"/>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13216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E803D-59A1-47A9-A29E-85B68C4F61F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6954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667A5-1DA1-48F3-B53A-014B6633B534}"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4243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AE5B2D3-E92A-43A6-B56B-D75458889EF5}" type="datetimeFigureOut">
              <a:rPr lang="sl-SI" smtClean="0"/>
              <a:t>26. 05. 2024</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8812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11219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AE5B2D3-E92A-43A6-B56B-D75458889EF5}" type="datetimeFigureOut">
              <a:rPr lang="sl-SI" smtClean="0"/>
              <a:t>26. 05. 2024</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00396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AE5B2D3-E92A-43A6-B56B-D75458889EF5}" type="datetimeFigureOut">
              <a:rPr lang="sl-SI" smtClean="0"/>
              <a:t>26. 05. 2024</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1707072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AE5B2D3-E92A-43A6-B56B-D75458889EF5}" type="datetimeFigureOut">
              <a:rPr lang="sl-SI" smtClean="0"/>
              <a:t>26. 05. 2024</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286318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85155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AE5B2D3-E92A-43A6-B56B-D75458889EF5}" type="datetimeFigureOut">
              <a:rPr lang="sl-SI" smtClean="0"/>
              <a:t>26. 05. 2024</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07F2063-8523-477E-8762-FE2D02B0EB80}" type="slidenum">
              <a:rPr lang="sl-SI" smtClean="0"/>
              <a:t>‹#›</a:t>
            </a:fld>
            <a:endParaRPr lang="sl-SI"/>
          </a:p>
        </p:txBody>
      </p:sp>
    </p:spTree>
    <p:extLst>
      <p:ext uri="{BB962C8B-B14F-4D97-AF65-F5344CB8AC3E}">
        <p14:creationId xmlns:p14="http://schemas.microsoft.com/office/powerpoint/2010/main" val="31602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5B2D3-E92A-43A6-B56B-D75458889EF5}" type="datetimeFigureOut">
              <a:rPr lang="sl-SI" smtClean="0"/>
              <a:t>26. 05. 2024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063-8523-477E-8762-FE2D02B0EB80}" type="slidenum">
              <a:rPr lang="sl-SI" smtClean="0"/>
              <a:t>‹#›</a:t>
            </a:fld>
            <a:endParaRPr lang="sl-SI"/>
          </a:p>
        </p:txBody>
      </p:sp>
    </p:spTree>
    <p:extLst>
      <p:ext uri="{BB962C8B-B14F-4D97-AF65-F5344CB8AC3E}">
        <p14:creationId xmlns:p14="http://schemas.microsoft.com/office/powerpoint/2010/main" val="187243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sl-SI"/>
              <a:t>Uredite slog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51A5B0-DD74-4BC7-96D3-901634CACEF2}" type="datetime1">
              <a:rPr kumimoji="0" lang="sl-SI" sz="1050" b="0" i="0" u="none" strike="noStrike" kern="1200" cap="none" spc="0" normalizeH="0" baseline="0" noProof="0" smtClean="0">
                <a:ln>
                  <a:noFill/>
                </a:ln>
                <a:solidFill>
                  <a:srgbClr val="D34817">
                    <a:lumMod val="40000"/>
                    <a:lumOff val="60000"/>
                  </a:srgbClr>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26. 05. 2024</a:t>
            </a:fld>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050" b="0" i="0" u="none" strike="noStrike" kern="1200" cap="none" spc="0" normalizeH="0" baseline="0" noProof="0">
              <a:ln>
                <a:noFill/>
              </a:ln>
              <a:solidFill>
                <a:srgbClr val="D34817">
                  <a:lumMod val="40000"/>
                  <a:lumOff val="60000"/>
                </a:srgbClr>
              </a:solidFill>
              <a:effectLst/>
              <a:uLnTx/>
              <a:uFillTx/>
              <a:latin typeface="Century Schoolbook" panose="02040604050505020304"/>
              <a:ea typeface="+mn-ea"/>
              <a:cs typeface="+mn-cs"/>
            </a:endParaRP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88053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MAZIVA ZA DRSNE LEŽAJE</a:t>
            </a:r>
          </a:p>
          <a:p>
            <a:pPr marL="0" indent="0" algn="just">
              <a:buNone/>
            </a:pPr>
            <a:r>
              <a:rPr lang="sl-SI" dirty="0">
                <a:solidFill>
                  <a:schemeClr val="tx2"/>
                </a:solidFill>
              </a:rPr>
              <a:t>Mazivo je zelo važen konstrukcijski element. Proizvaja se mnogo vrst maziv. Za tvorbo nosilnega mazalnega sloja je predvsem važno, da ima mazivo sposobnost oprijemati se površin, odpornost proti staranju, sposobnost prevzemati in odvajati toploto ter prenašati obremenitve itd. </a:t>
            </a:r>
          </a:p>
          <a:p>
            <a:pPr marL="0" indent="0" algn="just">
              <a:buNone/>
            </a:pPr>
            <a:r>
              <a:rPr lang="sl-SI" dirty="0">
                <a:solidFill>
                  <a:schemeClr val="tx2"/>
                </a:solidFill>
              </a:rPr>
              <a:t>Odločilne so tudi fizikalne in kemične lastnosti, kot so: viskoznost, gostota, plamenišče, gorišče …</a:t>
            </a:r>
          </a:p>
          <a:p>
            <a:pPr marL="0" indent="0" algn="just">
              <a:buNone/>
            </a:pPr>
            <a:r>
              <a:rPr lang="sl-SI" b="1" dirty="0">
                <a:solidFill>
                  <a:schemeClr val="tx2"/>
                </a:solidFill>
              </a:rPr>
              <a:t>Maziva delimo glede na njihovo agregatno stanje in izvor v naslednje vrste:</a:t>
            </a:r>
          </a:p>
          <a:p>
            <a:pPr algn="just"/>
            <a:r>
              <a:rPr lang="sl-SI" b="1" dirty="0">
                <a:solidFill>
                  <a:schemeClr val="tx2"/>
                </a:solidFill>
              </a:rPr>
              <a:t>Tekoča maziva: </a:t>
            </a:r>
            <a:r>
              <a:rPr lang="sl-SI" dirty="0">
                <a:solidFill>
                  <a:schemeClr val="tx2"/>
                </a:solidFill>
              </a:rPr>
              <a:t>mineralna olja, rastlinska in živalska olja, maščena olja, sintetična olja in oljne emulzije.</a:t>
            </a:r>
          </a:p>
          <a:p>
            <a:pPr algn="just"/>
            <a:r>
              <a:rPr lang="sl-SI" b="1" dirty="0">
                <a:solidFill>
                  <a:schemeClr val="tx2"/>
                </a:solidFill>
              </a:rPr>
              <a:t>Gostota maziva: </a:t>
            </a:r>
            <a:r>
              <a:rPr lang="sl-SI" dirty="0">
                <a:solidFill>
                  <a:schemeClr val="tx2"/>
                </a:solidFill>
              </a:rPr>
              <a:t>masti in trda maziva.</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21240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MAZANJE Z OLJEM</a:t>
            </a:r>
          </a:p>
          <a:p>
            <a:pPr marL="457200" indent="-457200" algn="just">
              <a:buAutoNum type="arabicPeriod"/>
            </a:pPr>
            <a:r>
              <a:rPr lang="sl-SI" b="1" dirty="0">
                <a:solidFill>
                  <a:schemeClr val="tx2"/>
                </a:solidFill>
              </a:rPr>
              <a:t>OBČASNO MAZANJE</a:t>
            </a:r>
          </a:p>
          <a:p>
            <a:pPr marL="0" indent="0" algn="just">
              <a:buNone/>
            </a:pPr>
            <a:r>
              <a:rPr lang="sl-SI" dirty="0">
                <a:solidFill>
                  <a:schemeClr val="tx2"/>
                </a:solidFill>
              </a:rPr>
              <a:t>Ročno mazanje je najenostavnejši način mazanja drsnih površin. Uporabljamo ročno oljno mazalko, ščetko ipd. olje vlivamo na drsne površine skozi mazalke, vložene v ohišje ležaja. Mazalke se avtomatično zaprejo s pokrovom ali kroglico, ko prenehamo prilivati olje.</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5" name="Slika 4">
            <a:extLst>
              <a:ext uri="{FF2B5EF4-FFF2-40B4-BE49-F238E27FC236}">
                <a16:creationId xmlns:a16="http://schemas.microsoft.com/office/drawing/2014/main" id="{1BBE0C03-EB2B-F2FC-545B-A081163AC701}"/>
              </a:ext>
            </a:extLst>
          </p:cNvPr>
          <p:cNvPicPr>
            <a:picLocks noChangeAspect="1"/>
          </p:cNvPicPr>
          <p:nvPr/>
        </p:nvPicPr>
        <p:blipFill>
          <a:blip r:embed="rId2"/>
          <a:stretch>
            <a:fillRect/>
          </a:stretch>
        </p:blipFill>
        <p:spPr>
          <a:xfrm>
            <a:off x="3437809" y="2500205"/>
            <a:ext cx="5165417" cy="4336261"/>
          </a:xfrm>
          <a:prstGeom prst="rect">
            <a:avLst/>
          </a:prstGeom>
        </p:spPr>
      </p:pic>
    </p:spTree>
    <p:extLst>
      <p:ext uri="{BB962C8B-B14F-4D97-AF65-F5344CB8AC3E}">
        <p14:creationId xmlns:p14="http://schemas.microsoft.com/office/powerpoint/2010/main" val="286973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tx2"/>
                </a:solidFill>
              </a:rPr>
              <a:t>2. NEPREKINJENO MAZANJE</a:t>
            </a:r>
          </a:p>
          <a:p>
            <a:pPr marL="0" indent="0" algn="just">
              <a:buNone/>
            </a:pPr>
            <a:r>
              <a:rPr lang="sl-SI" dirty="0">
                <a:solidFill>
                  <a:schemeClr val="tx2"/>
                </a:solidFill>
              </a:rPr>
              <a:t>Neprekinjen dovod maziva je izveden s stenjem, blazinico, mazalko z ventilom, z mazalnimi obroči in z dovajanjem olja pod tlakom.</a:t>
            </a:r>
          </a:p>
          <a:p>
            <a:pPr algn="just"/>
            <a:r>
              <a:rPr lang="sl-SI" dirty="0">
                <a:solidFill>
                  <a:schemeClr val="tx2"/>
                </a:solidFill>
              </a:rPr>
              <a:t>Mazanje s stenjem</a:t>
            </a:r>
          </a:p>
          <a:p>
            <a:pPr algn="just"/>
            <a:r>
              <a:rPr lang="sl-SI" dirty="0">
                <a:solidFill>
                  <a:schemeClr val="tx2"/>
                </a:solidFill>
              </a:rPr>
              <a:t>Mazalka z ventilom</a:t>
            </a:r>
          </a:p>
          <a:p>
            <a:pPr algn="just"/>
            <a:r>
              <a:rPr lang="sl-SI" dirty="0">
                <a:solidFill>
                  <a:schemeClr val="tx2"/>
                </a:solidFill>
              </a:rPr>
              <a:t>Mazalka z iglo</a:t>
            </a:r>
          </a:p>
          <a:p>
            <a:pPr algn="just"/>
            <a:r>
              <a:rPr lang="sl-SI" dirty="0">
                <a:solidFill>
                  <a:schemeClr val="tx2"/>
                </a:solidFill>
              </a:rPr>
              <a:t>Mazalka z blazinico</a:t>
            </a:r>
          </a:p>
          <a:p>
            <a:pPr algn="just"/>
            <a:r>
              <a:rPr lang="sl-SI" dirty="0">
                <a:solidFill>
                  <a:schemeClr val="tx2"/>
                </a:solidFill>
              </a:rPr>
              <a:t>Mazalka z oljčnim obročem</a:t>
            </a:r>
          </a:p>
          <a:p>
            <a:pPr marL="0" indent="0" algn="just">
              <a:buNone/>
            </a:pPr>
            <a:r>
              <a:rPr lang="sl-SI" dirty="0">
                <a:solidFill>
                  <a:schemeClr val="tx2"/>
                </a:solidFill>
              </a:rPr>
              <a:t>Krožno mazanje imenujemo tudi centralno mazanje. Olje nenehno kroži od rezervoarja do posameznih mazalnih mest in se ponovno vrača v rezervoar. V obtok sta običajno vgrajeni napravi za čiščenje in hlajenje olja. </a:t>
            </a:r>
          </a:p>
          <a:p>
            <a:pPr marL="0" indent="0" algn="just">
              <a:buNone/>
            </a:pPr>
            <a:r>
              <a:rPr lang="sl-SI" dirty="0">
                <a:solidFill>
                  <a:schemeClr val="tx2"/>
                </a:solidFill>
              </a:rPr>
              <a:t>Olje se običajno pretaka po </a:t>
            </a:r>
            <a:r>
              <a:rPr lang="sl-SI" dirty="0" err="1">
                <a:solidFill>
                  <a:schemeClr val="tx2"/>
                </a:solidFill>
              </a:rPr>
              <a:t>oljevodih</a:t>
            </a:r>
            <a:r>
              <a:rPr lang="sl-SI" dirty="0">
                <a:solidFill>
                  <a:schemeClr val="tx2"/>
                </a:solidFill>
              </a:rPr>
              <a:t> s pomočjo zobate ali batne oljne črpalke. </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90083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ECDEDC01-680A-784C-A4D9-BDB7166541E6}"/>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4" name="Slika 3">
            <a:extLst>
              <a:ext uri="{FF2B5EF4-FFF2-40B4-BE49-F238E27FC236}">
                <a16:creationId xmlns:a16="http://schemas.microsoft.com/office/drawing/2014/main" id="{49AC0A56-E4FE-C908-C335-A600A122766A}"/>
              </a:ext>
            </a:extLst>
          </p:cNvPr>
          <p:cNvPicPr>
            <a:picLocks noChangeAspect="1"/>
          </p:cNvPicPr>
          <p:nvPr/>
        </p:nvPicPr>
        <p:blipFill>
          <a:blip r:embed="rId2"/>
          <a:stretch>
            <a:fillRect/>
          </a:stretch>
        </p:blipFill>
        <p:spPr>
          <a:xfrm>
            <a:off x="1514673" y="872948"/>
            <a:ext cx="8542848" cy="4751103"/>
          </a:xfrm>
          <a:prstGeom prst="rect">
            <a:avLst/>
          </a:prstGeom>
        </p:spPr>
      </p:pic>
    </p:spTree>
    <p:extLst>
      <p:ext uri="{BB962C8B-B14F-4D97-AF65-F5344CB8AC3E}">
        <p14:creationId xmlns:p14="http://schemas.microsoft.com/office/powerpoint/2010/main" val="301058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FB8B7DF-6949-26BE-BF15-0FBBA51B23FD}"/>
              </a:ext>
            </a:extLst>
          </p:cNvPr>
          <p:cNvSpPr>
            <a:spLocks noGrp="1"/>
          </p:cNvSpPr>
          <p:nvPr>
            <p:ph idx="1"/>
          </p:nvPr>
        </p:nvSpPr>
        <p:spPr>
          <a:xfrm>
            <a:off x="819421" y="503853"/>
            <a:ext cx="10212373" cy="6059947"/>
          </a:xfrm>
        </p:spPr>
        <p:txBody>
          <a:bodyPr>
            <a:normAutofit/>
          </a:bodyPr>
          <a:lstStyle/>
          <a:p>
            <a:pPr marL="0" indent="0" algn="just">
              <a:buNone/>
            </a:pPr>
            <a:r>
              <a:rPr lang="sl-SI" b="1" dirty="0">
                <a:solidFill>
                  <a:schemeClr val="accent1"/>
                </a:solidFill>
              </a:rPr>
              <a:t>MAZANJE Z MASTJO</a:t>
            </a:r>
          </a:p>
          <a:p>
            <a:pPr marL="0" indent="0" algn="just">
              <a:buNone/>
            </a:pPr>
            <a:r>
              <a:rPr lang="sl-SI" dirty="0">
                <a:solidFill>
                  <a:schemeClr val="tx2"/>
                </a:solidFill>
              </a:rPr>
              <a:t>Mazanje z mastjo je ekonomično, ker se ležaj maže samo, dokler obratuje. Mast maže ležaj tedaj, ko doseže njegova temperatura </a:t>
            </a:r>
            <a:r>
              <a:rPr lang="sl-SI" dirty="0" err="1">
                <a:solidFill>
                  <a:schemeClr val="tx2"/>
                </a:solidFill>
              </a:rPr>
              <a:t>kapljišče</a:t>
            </a:r>
            <a:r>
              <a:rPr lang="sl-SI" dirty="0">
                <a:solidFill>
                  <a:schemeClr val="tx2"/>
                </a:solidFill>
              </a:rPr>
              <a:t> masti. V tem trenutku postane mast tekoča, kar omogoči normalno mazanje ležaja. Če je temperatura ležaja višja, kot je temperatura </a:t>
            </a:r>
            <a:r>
              <a:rPr lang="sl-SI" dirty="0" err="1">
                <a:solidFill>
                  <a:schemeClr val="tx2"/>
                </a:solidFill>
              </a:rPr>
              <a:t>kapljišča</a:t>
            </a:r>
            <a:r>
              <a:rPr lang="sl-SI" dirty="0">
                <a:solidFill>
                  <a:schemeClr val="tx2"/>
                </a:solidFill>
              </a:rPr>
              <a:t> masti, postane mast preveč tekoča in prične iztekati iz ležaja. Normalna temperatura </a:t>
            </a:r>
            <a:r>
              <a:rPr lang="sl-SI" dirty="0" err="1">
                <a:solidFill>
                  <a:schemeClr val="tx2"/>
                </a:solidFill>
              </a:rPr>
              <a:t>kapljišča</a:t>
            </a:r>
            <a:r>
              <a:rPr lang="sl-SI" dirty="0">
                <a:solidFill>
                  <a:schemeClr val="tx2"/>
                </a:solidFill>
              </a:rPr>
              <a:t> masti je med 60 in 80°C.</a:t>
            </a:r>
          </a:p>
          <a:p>
            <a:pPr marL="0" indent="0" algn="just">
              <a:buNone/>
            </a:pPr>
            <a:r>
              <a:rPr lang="sl-SI" b="1" dirty="0">
                <a:solidFill>
                  <a:schemeClr val="tx2"/>
                </a:solidFill>
              </a:rPr>
              <a:t>Ročno mazanje z mastjo </a:t>
            </a:r>
            <a:r>
              <a:rPr lang="sl-SI" dirty="0">
                <a:solidFill>
                  <a:schemeClr val="tx2"/>
                </a:solidFill>
              </a:rPr>
              <a:t>je v rabi pri lahko dostopnih kotalnih ležajih, verigah.</a:t>
            </a:r>
          </a:p>
          <a:p>
            <a:pPr marL="0" indent="0" algn="just">
              <a:buNone/>
            </a:pPr>
            <a:r>
              <a:rPr lang="sl-SI" b="1" dirty="0" err="1">
                <a:solidFill>
                  <a:schemeClr val="tx2"/>
                </a:solidFill>
              </a:rPr>
              <a:t>Staufferjeva</a:t>
            </a:r>
            <a:r>
              <a:rPr lang="sl-SI" b="1" dirty="0">
                <a:solidFill>
                  <a:schemeClr val="tx2"/>
                </a:solidFill>
              </a:rPr>
              <a:t> mazalka </a:t>
            </a:r>
            <a:r>
              <a:rPr lang="sl-SI" dirty="0">
                <a:solidFill>
                  <a:schemeClr val="tx2"/>
                </a:solidFill>
              </a:rPr>
              <a:t>za mazanje z mastjo sestoji iz ohišja in pokrova. S privijanjem pokrova iztiskamo iz ohišja mast skozi cev na mazalno mesto.</a:t>
            </a:r>
          </a:p>
          <a:p>
            <a:pPr marL="0" indent="0" algn="just">
              <a:buNone/>
            </a:pPr>
            <a:r>
              <a:rPr lang="sl-SI" b="1" dirty="0">
                <a:solidFill>
                  <a:schemeClr val="tx2"/>
                </a:solidFill>
              </a:rPr>
              <a:t>Tlačna mazalka </a:t>
            </a:r>
            <a:r>
              <a:rPr lang="sl-SI" dirty="0">
                <a:solidFill>
                  <a:schemeClr val="tx2"/>
                </a:solidFill>
              </a:rPr>
              <a:t>omogoča enakomeren dotok masti do mazalnega mesta. Vgrajeno ima vzmet, ki stalno pritiska na bat iztiska mast na mazalno mesto.</a:t>
            </a:r>
          </a:p>
          <a:p>
            <a:pPr marL="0" indent="0" algn="just">
              <a:buNone/>
            </a:pPr>
            <a:r>
              <a:rPr lang="sl-SI" b="1" dirty="0">
                <a:solidFill>
                  <a:schemeClr val="tx2"/>
                </a:solidFill>
              </a:rPr>
              <a:t>Visokotlačna mazalka z zapornim ventilom </a:t>
            </a:r>
            <a:r>
              <a:rPr lang="sl-SI" dirty="0">
                <a:solidFill>
                  <a:schemeClr val="tx2"/>
                </a:solidFill>
              </a:rPr>
              <a:t>je sestavljena iz ohišja, v katerem je os med ki pritiska kroglico ali stožec na vstopno odprtino in s tem preprečuje izstop masti in vstop nesnage. </a:t>
            </a:r>
          </a:p>
        </p:txBody>
      </p:sp>
      <p:sp>
        <p:nvSpPr>
          <p:cNvPr id="4" name="Označba mesta številke diapozitiva 3">
            <a:extLst>
              <a:ext uri="{FF2B5EF4-FFF2-40B4-BE49-F238E27FC236}">
                <a16:creationId xmlns:a16="http://schemas.microsoft.com/office/drawing/2014/main" id="{E4DF0007-C6B5-FF88-1556-BC0F143EC8D0}"/>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851358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a:extLst>
              <a:ext uri="{FF2B5EF4-FFF2-40B4-BE49-F238E27FC236}">
                <a16:creationId xmlns:a16="http://schemas.microsoft.com/office/drawing/2014/main" id="{839B4B33-5529-5921-28C6-FC05529E3EE5}"/>
              </a:ext>
            </a:extLst>
          </p:cNvPr>
          <p:cNvSpPr>
            <a:spLocks noGrp="1"/>
          </p:cNvSpPr>
          <p:nvPr>
            <p:ph type="sldNum" sz="quarter" idx="12"/>
          </p:nvPr>
        </p:nvSpPr>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173A467-C450-4630-8011-AFCFCC803065}" type="slidenum">
              <a:rPr kumimoji="0" lang="sl-SI" sz="3600" b="0" i="0" u="none" strike="noStrike" kern="1200" cap="none" spc="0" normalizeH="0" baseline="0" noProof="0" smtClean="0">
                <a:ln>
                  <a:noFill/>
                </a:ln>
                <a:solidFill>
                  <a:srgbClr val="D34817">
                    <a:lumMod val="60000"/>
                    <a:lumOff val="40000"/>
                  </a:srgbClr>
                </a:solidFill>
                <a:effectLst/>
                <a:uLnTx/>
                <a:uFillTx/>
                <a:latin typeface="Century Schoolbook" panose="020406040505050203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sl-SI" sz="3600" b="0" i="0" u="none" strike="noStrike" kern="1200" cap="none" spc="0" normalizeH="0" baseline="0" noProof="0">
              <a:ln>
                <a:noFill/>
              </a:ln>
              <a:solidFill>
                <a:srgbClr val="D34817">
                  <a:lumMod val="60000"/>
                  <a:lumOff val="40000"/>
                </a:srgbClr>
              </a:solidFill>
              <a:effectLst/>
              <a:uLnTx/>
              <a:uFillTx/>
              <a:latin typeface="Century Schoolbook" panose="02040604050505020304"/>
              <a:ea typeface="+mn-ea"/>
              <a:cs typeface="+mn-cs"/>
            </a:endParaRPr>
          </a:p>
        </p:txBody>
      </p:sp>
      <p:pic>
        <p:nvPicPr>
          <p:cNvPr id="3" name="Slika 2">
            <a:extLst>
              <a:ext uri="{FF2B5EF4-FFF2-40B4-BE49-F238E27FC236}">
                <a16:creationId xmlns:a16="http://schemas.microsoft.com/office/drawing/2014/main" id="{0385612B-72BA-0296-0371-66D1B48DB4C8}"/>
              </a:ext>
            </a:extLst>
          </p:cNvPr>
          <p:cNvPicPr>
            <a:picLocks noChangeAspect="1"/>
          </p:cNvPicPr>
          <p:nvPr/>
        </p:nvPicPr>
        <p:blipFill>
          <a:blip r:embed="rId2"/>
          <a:stretch>
            <a:fillRect/>
          </a:stretch>
        </p:blipFill>
        <p:spPr>
          <a:xfrm>
            <a:off x="1426545" y="422787"/>
            <a:ext cx="8720346" cy="6182451"/>
          </a:xfrm>
          <a:prstGeom prst="rect">
            <a:avLst/>
          </a:prstGeom>
        </p:spPr>
      </p:pic>
    </p:spTree>
    <p:extLst>
      <p:ext uri="{BB962C8B-B14F-4D97-AF65-F5344CB8AC3E}">
        <p14:creationId xmlns:p14="http://schemas.microsoft.com/office/powerpoint/2010/main" val="225207549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429</Words>
  <Application>Microsoft Office PowerPoint</Application>
  <PresentationFormat>Širokozaslonsko</PresentationFormat>
  <Paragraphs>30</Paragraphs>
  <Slides>6</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6</vt:i4>
      </vt:variant>
    </vt:vector>
  </HeadingPairs>
  <TitlesOfParts>
    <vt:vector size="13" baseType="lpstr">
      <vt:lpstr>Arial</vt:lpstr>
      <vt:lpstr>Calibri</vt:lpstr>
      <vt:lpstr>Calibri Light</vt:lpstr>
      <vt:lpstr>Century Schoolbook</vt:lpstr>
      <vt:lpstr>Wingdings 2</vt:lpstr>
      <vt:lpstr>Officeova tema</vt:lpstr>
      <vt:lpstr>3_View</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SILA IN POSPEŠEK</dc:title>
  <dc:creator>Tanja</dc:creator>
  <cp:lastModifiedBy>Tanja</cp:lastModifiedBy>
  <cp:revision>66</cp:revision>
  <dcterms:created xsi:type="dcterms:W3CDTF">2022-12-12T14:37:12Z</dcterms:created>
  <dcterms:modified xsi:type="dcterms:W3CDTF">2024-05-26T09:47:13Z</dcterms:modified>
</cp:coreProperties>
</file>