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57" r:id="rId2"/>
    <p:sldId id="258" r:id="rId3"/>
    <p:sldId id="259" r:id="rId4"/>
    <p:sldId id="267" r:id="rId5"/>
    <p:sldId id="256" r:id="rId6"/>
    <p:sldId id="268" r:id="rId7"/>
    <p:sldId id="269" r:id="rId8"/>
    <p:sldId id="261" r:id="rId9"/>
    <p:sldId id="271" r:id="rId10"/>
    <p:sldId id="270" r:id="rId11"/>
    <p:sldId id="272" r:id="rId12"/>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3300"/>
    <a:srgbClr val="FFFF00"/>
    <a:srgbClr val="FFFF66"/>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6891" autoAdjust="0"/>
  </p:normalViewPr>
  <p:slideViewPr>
    <p:cSldViewPr>
      <p:cViewPr varScale="1">
        <p:scale>
          <a:sx n="72" d="100"/>
          <a:sy n="72" d="100"/>
        </p:scale>
        <p:origin x="-50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sl-SI"/>
          </a:p>
        </p:txBody>
      </p:sp>
      <p:sp>
        <p:nvSpPr>
          <p:cNvPr id="143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sl-SI"/>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43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p>
        </p:txBody>
      </p:sp>
      <p:sp>
        <p:nvSpPr>
          <p:cNvPr id="143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sl-SI"/>
          </a:p>
        </p:txBody>
      </p:sp>
      <p:sp>
        <p:nvSpPr>
          <p:cNvPr id="143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7859E39-238E-4051-A32E-36C0D017EDB9}" type="slidenum">
              <a:rPr lang="sl-SI"/>
              <a:pPr/>
              <a:t>‹#›</a:t>
            </a:fld>
            <a:endParaRPr lang="sl-S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E0E6A2-E9FD-4C0F-82D9-ECF2C1981C32}" type="slidenum">
              <a:rPr lang="sl-SI"/>
              <a:pPr/>
              <a:t>1</a:t>
            </a:fld>
            <a:endParaRPr lang="sl-SI"/>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sl-S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l-SI"/>
          </a:p>
        </p:txBody>
      </p:sp>
      <p:sp>
        <p:nvSpPr>
          <p:cNvPr id="4" name="Date Placeholder 3"/>
          <p:cNvSpPr>
            <a:spLocks noGrp="1"/>
          </p:cNvSpPr>
          <p:nvPr>
            <p:ph type="dt" sz="half" idx="10"/>
          </p:nvPr>
        </p:nvSpPr>
        <p:spPr/>
        <p:txBody>
          <a:bodyPr/>
          <a:lstStyle>
            <a:lvl1pPr>
              <a:defRPr/>
            </a:lvl1pPr>
          </a:lstStyle>
          <a:p>
            <a:endParaRPr lang="sl-SI"/>
          </a:p>
        </p:txBody>
      </p:sp>
      <p:sp>
        <p:nvSpPr>
          <p:cNvPr id="5" name="Footer Placeholder 4"/>
          <p:cNvSpPr>
            <a:spLocks noGrp="1"/>
          </p:cNvSpPr>
          <p:nvPr>
            <p:ph type="ftr" sz="quarter" idx="11"/>
          </p:nvPr>
        </p:nvSpPr>
        <p:spPr/>
        <p:txBody>
          <a:bodyPr/>
          <a:lstStyle>
            <a:lvl1pPr>
              <a:defRPr/>
            </a:lvl1pPr>
          </a:lstStyle>
          <a:p>
            <a:r>
              <a:rPr lang="sl-SI"/>
              <a:t>Mateja Majhen, prof.</a:t>
            </a:r>
          </a:p>
        </p:txBody>
      </p:sp>
      <p:sp>
        <p:nvSpPr>
          <p:cNvPr id="6" name="Slide Number Placeholder 5"/>
          <p:cNvSpPr>
            <a:spLocks noGrp="1"/>
          </p:cNvSpPr>
          <p:nvPr>
            <p:ph type="sldNum" sz="quarter" idx="12"/>
          </p:nvPr>
        </p:nvSpPr>
        <p:spPr/>
        <p:txBody>
          <a:bodyPr/>
          <a:lstStyle>
            <a:lvl1pPr>
              <a:defRPr/>
            </a:lvl1pPr>
          </a:lstStyle>
          <a:p>
            <a:fld id="{7DD7E496-C4DC-4D47-88D0-E8BFA9C4BD76}" type="slidenum">
              <a:rPr lang="sl-SI"/>
              <a:pPr/>
              <a:t>‹#›</a:t>
            </a:fld>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endParaRPr lang="sl-SI"/>
          </a:p>
        </p:txBody>
      </p:sp>
      <p:sp>
        <p:nvSpPr>
          <p:cNvPr id="5" name="Footer Placeholder 4"/>
          <p:cNvSpPr>
            <a:spLocks noGrp="1"/>
          </p:cNvSpPr>
          <p:nvPr>
            <p:ph type="ftr" sz="quarter" idx="11"/>
          </p:nvPr>
        </p:nvSpPr>
        <p:spPr/>
        <p:txBody>
          <a:bodyPr/>
          <a:lstStyle>
            <a:lvl1pPr>
              <a:defRPr/>
            </a:lvl1pPr>
          </a:lstStyle>
          <a:p>
            <a:r>
              <a:rPr lang="sl-SI"/>
              <a:t>Mateja Majhen, prof.</a:t>
            </a:r>
          </a:p>
        </p:txBody>
      </p:sp>
      <p:sp>
        <p:nvSpPr>
          <p:cNvPr id="6" name="Slide Number Placeholder 5"/>
          <p:cNvSpPr>
            <a:spLocks noGrp="1"/>
          </p:cNvSpPr>
          <p:nvPr>
            <p:ph type="sldNum" sz="quarter" idx="12"/>
          </p:nvPr>
        </p:nvSpPr>
        <p:spPr/>
        <p:txBody>
          <a:bodyPr/>
          <a:lstStyle>
            <a:lvl1pPr>
              <a:defRPr/>
            </a:lvl1pPr>
          </a:lstStyle>
          <a:p>
            <a:fld id="{DC5C2543-B6A4-430E-B5C5-A8A29B921317}" type="slidenum">
              <a:rPr lang="sl-SI"/>
              <a:pPr/>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endParaRPr lang="sl-SI"/>
          </a:p>
        </p:txBody>
      </p:sp>
      <p:sp>
        <p:nvSpPr>
          <p:cNvPr id="5" name="Footer Placeholder 4"/>
          <p:cNvSpPr>
            <a:spLocks noGrp="1"/>
          </p:cNvSpPr>
          <p:nvPr>
            <p:ph type="ftr" sz="quarter" idx="11"/>
          </p:nvPr>
        </p:nvSpPr>
        <p:spPr/>
        <p:txBody>
          <a:bodyPr/>
          <a:lstStyle>
            <a:lvl1pPr>
              <a:defRPr/>
            </a:lvl1pPr>
          </a:lstStyle>
          <a:p>
            <a:r>
              <a:rPr lang="sl-SI"/>
              <a:t>Mateja Majhen, prof.</a:t>
            </a:r>
          </a:p>
        </p:txBody>
      </p:sp>
      <p:sp>
        <p:nvSpPr>
          <p:cNvPr id="6" name="Slide Number Placeholder 5"/>
          <p:cNvSpPr>
            <a:spLocks noGrp="1"/>
          </p:cNvSpPr>
          <p:nvPr>
            <p:ph type="sldNum" sz="quarter" idx="12"/>
          </p:nvPr>
        </p:nvSpPr>
        <p:spPr/>
        <p:txBody>
          <a:bodyPr/>
          <a:lstStyle>
            <a:lvl1pPr>
              <a:defRPr/>
            </a:lvl1pPr>
          </a:lstStyle>
          <a:p>
            <a:fld id="{7C73F67D-FCD3-4239-9AF3-824EB67B58F3}" type="slidenum">
              <a:rPr lang="sl-SI"/>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p:txBody>
          <a:bodyPr/>
          <a:lstStyle>
            <a:lvl1pPr>
              <a:defRPr/>
            </a:lvl1pPr>
          </a:lstStyle>
          <a:p>
            <a:endParaRPr lang="sl-SI"/>
          </a:p>
        </p:txBody>
      </p:sp>
      <p:sp>
        <p:nvSpPr>
          <p:cNvPr id="5" name="Footer Placeholder 4"/>
          <p:cNvSpPr>
            <a:spLocks noGrp="1"/>
          </p:cNvSpPr>
          <p:nvPr>
            <p:ph type="ftr" sz="quarter" idx="11"/>
          </p:nvPr>
        </p:nvSpPr>
        <p:spPr/>
        <p:txBody>
          <a:bodyPr/>
          <a:lstStyle>
            <a:lvl1pPr>
              <a:defRPr/>
            </a:lvl1pPr>
          </a:lstStyle>
          <a:p>
            <a:r>
              <a:rPr lang="sl-SI"/>
              <a:t>Mateja Majhen, prof.</a:t>
            </a:r>
          </a:p>
        </p:txBody>
      </p:sp>
      <p:sp>
        <p:nvSpPr>
          <p:cNvPr id="6" name="Slide Number Placeholder 5"/>
          <p:cNvSpPr>
            <a:spLocks noGrp="1"/>
          </p:cNvSpPr>
          <p:nvPr>
            <p:ph type="sldNum" sz="quarter" idx="12"/>
          </p:nvPr>
        </p:nvSpPr>
        <p:spPr/>
        <p:txBody>
          <a:bodyPr/>
          <a:lstStyle>
            <a:lvl1pPr>
              <a:defRPr/>
            </a:lvl1pPr>
          </a:lstStyle>
          <a:p>
            <a:fld id="{EBE5DC05-B59F-4C6D-8D35-1545BA89779C}" type="slidenum">
              <a:rPr lang="sl-SI"/>
              <a:pPr/>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sl-SI"/>
          </a:p>
        </p:txBody>
      </p:sp>
      <p:sp>
        <p:nvSpPr>
          <p:cNvPr id="5" name="Footer Placeholder 4"/>
          <p:cNvSpPr>
            <a:spLocks noGrp="1"/>
          </p:cNvSpPr>
          <p:nvPr>
            <p:ph type="ftr" sz="quarter" idx="11"/>
          </p:nvPr>
        </p:nvSpPr>
        <p:spPr/>
        <p:txBody>
          <a:bodyPr/>
          <a:lstStyle>
            <a:lvl1pPr>
              <a:defRPr/>
            </a:lvl1pPr>
          </a:lstStyle>
          <a:p>
            <a:r>
              <a:rPr lang="sl-SI"/>
              <a:t>Mateja Majhen, prof.</a:t>
            </a:r>
          </a:p>
        </p:txBody>
      </p:sp>
      <p:sp>
        <p:nvSpPr>
          <p:cNvPr id="6" name="Slide Number Placeholder 5"/>
          <p:cNvSpPr>
            <a:spLocks noGrp="1"/>
          </p:cNvSpPr>
          <p:nvPr>
            <p:ph type="sldNum" sz="quarter" idx="12"/>
          </p:nvPr>
        </p:nvSpPr>
        <p:spPr/>
        <p:txBody>
          <a:bodyPr/>
          <a:lstStyle>
            <a:lvl1pPr>
              <a:defRPr/>
            </a:lvl1pPr>
          </a:lstStyle>
          <a:p>
            <a:fld id="{12F1E779-1E0C-4EB1-A82B-ADC804B4CED9}" type="slidenum">
              <a:rPr lang="sl-SI"/>
              <a:pPr/>
              <a:t>‹#›</a:t>
            </a:fld>
            <a:endParaRPr lang="sl-S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Date Placeholder 4"/>
          <p:cNvSpPr>
            <a:spLocks noGrp="1"/>
          </p:cNvSpPr>
          <p:nvPr>
            <p:ph type="dt" sz="half" idx="10"/>
          </p:nvPr>
        </p:nvSpPr>
        <p:spPr/>
        <p:txBody>
          <a:bodyPr/>
          <a:lstStyle>
            <a:lvl1pPr>
              <a:defRPr/>
            </a:lvl1pPr>
          </a:lstStyle>
          <a:p>
            <a:endParaRPr lang="sl-SI"/>
          </a:p>
        </p:txBody>
      </p:sp>
      <p:sp>
        <p:nvSpPr>
          <p:cNvPr id="6" name="Footer Placeholder 5"/>
          <p:cNvSpPr>
            <a:spLocks noGrp="1"/>
          </p:cNvSpPr>
          <p:nvPr>
            <p:ph type="ftr" sz="quarter" idx="11"/>
          </p:nvPr>
        </p:nvSpPr>
        <p:spPr/>
        <p:txBody>
          <a:bodyPr/>
          <a:lstStyle>
            <a:lvl1pPr>
              <a:defRPr/>
            </a:lvl1pPr>
          </a:lstStyle>
          <a:p>
            <a:r>
              <a:rPr lang="sl-SI"/>
              <a:t>Mateja Majhen, prof.</a:t>
            </a:r>
          </a:p>
        </p:txBody>
      </p:sp>
      <p:sp>
        <p:nvSpPr>
          <p:cNvPr id="7" name="Slide Number Placeholder 6"/>
          <p:cNvSpPr>
            <a:spLocks noGrp="1"/>
          </p:cNvSpPr>
          <p:nvPr>
            <p:ph type="sldNum" sz="quarter" idx="12"/>
          </p:nvPr>
        </p:nvSpPr>
        <p:spPr/>
        <p:txBody>
          <a:bodyPr/>
          <a:lstStyle>
            <a:lvl1pPr>
              <a:defRPr/>
            </a:lvl1pPr>
          </a:lstStyle>
          <a:p>
            <a:fld id="{CFF7F834-C1AE-45BD-9444-C007A7AE3E19}" type="slidenum">
              <a:rPr lang="sl-SI"/>
              <a:pPr/>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6"/>
          <p:cNvSpPr>
            <a:spLocks noGrp="1"/>
          </p:cNvSpPr>
          <p:nvPr>
            <p:ph type="dt" sz="half" idx="10"/>
          </p:nvPr>
        </p:nvSpPr>
        <p:spPr/>
        <p:txBody>
          <a:bodyPr/>
          <a:lstStyle>
            <a:lvl1pPr>
              <a:defRPr/>
            </a:lvl1pPr>
          </a:lstStyle>
          <a:p>
            <a:endParaRPr lang="sl-SI"/>
          </a:p>
        </p:txBody>
      </p:sp>
      <p:sp>
        <p:nvSpPr>
          <p:cNvPr id="8" name="Footer Placeholder 7"/>
          <p:cNvSpPr>
            <a:spLocks noGrp="1"/>
          </p:cNvSpPr>
          <p:nvPr>
            <p:ph type="ftr" sz="quarter" idx="11"/>
          </p:nvPr>
        </p:nvSpPr>
        <p:spPr/>
        <p:txBody>
          <a:bodyPr/>
          <a:lstStyle>
            <a:lvl1pPr>
              <a:defRPr/>
            </a:lvl1pPr>
          </a:lstStyle>
          <a:p>
            <a:r>
              <a:rPr lang="sl-SI"/>
              <a:t>Mateja Majhen, prof.</a:t>
            </a:r>
          </a:p>
        </p:txBody>
      </p:sp>
      <p:sp>
        <p:nvSpPr>
          <p:cNvPr id="9" name="Slide Number Placeholder 8"/>
          <p:cNvSpPr>
            <a:spLocks noGrp="1"/>
          </p:cNvSpPr>
          <p:nvPr>
            <p:ph type="sldNum" sz="quarter" idx="12"/>
          </p:nvPr>
        </p:nvSpPr>
        <p:spPr/>
        <p:txBody>
          <a:bodyPr/>
          <a:lstStyle>
            <a:lvl1pPr>
              <a:defRPr/>
            </a:lvl1pPr>
          </a:lstStyle>
          <a:p>
            <a:fld id="{B4F4C488-0F4A-4F50-B265-7422B2FA1603}" type="slidenum">
              <a:rPr lang="sl-SI"/>
              <a:pPr/>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2"/>
          <p:cNvSpPr>
            <a:spLocks noGrp="1"/>
          </p:cNvSpPr>
          <p:nvPr>
            <p:ph type="dt" sz="half" idx="10"/>
          </p:nvPr>
        </p:nvSpPr>
        <p:spPr/>
        <p:txBody>
          <a:bodyPr/>
          <a:lstStyle>
            <a:lvl1pPr>
              <a:defRPr/>
            </a:lvl1pPr>
          </a:lstStyle>
          <a:p>
            <a:endParaRPr lang="sl-SI"/>
          </a:p>
        </p:txBody>
      </p:sp>
      <p:sp>
        <p:nvSpPr>
          <p:cNvPr id="4" name="Footer Placeholder 3"/>
          <p:cNvSpPr>
            <a:spLocks noGrp="1"/>
          </p:cNvSpPr>
          <p:nvPr>
            <p:ph type="ftr" sz="quarter" idx="11"/>
          </p:nvPr>
        </p:nvSpPr>
        <p:spPr/>
        <p:txBody>
          <a:bodyPr/>
          <a:lstStyle>
            <a:lvl1pPr>
              <a:defRPr/>
            </a:lvl1pPr>
          </a:lstStyle>
          <a:p>
            <a:r>
              <a:rPr lang="sl-SI"/>
              <a:t>Mateja Majhen, prof.</a:t>
            </a:r>
          </a:p>
        </p:txBody>
      </p:sp>
      <p:sp>
        <p:nvSpPr>
          <p:cNvPr id="5" name="Slide Number Placeholder 4"/>
          <p:cNvSpPr>
            <a:spLocks noGrp="1"/>
          </p:cNvSpPr>
          <p:nvPr>
            <p:ph type="sldNum" sz="quarter" idx="12"/>
          </p:nvPr>
        </p:nvSpPr>
        <p:spPr/>
        <p:txBody>
          <a:bodyPr/>
          <a:lstStyle>
            <a:lvl1pPr>
              <a:defRPr/>
            </a:lvl1pPr>
          </a:lstStyle>
          <a:p>
            <a:fld id="{B25337F0-F9F3-460B-9CFE-9BFFD23F8040}" type="slidenum">
              <a:rPr lang="sl-SI"/>
              <a:pPr/>
              <a:t>‹#›</a:t>
            </a:fld>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sl-SI"/>
          </a:p>
        </p:txBody>
      </p:sp>
      <p:sp>
        <p:nvSpPr>
          <p:cNvPr id="3" name="Footer Placeholder 2"/>
          <p:cNvSpPr>
            <a:spLocks noGrp="1"/>
          </p:cNvSpPr>
          <p:nvPr>
            <p:ph type="ftr" sz="quarter" idx="11"/>
          </p:nvPr>
        </p:nvSpPr>
        <p:spPr/>
        <p:txBody>
          <a:bodyPr/>
          <a:lstStyle>
            <a:lvl1pPr>
              <a:defRPr/>
            </a:lvl1pPr>
          </a:lstStyle>
          <a:p>
            <a:r>
              <a:rPr lang="sl-SI"/>
              <a:t>Mateja Majhen, prof.</a:t>
            </a:r>
          </a:p>
        </p:txBody>
      </p:sp>
      <p:sp>
        <p:nvSpPr>
          <p:cNvPr id="4" name="Slide Number Placeholder 3"/>
          <p:cNvSpPr>
            <a:spLocks noGrp="1"/>
          </p:cNvSpPr>
          <p:nvPr>
            <p:ph type="sldNum" sz="quarter" idx="12"/>
          </p:nvPr>
        </p:nvSpPr>
        <p:spPr/>
        <p:txBody>
          <a:bodyPr/>
          <a:lstStyle>
            <a:lvl1pPr>
              <a:defRPr/>
            </a:lvl1pPr>
          </a:lstStyle>
          <a:p>
            <a:fld id="{6CF39C0F-11CB-42DA-AB2B-ABB4DF4A846F}" type="slidenum">
              <a:rPr lang="sl-SI"/>
              <a:pPr/>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sl-SI"/>
          </a:p>
        </p:txBody>
      </p:sp>
      <p:sp>
        <p:nvSpPr>
          <p:cNvPr id="6" name="Footer Placeholder 5"/>
          <p:cNvSpPr>
            <a:spLocks noGrp="1"/>
          </p:cNvSpPr>
          <p:nvPr>
            <p:ph type="ftr" sz="quarter" idx="11"/>
          </p:nvPr>
        </p:nvSpPr>
        <p:spPr/>
        <p:txBody>
          <a:bodyPr/>
          <a:lstStyle>
            <a:lvl1pPr>
              <a:defRPr/>
            </a:lvl1pPr>
          </a:lstStyle>
          <a:p>
            <a:r>
              <a:rPr lang="sl-SI"/>
              <a:t>Mateja Majhen, prof.</a:t>
            </a:r>
          </a:p>
        </p:txBody>
      </p:sp>
      <p:sp>
        <p:nvSpPr>
          <p:cNvPr id="7" name="Slide Number Placeholder 6"/>
          <p:cNvSpPr>
            <a:spLocks noGrp="1"/>
          </p:cNvSpPr>
          <p:nvPr>
            <p:ph type="sldNum" sz="quarter" idx="12"/>
          </p:nvPr>
        </p:nvSpPr>
        <p:spPr/>
        <p:txBody>
          <a:bodyPr/>
          <a:lstStyle>
            <a:lvl1pPr>
              <a:defRPr/>
            </a:lvl1pPr>
          </a:lstStyle>
          <a:p>
            <a:fld id="{43946BEB-3183-42A9-BE35-505787FBDF97}" type="slidenum">
              <a:rPr lang="sl-SI"/>
              <a:pPr/>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sl-SI"/>
          </a:p>
        </p:txBody>
      </p:sp>
      <p:sp>
        <p:nvSpPr>
          <p:cNvPr id="6" name="Footer Placeholder 5"/>
          <p:cNvSpPr>
            <a:spLocks noGrp="1"/>
          </p:cNvSpPr>
          <p:nvPr>
            <p:ph type="ftr" sz="quarter" idx="11"/>
          </p:nvPr>
        </p:nvSpPr>
        <p:spPr/>
        <p:txBody>
          <a:bodyPr/>
          <a:lstStyle>
            <a:lvl1pPr>
              <a:defRPr/>
            </a:lvl1pPr>
          </a:lstStyle>
          <a:p>
            <a:r>
              <a:rPr lang="sl-SI"/>
              <a:t>Mateja Majhen, prof.</a:t>
            </a:r>
          </a:p>
        </p:txBody>
      </p:sp>
      <p:sp>
        <p:nvSpPr>
          <p:cNvPr id="7" name="Slide Number Placeholder 6"/>
          <p:cNvSpPr>
            <a:spLocks noGrp="1"/>
          </p:cNvSpPr>
          <p:nvPr>
            <p:ph type="sldNum" sz="quarter" idx="12"/>
          </p:nvPr>
        </p:nvSpPr>
        <p:spPr/>
        <p:txBody>
          <a:bodyPr/>
          <a:lstStyle>
            <a:lvl1pPr>
              <a:defRPr/>
            </a:lvl1pPr>
          </a:lstStyle>
          <a:p>
            <a:fld id="{440AD8B8-A3BB-4F24-B28A-DE2CAC3BDC9C}" type="slidenum">
              <a:rPr lang="sl-SI"/>
              <a:pPr/>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sl-SI" smtClean="0"/>
              <a:t>Kliknite, če želite urediti slog naslova matrice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sl-SI"/>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sl-SI"/>
              <a:t>Mateja Majhen, prof.</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B2B604-D2C4-407C-A7C1-94E87CD9F17B}" type="slidenum">
              <a:rPr lang="sl-SI"/>
              <a:pPr/>
              <a:t>‹#›</a:t>
            </a:fld>
            <a:endParaRPr 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tek"/>
          <p:cNvPicPr>
            <a:picLocks noChangeAspect="1" noChangeArrowheads="1"/>
          </p:cNvPicPr>
          <p:nvPr/>
        </p:nvPicPr>
        <p:blipFill>
          <a:blip r:embed="rId3">
            <a:lum bright="56000" contrast="-40000"/>
          </a:blip>
          <a:srcRect r="10147"/>
          <a:stretch>
            <a:fillRect/>
          </a:stretch>
        </p:blipFill>
        <p:spPr bwMode="auto">
          <a:xfrm>
            <a:off x="0" y="0"/>
            <a:ext cx="9218613" cy="6858000"/>
          </a:xfrm>
          <a:prstGeom prst="rect">
            <a:avLst/>
          </a:prstGeom>
          <a:noFill/>
        </p:spPr>
      </p:pic>
      <p:sp>
        <p:nvSpPr>
          <p:cNvPr id="3077" name="Rectangle 5"/>
          <p:cNvSpPr>
            <a:spLocks noChangeArrowheads="1"/>
          </p:cNvSpPr>
          <p:nvPr/>
        </p:nvSpPr>
        <p:spPr bwMode="auto">
          <a:xfrm>
            <a:off x="539750" y="1268413"/>
            <a:ext cx="7704138" cy="2736850"/>
          </a:xfrm>
          <a:prstGeom prst="rect">
            <a:avLst/>
          </a:prstGeom>
          <a:noFill/>
          <a:ln w="9525">
            <a:noFill/>
            <a:miter lim="800000"/>
            <a:headEnd/>
            <a:tailEnd/>
          </a:ln>
          <a:effectLst/>
        </p:spPr>
        <p:txBody>
          <a:bodyPr/>
          <a:lstStyle/>
          <a:p>
            <a:pPr marL="342900" indent="-342900" algn="ctr">
              <a:spcBef>
                <a:spcPct val="20000"/>
              </a:spcBef>
            </a:pPr>
            <a:r>
              <a:rPr lang="sl-SI" sz="9600">
                <a:solidFill>
                  <a:schemeClr val="accent2"/>
                </a:solidFill>
                <a:effectLst>
                  <a:outerShdw blurRad="38100" dist="38100" dir="2700000" algn="tl">
                    <a:srgbClr val="C0C0C0"/>
                  </a:outerShdw>
                </a:effectLst>
                <a:latin typeface="Maiandra GD" pitchFamily="34" charset="0"/>
              </a:rPr>
              <a:t>ŠPORTNI PROGRAM</a:t>
            </a:r>
          </a:p>
        </p:txBody>
      </p:sp>
      <p:pic>
        <p:nvPicPr>
          <p:cNvPr id="3078" name="Picture 6" descr="krpan2"/>
          <p:cNvPicPr>
            <a:picLocks noChangeAspect="1" noChangeArrowheads="1"/>
          </p:cNvPicPr>
          <p:nvPr/>
        </p:nvPicPr>
        <p:blipFill>
          <a:blip r:embed="rId4"/>
          <a:srcRect/>
          <a:stretch>
            <a:fillRect/>
          </a:stretch>
        </p:blipFill>
        <p:spPr bwMode="auto">
          <a:xfrm>
            <a:off x="3995738" y="4437063"/>
            <a:ext cx="1223962" cy="118903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rolanje_5"/>
          <p:cNvPicPr>
            <a:picLocks noChangeAspect="1" noChangeArrowheads="1"/>
          </p:cNvPicPr>
          <p:nvPr/>
        </p:nvPicPr>
        <p:blipFill>
          <a:blip r:embed="rId2">
            <a:lum bright="34000" contrast="-36000"/>
          </a:blip>
          <a:srcRect/>
          <a:stretch>
            <a:fillRect/>
          </a:stretch>
        </p:blipFill>
        <p:spPr bwMode="auto">
          <a:xfrm>
            <a:off x="0" y="0"/>
            <a:ext cx="9144000" cy="6870700"/>
          </a:xfrm>
          <a:prstGeom prst="rect">
            <a:avLst/>
          </a:prstGeom>
          <a:noFill/>
        </p:spPr>
      </p:pic>
      <p:sp>
        <p:nvSpPr>
          <p:cNvPr id="20483" name="Rectangle 3"/>
          <p:cNvSpPr>
            <a:spLocks noGrp="1" noChangeArrowheads="1"/>
          </p:cNvSpPr>
          <p:nvPr>
            <p:ph type="body" idx="1"/>
          </p:nvPr>
        </p:nvSpPr>
        <p:spPr>
          <a:xfrm>
            <a:off x="457200" y="1600200"/>
            <a:ext cx="8229600" cy="4276725"/>
          </a:xfrm>
        </p:spPr>
        <p:txBody>
          <a:bodyPr/>
          <a:lstStyle/>
          <a:p>
            <a:r>
              <a:rPr lang="sl-SI" sz="2400">
                <a:latin typeface="Maiandra GD" pitchFamily="34" charset="0"/>
              </a:rPr>
              <a:t>Z ogrevanjem se </a:t>
            </a:r>
            <a:r>
              <a:rPr lang="sl-SI" sz="2400" b="1">
                <a:latin typeface="Maiandra GD" pitchFamily="34" charset="0"/>
              </a:rPr>
              <a:t>človeško telo uteče</a:t>
            </a:r>
            <a:r>
              <a:rPr lang="sl-SI" sz="2400">
                <a:latin typeface="Maiandra GD" pitchFamily="34" charset="0"/>
              </a:rPr>
              <a:t> in </a:t>
            </a:r>
            <a:r>
              <a:rPr lang="sl-SI" sz="2400" b="1">
                <a:latin typeface="Maiandra GD" pitchFamily="34" charset="0"/>
              </a:rPr>
              <a:t>dobi višjo delovno temperaturo</a:t>
            </a:r>
            <a:r>
              <a:rPr lang="sl-SI" sz="2400">
                <a:latin typeface="Maiandra GD" pitchFamily="34" charset="0"/>
              </a:rPr>
              <a:t>, s tem pa </a:t>
            </a:r>
            <a:r>
              <a:rPr lang="sl-SI" sz="2400" b="1">
                <a:latin typeface="Maiandra GD" pitchFamily="34" charset="0"/>
              </a:rPr>
              <a:t>preprečimo ali vsaj zmanjšamo verjetnost poškodb in dosežemo višjo storilnost</a:t>
            </a:r>
            <a:r>
              <a:rPr lang="sl-SI" sz="2400">
                <a:latin typeface="Maiandra GD" pitchFamily="34" charset="0"/>
              </a:rPr>
              <a:t>.</a:t>
            </a:r>
          </a:p>
          <a:p>
            <a:pPr>
              <a:buFontTx/>
              <a:buNone/>
            </a:pPr>
            <a:endParaRPr lang="sl-SI" sz="1000">
              <a:latin typeface="Maiandra GD" pitchFamily="34" charset="0"/>
            </a:endParaRPr>
          </a:p>
          <a:p>
            <a:r>
              <a:rPr lang="sl-SI" sz="2400">
                <a:latin typeface="Maiandra GD" pitchFamily="34" charset="0"/>
              </a:rPr>
              <a:t>Ogrevanje mora biti še prav temeljito </a:t>
            </a:r>
            <a:r>
              <a:rPr lang="sl-SI" sz="2400" b="1">
                <a:latin typeface="Maiandra GD" pitchFamily="34" charset="0"/>
              </a:rPr>
              <a:t>pred tekmovanjem</a:t>
            </a:r>
            <a:r>
              <a:rPr lang="sl-SI" sz="2400">
                <a:latin typeface="Maiandra GD" pitchFamily="34" charset="0"/>
              </a:rPr>
              <a:t>, ko je treba dati vse od sebe. Zato je treba ogrevanje končati </a:t>
            </a:r>
            <a:r>
              <a:rPr lang="sl-SI" sz="2400" b="1">
                <a:latin typeface="Maiandra GD" pitchFamily="34" charset="0"/>
              </a:rPr>
              <a:t>le nekaj minut pred tekmo</a:t>
            </a:r>
            <a:r>
              <a:rPr lang="sl-SI" sz="2400">
                <a:latin typeface="Maiandra GD" pitchFamily="34" charset="0"/>
              </a:rPr>
              <a:t>. </a:t>
            </a:r>
          </a:p>
          <a:p>
            <a:pPr>
              <a:buFontTx/>
              <a:buNone/>
            </a:pPr>
            <a:endParaRPr lang="sl-SI" sz="1000">
              <a:latin typeface="Maiandra GD" pitchFamily="34" charset="0"/>
            </a:endParaRPr>
          </a:p>
          <a:p>
            <a:r>
              <a:rPr lang="sl-SI" sz="2400" b="1">
                <a:latin typeface="Maiandra GD" pitchFamily="34" charset="0"/>
              </a:rPr>
              <a:t>Da se vmes ne ohladimo, se moramo ogrniti s toplim oblačilom in počakati na nastop.</a:t>
            </a:r>
          </a:p>
        </p:txBody>
      </p:sp>
      <p:sp>
        <p:nvSpPr>
          <p:cNvPr id="20484" name="Rectangle 4"/>
          <p:cNvSpPr>
            <a:spLocks noGrp="1" noChangeArrowheads="1"/>
          </p:cNvSpPr>
          <p:nvPr>
            <p:ph type="title"/>
          </p:nvPr>
        </p:nvSpPr>
        <p:spPr>
          <a:xfrm>
            <a:off x="468313" y="476250"/>
            <a:ext cx="8229600" cy="1143000"/>
          </a:xfrm>
        </p:spPr>
        <p:txBody>
          <a:bodyPr/>
          <a:lstStyle/>
          <a:p>
            <a:r>
              <a:rPr lang="sl-SI" sz="3600" b="1">
                <a:solidFill>
                  <a:schemeClr val="hlink"/>
                </a:solidFill>
                <a:latin typeface="Maiandra GD" pitchFamily="34" charset="0"/>
              </a:rPr>
              <a:t>OGREVANJE PRED VADBO IN TEKMO</a:t>
            </a:r>
          </a:p>
        </p:txBody>
      </p:sp>
      <p:pic>
        <p:nvPicPr>
          <p:cNvPr id="20485" name="Picture 5" descr="krpan2"/>
          <p:cNvPicPr>
            <a:picLocks noChangeAspect="1" noChangeArrowheads="1"/>
          </p:cNvPicPr>
          <p:nvPr/>
        </p:nvPicPr>
        <p:blipFill>
          <a:blip r:embed="rId3"/>
          <a:srcRect/>
          <a:stretch>
            <a:fillRect/>
          </a:stretch>
        </p:blipFill>
        <p:spPr bwMode="auto">
          <a:xfrm>
            <a:off x="8172450" y="5876925"/>
            <a:ext cx="720725" cy="70008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942161576c"/>
          <p:cNvPicPr>
            <a:picLocks noChangeAspect="1" noChangeArrowheads="1"/>
          </p:cNvPicPr>
          <p:nvPr/>
        </p:nvPicPr>
        <p:blipFill>
          <a:blip r:embed="rId2">
            <a:lum bright="32000" contrast="-32000"/>
          </a:blip>
          <a:srcRect/>
          <a:stretch>
            <a:fillRect/>
          </a:stretch>
        </p:blipFill>
        <p:spPr bwMode="auto">
          <a:xfrm>
            <a:off x="0" y="0"/>
            <a:ext cx="9144000" cy="6840538"/>
          </a:xfrm>
          <a:prstGeom prst="rect">
            <a:avLst/>
          </a:prstGeom>
          <a:noFill/>
        </p:spPr>
      </p:pic>
      <p:sp>
        <p:nvSpPr>
          <p:cNvPr id="22531" name="Rectangle 3"/>
          <p:cNvSpPr>
            <a:spLocks noGrp="1" noChangeArrowheads="1"/>
          </p:cNvSpPr>
          <p:nvPr>
            <p:ph type="body" idx="1"/>
          </p:nvPr>
        </p:nvSpPr>
        <p:spPr/>
        <p:txBody>
          <a:bodyPr/>
          <a:lstStyle/>
          <a:p>
            <a:pPr>
              <a:buFontTx/>
              <a:buNone/>
            </a:pPr>
            <a:r>
              <a:rPr lang="sl-SI">
                <a:latin typeface="Maiandra GD" pitchFamily="34" charset="0"/>
              </a:rPr>
              <a:t>Povzeto po:</a:t>
            </a:r>
          </a:p>
          <a:p>
            <a:pPr>
              <a:buFontTx/>
              <a:buNone/>
            </a:pPr>
            <a:r>
              <a:rPr lang="sl-SI">
                <a:latin typeface="Maiandra GD" pitchFamily="34" charset="0"/>
              </a:rPr>
              <a:t>Kristan, S. (1999): </a:t>
            </a:r>
          </a:p>
          <a:p>
            <a:pPr algn="ctr">
              <a:buFontTx/>
              <a:buNone/>
            </a:pPr>
            <a:r>
              <a:rPr lang="sl-SI" b="1">
                <a:latin typeface="Maiandra GD" pitchFamily="34" charset="0"/>
              </a:rPr>
              <a:t>ŠPORTNI PROGRAM KRPAN</a:t>
            </a:r>
          </a:p>
          <a:p>
            <a:pPr>
              <a:buFontTx/>
              <a:buNone/>
            </a:pPr>
            <a:r>
              <a:rPr lang="sl-SI">
                <a:latin typeface="Maiandra GD" pitchFamily="34" charset="0"/>
              </a:rPr>
              <a:t>Ljubljana: Ministrstvo za šolstvo in šport,</a:t>
            </a:r>
          </a:p>
          <a:p>
            <a:pPr>
              <a:buFontTx/>
              <a:buNone/>
            </a:pPr>
            <a:r>
              <a:rPr lang="sl-SI">
                <a:latin typeface="Maiandra GD" pitchFamily="34" charset="0"/>
              </a:rPr>
              <a:t>Zavod za šport Slovenije.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sokol-plavanje"/>
          <p:cNvPicPr>
            <a:picLocks noChangeAspect="1" noChangeArrowheads="1"/>
          </p:cNvPicPr>
          <p:nvPr/>
        </p:nvPicPr>
        <p:blipFill>
          <a:blip r:embed="rId2">
            <a:lum bright="40000" contrast="-36000"/>
          </a:blip>
          <a:srcRect/>
          <a:stretch>
            <a:fillRect/>
          </a:stretch>
        </p:blipFill>
        <p:spPr bwMode="auto">
          <a:xfrm>
            <a:off x="0" y="0"/>
            <a:ext cx="9144000" cy="6858000"/>
          </a:xfrm>
          <a:prstGeom prst="rect">
            <a:avLst/>
          </a:prstGeom>
          <a:noFill/>
        </p:spPr>
      </p:pic>
      <p:sp>
        <p:nvSpPr>
          <p:cNvPr id="4101" name="Rectangle 5"/>
          <p:cNvSpPr>
            <a:spLocks noChangeArrowheads="1"/>
          </p:cNvSpPr>
          <p:nvPr/>
        </p:nvSpPr>
        <p:spPr bwMode="auto">
          <a:xfrm>
            <a:off x="539750" y="1268413"/>
            <a:ext cx="7704138" cy="1752600"/>
          </a:xfrm>
          <a:prstGeom prst="rect">
            <a:avLst/>
          </a:prstGeom>
          <a:noFill/>
          <a:ln w="9525">
            <a:noFill/>
            <a:miter lim="800000"/>
            <a:headEnd/>
            <a:tailEnd/>
          </a:ln>
          <a:effectLst/>
        </p:spPr>
        <p:txBody>
          <a:bodyPr/>
          <a:lstStyle/>
          <a:p>
            <a:pPr marL="342900" indent="-342900" algn="ctr">
              <a:spcBef>
                <a:spcPct val="20000"/>
              </a:spcBef>
            </a:pPr>
            <a:endParaRPr lang="sl-SI" sz="8000">
              <a:solidFill>
                <a:schemeClr val="accent2"/>
              </a:solidFill>
              <a:latin typeface="Rockwell Extra Bold" pitchFamily="18" charset="0"/>
            </a:endParaRPr>
          </a:p>
        </p:txBody>
      </p:sp>
      <p:pic>
        <p:nvPicPr>
          <p:cNvPr id="4102" name="Picture 6" descr="krpan2"/>
          <p:cNvPicPr>
            <a:picLocks noChangeAspect="1" noChangeArrowheads="1"/>
          </p:cNvPicPr>
          <p:nvPr/>
        </p:nvPicPr>
        <p:blipFill>
          <a:blip r:embed="rId3"/>
          <a:srcRect/>
          <a:stretch>
            <a:fillRect/>
          </a:stretch>
        </p:blipFill>
        <p:spPr bwMode="auto">
          <a:xfrm>
            <a:off x="8172450" y="5876925"/>
            <a:ext cx="720725" cy="700088"/>
          </a:xfrm>
          <a:prstGeom prst="rect">
            <a:avLst/>
          </a:prstGeom>
          <a:noFill/>
        </p:spPr>
      </p:pic>
      <p:sp>
        <p:nvSpPr>
          <p:cNvPr id="4103" name="Rectangle 7"/>
          <p:cNvSpPr>
            <a:spLocks noChangeArrowheads="1"/>
          </p:cNvSpPr>
          <p:nvPr/>
        </p:nvSpPr>
        <p:spPr bwMode="auto">
          <a:xfrm>
            <a:off x="539750" y="1554163"/>
            <a:ext cx="8280400" cy="4781550"/>
          </a:xfrm>
          <a:prstGeom prst="rect">
            <a:avLst/>
          </a:prstGeom>
          <a:noFill/>
          <a:ln w="9525">
            <a:noFill/>
            <a:miter lim="800000"/>
            <a:headEnd/>
            <a:tailEnd/>
          </a:ln>
          <a:effectLst/>
        </p:spPr>
        <p:txBody>
          <a:bodyPr anchor="ctr">
            <a:spAutoFit/>
          </a:bodyPr>
          <a:lstStyle/>
          <a:p>
            <a:pPr algn="just">
              <a:lnSpc>
                <a:spcPct val="110000"/>
              </a:lnSpc>
              <a:buSzPct val="90000"/>
              <a:buFont typeface="Wingdings" pitchFamily="2" charset="2"/>
              <a:buChar char="F"/>
              <a:tabLst>
                <a:tab pos="627063" algn="l"/>
              </a:tabLst>
            </a:pPr>
            <a:r>
              <a:rPr lang="sl-SI" sz="2000">
                <a:latin typeface="Americana XBdCn BT" pitchFamily="18" charset="0"/>
              </a:rPr>
              <a:t> </a:t>
            </a:r>
            <a:r>
              <a:rPr lang="sl-SI" sz="2000">
                <a:latin typeface="Maiandra GD" pitchFamily="34" charset="0"/>
              </a:rPr>
              <a:t>Nadaljevanje športnega programa </a:t>
            </a:r>
            <a:r>
              <a:rPr lang="sl-SI" sz="2000" b="1">
                <a:solidFill>
                  <a:srgbClr val="FF3300"/>
                </a:solidFill>
                <a:latin typeface="Maiandra GD" pitchFamily="34" charset="0"/>
              </a:rPr>
              <a:t>ZLATI SONČEK</a:t>
            </a:r>
            <a:r>
              <a:rPr lang="sl-SI" sz="2000">
                <a:solidFill>
                  <a:schemeClr val="folHlink"/>
                </a:solidFill>
                <a:latin typeface="Maiandra GD" pitchFamily="34" charset="0"/>
              </a:rPr>
              <a:t>.</a:t>
            </a:r>
          </a:p>
          <a:p>
            <a:pPr>
              <a:lnSpc>
                <a:spcPct val="110000"/>
              </a:lnSpc>
              <a:buSzPct val="90000"/>
              <a:buFont typeface="Wingdings" pitchFamily="2" charset="2"/>
              <a:buChar char="F"/>
              <a:tabLst>
                <a:tab pos="627063" algn="l"/>
              </a:tabLst>
            </a:pPr>
            <a:r>
              <a:rPr lang="sl-SI" sz="2000">
                <a:latin typeface="Maiandra GD" pitchFamily="34" charset="0"/>
              </a:rPr>
              <a:t> Namenjen učencem 4., 5. in 6. razreda OŠ.</a:t>
            </a:r>
          </a:p>
          <a:p>
            <a:pPr>
              <a:lnSpc>
                <a:spcPct val="110000"/>
              </a:lnSpc>
              <a:buSzPct val="90000"/>
              <a:buFont typeface="Wingdings" pitchFamily="2" charset="2"/>
              <a:buChar char="F"/>
              <a:tabLst>
                <a:tab pos="627063" algn="l"/>
              </a:tabLst>
            </a:pPr>
            <a:r>
              <a:rPr lang="sl-SI" sz="2000">
                <a:latin typeface="Maiandra GD" pitchFamily="34" charset="0"/>
              </a:rPr>
              <a:t> Cilj programa ni tekmovanje med učenci ampak  </a:t>
            </a:r>
            <a:r>
              <a:rPr lang="sl-SI" sz="2000" b="1">
                <a:solidFill>
                  <a:srgbClr val="FF3300"/>
                </a:solidFill>
                <a:latin typeface="Maiandra GD" pitchFamily="34" charset="0"/>
              </a:rPr>
              <a:t>tekmovanje in preseganje samega sebe.</a:t>
            </a:r>
            <a:endParaRPr lang="sl-SI" sz="2000">
              <a:solidFill>
                <a:srgbClr val="FF3300"/>
              </a:solidFill>
              <a:latin typeface="Maiandra GD" pitchFamily="34" charset="0"/>
            </a:endParaRPr>
          </a:p>
          <a:p>
            <a:pPr>
              <a:lnSpc>
                <a:spcPct val="110000"/>
              </a:lnSpc>
              <a:buSzPct val="90000"/>
              <a:buFont typeface="Wingdings" pitchFamily="2" charset="2"/>
              <a:buChar char="F"/>
              <a:tabLst>
                <a:tab pos="627063" algn="l"/>
              </a:tabLst>
            </a:pPr>
            <a:r>
              <a:rPr lang="sl-SI" sz="2000">
                <a:latin typeface="Maiandra GD" pitchFamily="34" charset="0"/>
              </a:rPr>
              <a:t> Vsak učenec ima svojo </a:t>
            </a:r>
            <a:r>
              <a:rPr lang="sl-SI" sz="2000" b="1">
                <a:solidFill>
                  <a:srgbClr val="FF3300"/>
                </a:solidFill>
                <a:latin typeface="Maiandra GD" pitchFamily="34" charset="0"/>
              </a:rPr>
              <a:t>vpisno knjižico</a:t>
            </a:r>
            <a:r>
              <a:rPr lang="sl-SI" sz="2000">
                <a:latin typeface="Maiandra GD" pitchFamily="34" charset="0"/>
              </a:rPr>
              <a:t>, v katero mu učitelj vpisuje opravljene naloge.</a:t>
            </a:r>
          </a:p>
          <a:p>
            <a:pPr>
              <a:lnSpc>
                <a:spcPct val="110000"/>
              </a:lnSpc>
              <a:buSzPct val="90000"/>
              <a:buFont typeface="Wingdings" pitchFamily="2" charset="2"/>
              <a:buChar char="F"/>
              <a:tabLst>
                <a:tab pos="627063" algn="l"/>
              </a:tabLst>
            </a:pPr>
            <a:r>
              <a:rPr lang="sl-SI" sz="2000">
                <a:latin typeface="Maiandra GD" pitchFamily="34" charset="0"/>
              </a:rPr>
              <a:t> Naloge, ki je učenec ni opravil pri uri športne vzgoje, ki je bila temu namenjena, lahko opravlja tudi pri kateri drugi uri športne vzgoje, na športnem dnevu...</a:t>
            </a:r>
          </a:p>
          <a:p>
            <a:pPr>
              <a:lnSpc>
                <a:spcPct val="110000"/>
              </a:lnSpc>
              <a:buSzPct val="90000"/>
              <a:buFont typeface="Wingdings" pitchFamily="2" charset="2"/>
              <a:buChar char="F"/>
              <a:tabLst>
                <a:tab pos="627063" algn="l"/>
              </a:tabLst>
            </a:pPr>
            <a:r>
              <a:rPr lang="sl-SI" sz="2000">
                <a:latin typeface="Maiandra GD" pitchFamily="34" charset="0"/>
              </a:rPr>
              <a:t> Na koncu leta bo </a:t>
            </a:r>
            <a:r>
              <a:rPr lang="sl-SI" sz="2000">
                <a:solidFill>
                  <a:schemeClr val="accent2"/>
                </a:solidFill>
                <a:latin typeface="Maiandra GD" pitchFamily="34" charset="0"/>
              </a:rPr>
              <a:t>vsak</a:t>
            </a:r>
            <a:r>
              <a:rPr lang="sl-SI" sz="2000">
                <a:latin typeface="Maiandra GD" pitchFamily="34" charset="0"/>
              </a:rPr>
              <a:t>, ki bo sodeloval v programu KRPAN in opravil: </a:t>
            </a:r>
          </a:p>
          <a:p>
            <a:pPr>
              <a:lnSpc>
                <a:spcPct val="110000"/>
              </a:lnSpc>
              <a:buSzPct val="90000"/>
              <a:buFont typeface="Wingdings" pitchFamily="2" charset="2"/>
              <a:buChar char="§"/>
              <a:tabLst>
                <a:tab pos="627063" algn="l"/>
              </a:tabLst>
            </a:pPr>
            <a:r>
              <a:rPr lang="sl-SI" sz="2000">
                <a:latin typeface="Maiandra GD" pitchFamily="34" charset="0"/>
              </a:rPr>
              <a:t> vse predpisane naloge prejel </a:t>
            </a:r>
            <a:r>
              <a:rPr lang="sl-SI" sz="2000">
                <a:solidFill>
                  <a:schemeClr val="accent2"/>
                </a:solidFill>
                <a:latin typeface="Maiandra GD" pitchFamily="34" charset="0"/>
              </a:rPr>
              <a:t>SREBRNO MEDALJO</a:t>
            </a:r>
          </a:p>
          <a:p>
            <a:pPr>
              <a:lnSpc>
                <a:spcPct val="110000"/>
              </a:lnSpc>
              <a:buSzPct val="90000"/>
              <a:buFont typeface="Wingdings" pitchFamily="2" charset="2"/>
              <a:buChar char="§"/>
              <a:tabLst>
                <a:tab pos="627063" algn="l"/>
              </a:tabLst>
            </a:pPr>
            <a:r>
              <a:rPr lang="sl-SI" sz="2000">
                <a:latin typeface="Maiandra GD" pitchFamily="34" charset="0"/>
              </a:rPr>
              <a:t> del nalog  prejel </a:t>
            </a:r>
            <a:r>
              <a:rPr lang="sl-SI" sz="2000">
                <a:solidFill>
                  <a:schemeClr val="accent2"/>
                </a:solidFill>
                <a:latin typeface="Maiandra GD" pitchFamily="34" charset="0"/>
              </a:rPr>
              <a:t>priznanje za sodelovanje</a:t>
            </a:r>
            <a:r>
              <a:rPr lang="sl-SI" sz="2000">
                <a:latin typeface="Maiandra GD" pitchFamily="34" charset="0"/>
              </a:rPr>
              <a:t> v programu, neopravljene naloge pa bo lahko opravil v 6. razredu.</a:t>
            </a:r>
          </a:p>
        </p:txBody>
      </p:sp>
      <p:sp>
        <p:nvSpPr>
          <p:cNvPr id="4104" name="Rectangle 8"/>
          <p:cNvSpPr>
            <a:spLocks noChangeArrowheads="1"/>
          </p:cNvSpPr>
          <p:nvPr/>
        </p:nvSpPr>
        <p:spPr bwMode="auto">
          <a:xfrm>
            <a:off x="971550" y="836613"/>
            <a:ext cx="7200900" cy="641350"/>
          </a:xfrm>
          <a:prstGeom prst="rect">
            <a:avLst/>
          </a:prstGeom>
          <a:noFill/>
          <a:ln w="9525">
            <a:noFill/>
            <a:miter lim="800000"/>
            <a:headEnd/>
            <a:tailEnd/>
          </a:ln>
          <a:effectLst/>
        </p:spPr>
        <p:txBody>
          <a:bodyPr>
            <a:spAutoFit/>
          </a:bodyPr>
          <a:lstStyle/>
          <a:p>
            <a:pPr algn="ctr"/>
            <a:r>
              <a:rPr lang="sl-SI" sz="3600" b="1">
                <a:solidFill>
                  <a:srgbClr val="FF3300"/>
                </a:solidFill>
                <a:latin typeface="Maiandra GD" pitchFamily="34" charset="0"/>
              </a:rPr>
              <a:t>Kaj je športni program Krpan?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3" name="Picture 13" descr="Kogl%20014a"/>
          <p:cNvPicPr>
            <a:picLocks noChangeAspect="1" noChangeArrowheads="1"/>
          </p:cNvPicPr>
          <p:nvPr/>
        </p:nvPicPr>
        <p:blipFill>
          <a:blip r:embed="rId2">
            <a:lum bright="32000" contrast="-48000"/>
          </a:blip>
          <a:srcRect/>
          <a:stretch>
            <a:fillRect/>
          </a:stretch>
        </p:blipFill>
        <p:spPr bwMode="auto">
          <a:xfrm>
            <a:off x="0" y="0"/>
            <a:ext cx="9144000" cy="6858000"/>
          </a:xfrm>
          <a:prstGeom prst="rect">
            <a:avLst/>
          </a:prstGeom>
          <a:noFill/>
        </p:spPr>
      </p:pic>
      <p:pic>
        <p:nvPicPr>
          <p:cNvPr id="5126" name="Picture 6" descr="krpan2"/>
          <p:cNvPicPr>
            <a:picLocks noChangeAspect="1" noChangeArrowheads="1"/>
          </p:cNvPicPr>
          <p:nvPr/>
        </p:nvPicPr>
        <p:blipFill>
          <a:blip r:embed="rId3"/>
          <a:srcRect/>
          <a:stretch>
            <a:fillRect/>
          </a:stretch>
        </p:blipFill>
        <p:spPr bwMode="auto">
          <a:xfrm>
            <a:off x="8172450" y="5876925"/>
            <a:ext cx="720725" cy="700088"/>
          </a:xfrm>
          <a:prstGeom prst="rect">
            <a:avLst/>
          </a:prstGeom>
          <a:noFill/>
        </p:spPr>
      </p:pic>
      <p:sp>
        <p:nvSpPr>
          <p:cNvPr id="5127" name="Rectangle 7"/>
          <p:cNvSpPr>
            <a:spLocks noChangeArrowheads="1"/>
          </p:cNvSpPr>
          <p:nvPr/>
        </p:nvSpPr>
        <p:spPr bwMode="auto">
          <a:xfrm>
            <a:off x="395288" y="1925638"/>
            <a:ext cx="8424862" cy="4476750"/>
          </a:xfrm>
          <a:prstGeom prst="rect">
            <a:avLst/>
          </a:prstGeom>
          <a:noFill/>
          <a:ln w="9525">
            <a:noFill/>
            <a:miter lim="800000"/>
            <a:headEnd/>
            <a:tailEnd/>
          </a:ln>
          <a:effectLst/>
        </p:spPr>
        <p:txBody>
          <a:bodyPr anchor="ctr">
            <a:spAutoFit/>
          </a:bodyPr>
          <a:lstStyle/>
          <a:p>
            <a:pPr>
              <a:buFont typeface="Wingdings" pitchFamily="2" charset="2"/>
              <a:buChar char="Ø"/>
              <a:tabLst>
                <a:tab pos="342900" algn="l"/>
              </a:tabLst>
            </a:pPr>
            <a:r>
              <a:rPr lang="sl-SI" sz="2400" b="1">
                <a:solidFill>
                  <a:schemeClr val="accent2"/>
                </a:solidFill>
                <a:latin typeface="Maiandra GD" pitchFamily="34" charset="0"/>
              </a:rPr>
              <a:t>DVA IZLETA</a:t>
            </a:r>
            <a:r>
              <a:rPr lang="sl-SI" sz="2400">
                <a:latin typeface="Maiandra GD" pitchFamily="34" charset="0"/>
              </a:rPr>
              <a:t> </a:t>
            </a:r>
            <a:r>
              <a:rPr lang="sl-SI" sz="2000">
                <a:latin typeface="Maiandra GD" pitchFamily="34" charset="0"/>
              </a:rPr>
              <a:t>(zimski in spomladanski – vsaj 3. ure hoje)</a:t>
            </a:r>
            <a:endParaRPr lang="sl-SI" sz="2000" b="1">
              <a:latin typeface="Maiandra GD" pitchFamily="34" charset="0"/>
            </a:endParaRPr>
          </a:p>
          <a:p>
            <a:pPr>
              <a:buFont typeface="Wingdings" pitchFamily="2" charset="2"/>
              <a:buChar char="Ø"/>
              <a:tabLst>
                <a:tab pos="342900" algn="l"/>
              </a:tabLst>
            </a:pPr>
            <a:r>
              <a:rPr lang="sl-SI" sz="2400" b="1">
                <a:solidFill>
                  <a:schemeClr val="accent2"/>
                </a:solidFill>
                <a:latin typeface="Maiandra GD" pitchFamily="34" charset="0"/>
              </a:rPr>
              <a:t>PRESKAKOVANJE KRATKE KOLEBNICE </a:t>
            </a:r>
            <a:r>
              <a:rPr lang="sl-SI" sz="2000">
                <a:latin typeface="Maiandra GD" pitchFamily="34" charset="0"/>
              </a:rPr>
              <a:t>(15povezanih sonožih preskokov)</a:t>
            </a:r>
          </a:p>
          <a:p>
            <a:pPr>
              <a:buFont typeface="Wingdings" pitchFamily="2" charset="2"/>
              <a:buChar char="Ø"/>
              <a:tabLst>
                <a:tab pos="342900" algn="l"/>
              </a:tabLst>
            </a:pPr>
            <a:r>
              <a:rPr lang="sl-SI" sz="2400" b="1">
                <a:solidFill>
                  <a:schemeClr val="accent2"/>
                </a:solidFill>
                <a:latin typeface="Maiandra GD" pitchFamily="34" charset="0"/>
              </a:rPr>
              <a:t>PLEZANJE PO ŽRDI </a:t>
            </a:r>
            <a:r>
              <a:rPr lang="sl-SI" sz="2000">
                <a:latin typeface="Maiandra GD" pitchFamily="34" charset="0"/>
              </a:rPr>
              <a:t>(dekleta – 1x3m, fantje – 2x3m)</a:t>
            </a:r>
          </a:p>
          <a:p>
            <a:pPr>
              <a:buFont typeface="Wingdings" pitchFamily="2" charset="2"/>
              <a:buChar char="Ø"/>
              <a:tabLst>
                <a:tab pos="342900" algn="l"/>
              </a:tabLst>
            </a:pPr>
            <a:r>
              <a:rPr lang="sl-SI" sz="2400" b="1">
                <a:solidFill>
                  <a:schemeClr val="accent2"/>
                </a:solidFill>
                <a:latin typeface="Maiandra GD" pitchFamily="34" charset="0"/>
              </a:rPr>
              <a:t>ODBOJKA: zgornji odboj </a:t>
            </a:r>
            <a:r>
              <a:rPr lang="sl-SI" sz="2000">
                <a:latin typeface="Maiandra GD" pitchFamily="34" charset="0"/>
              </a:rPr>
              <a:t>(iz razdalje 2 m moraš</a:t>
            </a:r>
            <a:r>
              <a:rPr lang="sl-SI">
                <a:latin typeface="Maiandra GD" pitchFamily="34" charset="0"/>
              </a:rPr>
              <a:t> </a:t>
            </a:r>
            <a:r>
              <a:rPr lang="sl-SI" sz="2000">
                <a:latin typeface="Maiandra GD" pitchFamily="34" charset="0"/>
              </a:rPr>
              <a:t>z zgornjim odbojem od 10 poskusov vsaj 7x zadeti krog na steni (r = 80 cm  na višini 2,5 m)</a:t>
            </a:r>
          </a:p>
          <a:p>
            <a:pPr>
              <a:buFont typeface="Wingdings" pitchFamily="2" charset="2"/>
              <a:buChar char="Ø"/>
              <a:tabLst>
                <a:tab pos="342900" algn="l"/>
              </a:tabLst>
            </a:pPr>
            <a:r>
              <a:rPr lang="sl-SI" sz="2400" b="1">
                <a:solidFill>
                  <a:schemeClr val="accent2"/>
                </a:solidFill>
                <a:latin typeface="Maiandra GD" pitchFamily="34" charset="0"/>
              </a:rPr>
              <a:t>NOGOMET: udarec žoge z nogo</a:t>
            </a:r>
            <a:r>
              <a:rPr lang="sl-SI" sz="2400">
                <a:solidFill>
                  <a:schemeClr val="accent2"/>
                </a:solidFill>
                <a:latin typeface="Maiandra GD" pitchFamily="34" charset="0"/>
              </a:rPr>
              <a:t> </a:t>
            </a:r>
            <a:r>
              <a:rPr lang="sl-SI" sz="2000">
                <a:latin typeface="Maiandra GD" pitchFamily="34" charset="0"/>
              </a:rPr>
              <a:t>(iz razdalje 2 m moraš od 10 poskusov najmanj 7x udariti žogo z nogo proti steni, jo nadzorovano ustaviti, pri tem pa ne smeš prestopiti črte)</a:t>
            </a:r>
            <a:endParaRPr lang="sl-SI" sz="2000" b="1">
              <a:latin typeface="Maiandra GD" pitchFamily="34" charset="0"/>
            </a:endParaRPr>
          </a:p>
          <a:p>
            <a:pPr>
              <a:buFont typeface="Wingdings" pitchFamily="2" charset="2"/>
              <a:buChar char="Ø"/>
              <a:tabLst>
                <a:tab pos="342900" algn="l"/>
              </a:tabLst>
            </a:pPr>
            <a:r>
              <a:rPr lang="sl-SI" sz="2400" b="1">
                <a:solidFill>
                  <a:schemeClr val="accent2"/>
                </a:solidFill>
                <a:latin typeface="Maiandra GD" pitchFamily="34" charset="0"/>
              </a:rPr>
              <a:t>PLAVANJE</a:t>
            </a:r>
            <a:r>
              <a:rPr lang="sl-SI" sz="2400">
                <a:latin typeface="Maiandra GD" pitchFamily="34" charset="0"/>
              </a:rPr>
              <a:t> </a:t>
            </a:r>
            <a:r>
              <a:rPr lang="sl-SI" sz="2000">
                <a:latin typeface="Maiandra GD" pitchFamily="34" charset="0"/>
              </a:rPr>
              <a:t>(skok v vodo na noge in preplavati 35 m v poljubni tehniki)</a:t>
            </a:r>
            <a:endParaRPr lang="sl-SI" sz="2000" b="1">
              <a:latin typeface="Maiandra GD" pitchFamily="34" charset="0"/>
            </a:endParaRPr>
          </a:p>
          <a:p>
            <a:pPr>
              <a:buFont typeface="Wingdings" pitchFamily="2" charset="2"/>
              <a:buChar char="Ø"/>
              <a:tabLst>
                <a:tab pos="342900" algn="l"/>
              </a:tabLst>
            </a:pPr>
            <a:r>
              <a:rPr lang="sl-SI" sz="2400" b="1">
                <a:solidFill>
                  <a:schemeClr val="accent2"/>
                </a:solidFill>
                <a:latin typeface="Maiandra GD" pitchFamily="34" charset="0"/>
              </a:rPr>
              <a:t>TEORIJA </a:t>
            </a:r>
            <a:r>
              <a:rPr lang="sl-SI" sz="2000">
                <a:latin typeface="Maiandra GD" pitchFamily="34" charset="0"/>
              </a:rPr>
              <a:t>(Škodljivost kajenja; Ogrevanje pred vadbo in tekmo)</a:t>
            </a:r>
          </a:p>
        </p:txBody>
      </p:sp>
      <p:sp>
        <p:nvSpPr>
          <p:cNvPr id="5128" name="Rectangle 8"/>
          <p:cNvSpPr>
            <a:spLocks noChangeArrowheads="1"/>
          </p:cNvSpPr>
          <p:nvPr/>
        </p:nvSpPr>
        <p:spPr bwMode="auto">
          <a:xfrm>
            <a:off x="1187450" y="549275"/>
            <a:ext cx="7200900" cy="1190625"/>
          </a:xfrm>
          <a:prstGeom prst="rect">
            <a:avLst/>
          </a:prstGeom>
          <a:noFill/>
          <a:ln w="9525">
            <a:noFill/>
            <a:miter lim="800000"/>
            <a:headEnd/>
            <a:tailEnd/>
          </a:ln>
          <a:effectLst/>
        </p:spPr>
        <p:txBody>
          <a:bodyPr>
            <a:spAutoFit/>
          </a:bodyPr>
          <a:lstStyle/>
          <a:p>
            <a:pPr algn="ctr"/>
            <a:r>
              <a:rPr lang="sl-SI" sz="3600" b="1">
                <a:solidFill>
                  <a:srgbClr val="FF3300"/>
                </a:solidFill>
                <a:latin typeface="Maiandra GD" pitchFamily="34" charset="0"/>
              </a:rPr>
              <a:t>Katere naloge moram opraviti v </a:t>
            </a:r>
          </a:p>
          <a:p>
            <a:pPr algn="ctr"/>
            <a:r>
              <a:rPr lang="sl-SI" sz="3600" b="1">
                <a:solidFill>
                  <a:srgbClr val="FF3300"/>
                </a:solidFill>
                <a:latin typeface="Maiandra GD" pitchFamily="34" charset="0"/>
              </a:rPr>
              <a:t>5. razredu?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7">
                                            <p:txEl>
                                              <p:pRg st="0" end="0"/>
                                            </p:txEl>
                                          </p:spTgt>
                                        </p:tgtEl>
                                        <p:attrNameLst>
                                          <p:attrName>style.visibility</p:attrName>
                                        </p:attrNameLst>
                                      </p:cBhvr>
                                      <p:to>
                                        <p:strVal val="visible"/>
                                      </p:to>
                                    </p:set>
                                    <p:anim calcmode="lin" valueType="num">
                                      <p:cBhvr additive="base">
                                        <p:cTn id="7" dur="500" fill="hold"/>
                                        <p:tgtEl>
                                          <p:spTgt spid="51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7">
                                            <p:txEl>
                                              <p:pRg st="1" end="1"/>
                                            </p:txEl>
                                          </p:spTgt>
                                        </p:tgtEl>
                                        <p:attrNameLst>
                                          <p:attrName>style.visibility</p:attrName>
                                        </p:attrNameLst>
                                      </p:cBhvr>
                                      <p:to>
                                        <p:strVal val="visible"/>
                                      </p:to>
                                    </p:set>
                                    <p:anim calcmode="lin" valueType="num">
                                      <p:cBhvr additive="base">
                                        <p:cTn id="13" dur="500" fill="hold"/>
                                        <p:tgtEl>
                                          <p:spTgt spid="51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7">
                                            <p:txEl>
                                              <p:pRg st="2" end="2"/>
                                            </p:txEl>
                                          </p:spTgt>
                                        </p:tgtEl>
                                        <p:attrNameLst>
                                          <p:attrName>style.visibility</p:attrName>
                                        </p:attrNameLst>
                                      </p:cBhvr>
                                      <p:to>
                                        <p:strVal val="visible"/>
                                      </p:to>
                                    </p:set>
                                    <p:anim calcmode="lin" valueType="num">
                                      <p:cBhvr additive="base">
                                        <p:cTn id="19" dur="500" fill="hold"/>
                                        <p:tgtEl>
                                          <p:spTgt spid="51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7">
                                            <p:txEl>
                                              <p:pRg st="3" end="3"/>
                                            </p:txEl>
                                          </p:spTgt>
                                        </p:tgtEl>
                                        <p:attrNameLst>
                                          <p:attrName>style.visibility</p:attrName>
                                        </p:attrNameLst>
                                      </p:cBhvr>
                                      <p:to>
                                        <p:strVal val="visible"/>
                                      </p:to>
                                    </p:set>
                                    <p:anim calcmode="lin" valueType="num">
                                      <p:cBhvr additive="base">
                                        <p:cTn id="25" dur="500" fill="hold"/>
                                        <p:tgtEl>
                                          <p:spTgt spid="512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127">
                                            <p:txEl>
                                              <p:pRg st="4" end="4"/>
                                            </p:txEl>
                                          </p:spTgt>
                                        </p:tgtEl>
                                        <p:attrNameLst>
                                          <p:attrName>style.visibility</p:attrName>
                                        </p:attrNameLst>
                                      </p:cBhvr>
                                      <p:to>
                                        <p:strVal val="visible"/>
                                      </p:to>
                                    </p:set>
                                    <p:anim calcmode="lin" valueType="num">
                                      <p:cBhvr additive="base">
                                        <p:cTn id="31" dur="500" fill="hold"/>
                                        <p:tgtEl>
                                          <p:spTgt spid="512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1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127">
                                            <p:txEl>
                                              <p:pRg st="5" end="5"/>
                                            </p:txEl>
                                          </p:spTgt>
                                        </p:tgtEl>
                                        <p:attrNameLst>
                                          <p:attrName>style.visibility</p:attrName>
                                        </p:attrNameLst>
                                      </p:cBhvr>
                                      <p:to>
                                        <p:strVal val="visible"/>
                                      </p:to>
                                    </p:set>
                                    <p:anim calcmode="lin" valueType="num">
                                      <p:cBhvr additive="base">
                                        <p:cTn id="37" dur="500" fill="hold"/>
                                        <p:tgtEl>
                                          <p:spTgt spid="512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12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127">
                                            <p:txEl>
                                              <p:pRg st="6" end="6"/>
                                            </p:txEl>
                                          </p:spTgt>
                                        </p:tgtEl>
                                        <p:attrNameLst>
                                          <p:attrName>style.visibility</p:attrName>
                                        </p:attrNameLst>
                                      </p:cBhvr>
                                      <p:to>
                                        <p:strVal val="visible"/>
                                      </p:to>
                                    </p:set>
                                    <p:anim calcmode="lin" valueType="num">
                                      <p:cBhvr additive="base">
                                        <p:cTn id="43" dur="500" fill="hold"/>
                                        <p:tgtEl>
                                          <p:spTgt spid="512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12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Kogl%20014a"/>
          <p:cNvPicPr>
            <a:picLocks noChangeAspect="1" noChangeArrowheads="1"/>
          </p:cNvPicPr>
          <p:nvPr/>
        </p:nvPicPr>
        <p:blipFill>
          <a:blip r:embed="rId2">
            <a:lum bright="32000" contrast="-48000"/>
          </a:blip>
          <a:srcRect/>
          <a:stretch>
            <a:fillRect/>
          </a:stretch>
        </p:blipFill>
        <p:spPr bwMode="auto">
          <a:xfrm>
            <a:off x="0" y="0"/>
            <a:ext cx="9144000" cy="6858000"/>
          </a:xfrm>
          <a:prstGeom prst="rect">
            <a:avLst/>
          </a:prstGeom>
          <a:noFill/>
        </p:spPr>
      </p:pic>
      <p:pic>
        <p:nvPicPr>
          <p:cNvPr id="16387" name="Picture 3" descr="krpan2"/>
          <p:cNvPicPr>
            <a:picLocks noChangeAspect="1" noChangeArrowheads="1"/>
          </p:cNvPicPr>
          <p:nvPr/>
        </p:nvPicPr>
        <p:blipFill>
          <a:blip r:embed="rId3"/>
          <a:srcRect/>
          <a:stretch>
            <a:fillRect/>
          </a:stretch>
        </p:blipFill>
        <p:spPr bwMode="auto">
          <a:xfrm>
            <a:off x="8172450" y="5876925"/>
            <a:ext cx="720725" cy="700088"/>
          </a:xfrm>
          <a:prstGeom prst="rect">
            <a:avLst/>
          </a:prstGeom>
          <a:noFill/>
        </p:spPr>
      </p:pic>
      <p:sp>
        <p:nvSpPr>
          <p:cNvPr id="16388" name="Rectangle 4"/>
          <p:cNvSpPr>
            <a:spLocks noChangeArrowheads="1"/>
          </p:cNvSpPr>
          <p:nvPr/>
        </p:nvSpPr>
        <p:spPr bwMode="auto">
          <a:xfrm>
            <a:off x="395288" y="1844675"/>
            <a:ext cx="8424862" cy="4659313"/>
          </a:xfrm>
          <a:prstGeom prst="rect">
            <a:avLst/>
          </a:prstGeom>
          <a:noFill/>
          <a:ln w="9525">
            <a:noFill/>
            <a:miter lim="800000"/>
            <a:headEnd/>
            <a:tailEnd/>
          </a:ln>
          <a:effectLst/>
        </p:spPr>
        <p:txBody>
          <a:bodyPr anchor="ctr">
            <a:spAutoFit/>
          </a:bodyPr>
          <a:lstStyle/>
          <a:p>
            <a:pPr>
              <a:buFont typeface="Wingdings" pitchFamily="2" charset="2"/>
              <a:buChar char="Ø"/>
              <a:tabLst>
                <a:tab pos="342900" algn="l"/>
              </a:tabLst>
            </a:pPr>
            <a:r>
              <a:rPr lang="sl-SI" sz="3200" b="1">
                <a:solidFill>
                  <a:schemeClr val="accent2"/>
                </a:solidFill>
                <a:latin typeface="Maiandra GD" pitchFamily="34" charset="0"/>
              </a:rPr>
              <a:t>DRSANJE ALI ROLANJE ALI KOTALKANJE</a:t>
            </a:r>
          </a:p>
          <a:p>
            <a:pPr>
              <a:buFont typeface="Wingdings" pitchFamily="2" charset="2"/>
              <a:buNone/>
              <a:tabLst>
                <a:tab pos="342900" algn="l"/>
              </a:tabLst>
            </a:pPr>
            <a:endParaRPr lang="sl-SI" sz="2000" b="1">
              <a:solidFill>
                <a:schemeClr val="accent2"/>
              </a:solidFill>
              <a:latin typeface="Maiandra GD" pitchFamily="34" charset="0"/>
            </a:endParaRPr>
          </a:p>
          <a:p>
            <a:pPr>
              <a:buFont typeface="Wingdings" pitchFamily="2" charset="2"/>
              <a:buChar char="Ø"/>
              <a:tabLst>
                <a:tab pos="342900" algn="l"/>
              </a:tabLst>
            </a:pPr>
            <a:r>
              <a:rPr lang="sl-SI" sz="3200" b="1">
                <a:solidFill>
                  <a:schemeClr val="accent2"/>
                </a:solidFill>
                <a:latin typeface="Maiandra GD" pitchFamily="34" charset="0"/>
              </a:rPr>
              <a:t>SMUČANJE</a:t>
            </a:r>
          </a:p>
          <a:p>
            <a:pPr>
              <a:buFont typeface="Wingdings" pitchFamily="2" charset="2"/>
              <a:buNone/>
              <a:tabLst>
                <a:tab pos="342900" algn="l"/>
              </a:tabLst>
            </a:pPr>
            <a:endParaRPr lang="sl-SI" sz="2000" b="1">
              <a:solidFill>
                <a:schemeClr val="accent2"/>
              </a:solidFill>
              <a:latin typeface="Maiandra GD" pitchFamily="34" charset="0"/>
            </a:endParaRPr>
          </a:p>
          <a:p>
            <a:pPr>
              <a:buFont typeface="Wingdings" pitchFamily="2" charset="2"/>
              <a:buChar char="Ø"/>
              <a:tabLst>
                <a:tab pos="342900" algn="l"/>
              </a:tabLst>
            </a:pPr>
            <a:r>
              <a:rPr lang="sl-SI" sz="3200" b="1">
                <a:solidFill>
                  <a:schemeClr val="accent2"/>
                </a:solidFill>
                <a:latin typeface="Maiandra GD" pitchFamily="34" charset="0"/>
              </a:rPr>
              <a:t>SPRETNOSTNA NALOGA S KOLESOM</a:t>
            </a:r>
          </a:p>
          <a:p>
            <a:pPr>
              <a:buFont typeface="Wingdings" pitchFamily="2" charset="2"/>
              <a:buNone/>
              <a:tabLst>
                <a:tab pos="342900" algn="l"/>
              </a:tabLst>
            </a:pPr>
            <a:endParaRPr lang="sl-SI" sz="2000" b="1">
              <a:solidFill>
                <a:schemeClr val="accent2"/>
              </a:solidFill>
              <a:latin typeface="Maiandra GD" pitchFamily="34" charset="0"/>
            </a:endParaRPr>
          </a:p>
          <a:p>
            <a:pPr>
              <a:buFont typeface="Wingdings" pitchFamily="2" charset="2"/>
              <a:buChar char="Ø"/>
              <a:tabLst>
                <a:tab pos="342900" algn="l"/>
              </a:tabLst>
            </a:pPr>
            <a:r>
              <a:rPr lang="sl-SI" sz="2400">
                <a:latin typeface="Maiandra GD" pitchFamily="34" charset="0"/>
              </a:rPr>
              <a:t>Namenjene so učencem, ki kljub vadbi ne morejo uspešno opraviti katere od nalog osnovnega programa.</a:t>
            </a:r>
          </a:p>
          <a:p>
            <a:pPr>
              <a:buFont typeface="Wingdings" pitchFamily="2" charset="2"/>
              <a:buNone/>
              <a:tabLst>
                <a:tab pos="342900" algn="l"/>
              </a:tabLst>
            </a:pPr>
            <a:endParaRPr lang="sl-SI" sz="2400">
              <a:latin typeface="Maiandra GD" pitchFamily="34" charset="0"/>
            </a:endParaRPr>
          </a:p>
          <a:p>
            <a:pPr>
              <a:buFont typeface="Wingdings" pitchFamily="2" charset="2"/>
              <a:buChar char="Ø"/>
              <a:tabLst>
                <a:tab pos="342900" algn="l"/>
              </a:tabLst>
            </a:pPr>
            <a:r>
              <a:rPr lang="sl-SI" sz="2400">
                <a:latin typeface="Maiandra GD" pitchFamily="34" charset="0"/>
              </a:rPr>
              <a:t>IZLETOV in PLAVANJA  ni mogoče nadomestiti z dopolnilno nalogo.</a:t>
            </a:r>
          </a:p>
          <a:p>
            <a:pPr>
              <a:buFont typeface="Wingdings" pitchFamily="2" charset="2"/>
              <a:buNone/>
              <a:tabLst>
                <a:tab pos="342900" algn="l"/>
              </a:tabLst>
            </a:pPr>
            <a:endParaRPr lang="sl-SI" sz="2400">
              <a:latin typeface="Maiandra GD" pitchFamily="34" charset="0"/>
            </a:endParaRPr>
          </a:p>
        </p:txBody>
      </p:sp>
      <p:sp>
        <p:nvSpPr>
          <p:cNvPr id="16389" name="Rectangle 5"/>
          <p:cNvSpPr>
            <a:spLocks noChangeArrowheads="1"/>
          </p:cNvSpPr>
          <p:nvPr/>
        </p:nvSpPr>
        <p:spPr bwMode="auto">
          <a:xfrm>
            <a:off x="1187450" y="908050"/>
            <a:ext cx="7200900" cy="641350"/>
          </a:xfrm>
          <a:prstGeom prst="rect">
            <a:avLst/>
          </a:prstGeom>
          <a:noFill/>
          <a:ln w="9525">
            <a:noFill/>
            <a:miter lim="800000"/>
            <a:headEnd/>
            <a:tailEnd/>
          </a:ln>
          <a:effectLst/>
        </p:spPr>
        <p:txBody>
          <a:bodyPr>
            <a:spAutoFit/>
          </a:bodyPr>
          <a:lstStyle/>
          <a:p>
            <a:pPr algn="ctr"/>
            <a:r>
              <a:rPr lang="sl-SI" sz="3600" b="1">
                <a:solidFill>
                  <a:srgbClr val="FF3300"/>
                </a:solidFill>
                <a:latin typeface="Maiandra GD" pitchFamily="34" charset="0"/>
              </a:rPr>
              <a:t>Dopolnilne naloge</a:t>
            </a:r>
          </a:p>
        </p:txBody>
      </p:sp>
      <p:sp>
        <p:nvSpPr>
          <p:cNvPr id="16393" name="Rectangle 9"/>
          <p:cNvSpPr>
            <a:spLocks noChangeArrowheads="1"/>
          </p:cNvSpPr>
          <p:nvPr/>
        </p:nvSpPr>
        <p:spPr bwMode="auto">
          <a:xfrm>
            <a:off x="3779838" y="6308725"/>
            <a:ext cx="227948" cy="276999"/>
          </a:xfrm>
          <a:prstGeom prst="rect">
            <a:avLst/>
          </a:prstGeom>
          <a:noFill/>
          <a:ln w="9525">
            <a:noFill/>
            <a:miter lim="800000"/>
            <a:headEnd/>
            <a:tailEnd/>
          </a:ln>
          <a:effectLst/>
        </p:spPr>
        <p:txBody>
          <a:bodyPr wrap="none" anchor="ctr">
            <a:spAutoFit/>
          </a:bodyPr>
          <a:lstStyle/>
          <a:p>
            <a:r>
              <a:rPr lang="sl-SI" sz="1200" dirty="0" smtClean="0">
                <a:latin typeface="Maiandra GD" pitchFamily="34" charset="0"/>
              </a:rPr>
              <a:t>.</a:t>
            </a:r>
            <a:endParaRPr lang="sl-SI" sz="1200" dirty="0">
              <a:latin typeface="Maiandra GD"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8">
                                            <p:txEl>
                                              <p:pRg st="0" end="0"/>
                                            </p:txEl>
                                          </p:spTgt>
                                        </p:tgtEl>
                                        <p:attrNameLst>
                                          <p:attrName>style.visibility</p:attrName>
                                        </p:attrNameLst>
                                      </p:cBhvr>
                                      <p:to>
                                        <p:strVal val="visible"/>
                                      </p:to>
                                    </p:set>
                                    <p:anim calcmode="lin" valueType="num">
                                      <p:cBhvr additive="base">
                                        <p:cTn id="7" dur="500" fill="hold"/>
                                        <p:tgtEl>
                                          <p:spTgt spid="163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8">
                                            <p:txEl>
                                              <p:pRg st="2" end="2"/>
                                            </p:txEl>
                                          </p:spTgt>
                                        </p:tgtEl>
                                        <p:attrNameLst>
                                          <p:attrName>style.visibility</p:attrName>
                                        </p:attrNameLst>
                                      </p:cBhvr>
                                      <p:to>
                                        <p:strVal val="visible"/>
                                      </p:to>
                                    </p:set>
                                    <p:anim calcmode="lin" valueType="num">
                                      <p:cBhvr additive="base">
                                        <p:cTn id="13" dur="500" fill="hold"/>
                                        <p:tgtEl>
                                          <p:spTgt spid="1638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8">
                                            <p:txEl>
                                              <p:pRg st="4" end="4"/>
                                            </p:txEl>
                                          </p:spTgt>
                                        </p:tgtEl>
                                        <p:attrNameLst>
                                          <p:attrName>style.visibility</p:attrName>
                                        </p:attrNameLst>
                                      </p:cBhvr>
                                      <p:to>
                                        <p:strVal val="visible"/>
                                      </p:to>
                                    </p:set>
                                    <p:anim calcmode="lin" valueType="num">
                                      <p:cBhvr additive="base">
                                        <p:cTn id="19" dur="500" fill="hold"/>
                                        <p:tgtEl>
                                          <p:spTgt spid="1638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388">
                                            <p:txEl>
                                              <p:pRg st="6" end="6"/>
                                            </p:txEl>
                                          </p:spTgt>
                                        </p:tgtEl>
                                        <p:attrNameLst>
                                          <p:attrName>style.visibility</p:attrName>
                                        </p:attrNameLst>
                                      </p:cBhvr>
                                      <p:to>
                                        <p:strVal val="visible"/>
                                      </p:to>
                                    </p:set>
                                    <p:anim calcmode="lin" valueType="num">
                                      <p:cBhvr additive="base">
                                        <p:cTn id="25" dur="500" fill="hold"/>
                                        <p:tgtEl>
                                          <p:spTgt spid="1638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388">
                                            <p:txEl>
                                              <p:pRg st="8" end="8"/>
                                            </p:txEl>
                                          </p:spTgt>
                                        </p:tgtEl>
                                        <p:attrNameLst>
                                          <p:attrName>style.visibility</p:attrName>
                                        </p:attrNameLst>
                                      </p:cBhvr>
                                      <p:to>
                                        <p:strVal val="visible"/>
                                      </p:to>
                                    </p:set>
                                    <p:anim calcmode="lin" valueType="num">
                                      <p:cBhvr additive="base">
                                        <p:cTn id="31" dur="500" fill="hold"/>
                                        <p:tgtEl>
                                          <p:spTgt spid="16388">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8">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descr="155415060116141614111-3"/>
          <p:cNvPicPr>
            <a:picLocks noChangeAspect="1" noChangeArrowheads="1"/>
          </p:cNvPicPr>
          <p:nvPr/>
        </p:nvPicPr>
        <p:blipFill>
          <a:blip r:embed="rId2">
            <a:lum bright="44000" contrast="-48000"/>
          </a:blip>
          <a:srcRect r="10747"/>
          <a:stretch>
            <a:fillRect/>
          </a:stretch>
        </p:blipFill>
        <p:spPr bwMode="auto">
          <a:xfrm>
            <a:off x="-53975" y="-6350"/>
            <a:ext cx="9197975" cy="6864350"/>
          </a:xfrm>
          <a:prstGeom prst="rect">
            <a:avLst/>
          </a:prstGeom>
          <a:noFill/>
        </p:spPr>
      </p:pic>
      <p:sp>
        <p:nvSpPr>
          <p:cNvPr id="2051" name="Rectangle 3"/>
          <p:cNvSpPr>
            <a:spLocks noGrp="1" noChangeArrowheads="1"/>
          </p:cNvSpPr>
          <p:nvPr>
            <p:ph type="subTitle" idx="1"/>
          </p:nvPr>
        </p:nvSpPr>
        <p:spPr>
          <a:xfrm>
            <a:off x="1476375" y="549275"/>
            <a:ext cx="6400800" cy="790575"/>
          </a:xfrm>
          <a:noFill/>
        </p:spPr>
        <p:txBody>
          <a:bodyPr/>
          <a:lstStyle/>
          <a:p>
            <a:r>
              <a:rPr lang="sl-SI" sz="3600" b="1">
                <a:solidFill>
                  <a:schemeClr val="accent2"/>
                </a:solidFill>
                <a:effectLst>
                  <a:outerShdw blurRad="38100" dist="38100" dir="2700000" algn="tl">
                    <a:srgbClr val="C0C0C0"/>
                  </a:outerShdw>
                </a:effectLst>
                <a:latin typeface="Maiandra GD" pitchFamily="34" charset="0"/>
              </a:rPr>
              <a:t>ŠKODLJIVOST KAJENJA</a:t>
            </a:r>
            <a:endParaRPr lang="sl-SI" sz="3600">
              <a:solidFill>
                <a:schemeClr val="accent2"/>
              </a:solidFill>
              <a:effectLst>
                <a:outerShdw blurRad="38100" dist="38100" dir="2700000" algn="tl">
                  <a:srgbClr val="C0C0C0"/>
                </a:outerShdw>
              </a:effectLst>
              <a:latin typeface="Maiandra GD" pitchFamily="34" charset="0"/>
            </a:endParaRPr>
          </a:p>
        </p:txBody>
      </p:sp>
      <p:sp>
        <p:nvSpPr>
          <p:cNvPr id="2053" name="Rectangle 5"/>
          <p:cNvSpPr>
            <a:spLocks noChangeArrowheads="1"/>
          </p:cNvSpPr>
          <p:nvPr/>
        </p:nvSpPr>
        <p:spPr bwMode="auto">
          <a:xfrm>
            <a:off x="395288" y="1644650"/>
            <a:ext cx="8353425" cy="4359275"/>
          </a:xfrm>
          <a:prstGeom prst="rect">
            <a:avLst/>
          </a:prstGeom>
          <a:noFill/>
          <a:ln w="9525">
            <a:noFill/>
            <a:miter lim="800000"/>
            <a:headEnd/>
            <a:tailEnd/>
          </a:ln>
          <a:effectLst/>
        </p:spPr>
        <p:txBody>
          <a:bodyPr anchor="ctr">
            <a:spAutoFit/>
          </a:bodyPr>
          <a:lstStyle/>
          <a:p>
            <a:pPr algn="just">
              <a:buFontTx/>
              <a:buChar char="•"/>
              <a:tabLst>
                <a:tab pos="712788" algn="l"/>
              </a:tabLst>
            </a:pPr>
            <a:r>
              <a:rPr lang="sl-SI" sz="2000">
                <a:latin typeface="Maiandra GD" pitchFamily="34" charset="0"/>
              </a:rPr>
              <a:t>Zaradi bolezni, ki jih povzroča kajenje, vsako leto umre okoli 3 milijone ljudi, v Evropi 800.000, v Sloveniji pa povprečno 3000. </a:t>
            </a:r>
          </a:p>
          <a:p>
            <a:pPr algn="just">
              <a:buFontTx/>
              <a:buChar char="•"/>
              <a:tabLst>
                <a:tab pos="712788" algn="l"/>
              </a:tabLst>
            </a:pPr>
            <a:r>
              <a:rPr lang="sl-SI" sz="2000">
                <a:latin typeface="Maiandra GD" pitchFamily="34" charset="0"/>
              </a:rPr>
              <a:t>Invalidov s kroničnim bronhitisom (vnetje sluznice dihalnih poti, katerega posledica sta oteženo dihanje in hud kašelj) je v Sloveniji več kot 23.000. </a:t>
            </a:r>
          </a:p>
          <a:p>
            <a:pPr algn="just">
              <a:buFontTx/>
              <a:buChar char="•"/>
              <a:tabLst>
                <a:tab pos="712788" algn="l"/>
              </a:tabLst>
            </a:pPr>
            <a:r>
              <a:rPr lang="sl-SI" sz="2000">
                <a:latin typeface="Maiandra GD" pitchFamily="34" charset="0"/>
              </a:rPr>
              <a:t>Skoraj edini krivec za to bolezen je </a:t>
            </a:r>
            <a:r>
              <a:rPr lang="sl-SI" sz="2000">
                <a:solidFill>
                  <a:srgbClr val="FF3300"/>
                </a:solidFill>
                <a:latin typeface="Maiandra GD" pitchFamily="34" charset="0"/>
              </a:rPr>
              <a:t>kajenje</a:t>
            </a:r>
            <a:r>
              <a:rPr lang="sl-SI" sz="2000">
                <a:latin typeface="Maiandra GD" pitchFamily="34" charset="0"/>
              </a:rPr>
              <a:t>. </a:t>
            </a:r>
          </a:p>
          <a:p>
            <a:pPr algn="just">
              <a:tabLst>
                <a:tab pos="712788" algn="l"/>
              </a:tabLst>
            </a:pPr>
            <a:endParaRPr lang="sl-SI" sz="2000">
              <a:latin typeface="Maiandra GD" pitchFamily="34" charset="0"/>
            </a:endParaRPr>
          </a:p>
          <a:p>
            <a:pPr algn="just">
              <a:buFontTx/>
              <a:buChar char="•"/>
              <a:tabLst>
                <a:tab pos="712788" algn="l"/>
              </a:tabLst>
            </a:pPr>
            <a:r>
              <a:rPr lang="sl-SI" sz="2000" b="1">
                <a:latin typeface="Maiandra GD" pitchFamily="34" charset="0"/>
              </a:rPr>
              <a:t>Kaj je tisto, kar povzroča huda obolenja, invalidnost in smrt? </a:t>
            </a:r>
          </a:p>
          <a:p>
            <a:pPr algn="just">
              <a:tabLst>
                <a:tab pos="712788" algn="l"/>
              </a:tabLst>
            </a:pPr>
            <a:r>
              <a:rPr lang="sl-SI" sz="2000">
                <a:latin typeface="Maiandra GD" pitchFamily="34" charset="0"/>
              </a:rPr>
              <a:t>V cigaretnem dimu so ugotovili več kot 3000 kemijskih sestavin. Nobena nima pozitivnih učinkov, vse so škodljive. Med najbolj škodljivimi so KATRAN, NIKOTIN in OGLJIKOV MONOKSID.</a:t>
            </a:r>
          </a:p>
          <a:p>
            <a:pPr algn="just">
              <a:tabLst>
                <a:tab pos="712788" algn="l"/>
              </a:tabLst>
            </a:pPr>
            <a:endParaRPr lang="sl-SI" sz="2000">
              <a:latin typeface="Maiandra GD" pitchFamily="34" charset="0"/>
            </a:endParaRPr>
          </a:p>
          <a:p>
            <a:pPr algn="just">
              <a:buFontTx/>
              <a:buChar char="•"/>
              <a:tabLst>
                <a:tab pos="712788" algn="l"/>
              </a:tabLst>
            </a:pPr>
            <a:r>
              <a:rPr lang="sl-SI" sz="2000">
                <a:latin typeface="Maiandra GD" pitchFamily="34" charset="0"/>
              </a:rPr>
              <a:t>Kadilci lahko dobijo </a:t>
            </a:r>
            <a:r>
              <a:rPr lang="sl-SI" sz="2000" b="1">
                <a:latin typeface="Maiandra GD" pitchFamily="34" charset="0"/>
              </a:rPr>
              <a:t>raka</a:t>
            </a:r>
            <a:r>
              <a:rPr lang="sl-SI" sz="2000">
                <a:latin typeface="Maiandra GD" pitchFamily="34" charset="0"/>
              </a:rPr>
              <a:t> na organih, s katerimi pride v stik cigaretni dim.</a:t>
            </a:r>
          </a:p>
        </p:txBody>
      </p:sp>
      <p:pic>
        <p:nvPicPr>
          <p:cNvPr id="2054" name="Picture 6" descr="krpan2"/>
          <p:cNvPicPr>
            <a:picLocks noChangeAspect="1" noChangeArrowheads="1"/>
          </p:cNvPicPr>
          <p:nvPr/>
        </p:nvPicPr>
        <p:blipFill>
          <a:blip r:embed="rId3"/>
          <a:srcRect/>
          <a:stretch>
            <a:fillRect/>
          </a:stretch>
        </p:blipFill>
        <p:spPr bwMode="auto">
          <a:xfrm>
            <a:off x="8172450" y="5876925"/>
            <a:ext cx="720725" cy="70008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6" name="Picture 8" descr="155415060116141614111-3"/>
          <p:cNvPicPr>
            <a:picLocks noChangeAspect="1" noChangeArrowheads="1"/>
          </p:cNvPicPr>
          <p:nvPr/>
        </p:nvPicPr>
        <p:blipFill>
          <a:blip r:embed="rId2">
            <a:lum bright="44000" contrast="-48000"/>
          </a:blip>
          <a:srcRect r="10747"/>
          <a:stretch>
            <a:fillRect/>
          </a:stretch>
        </p:blipFill>
        <p:spPr bwMode="auto">
          <a:xfrm>
            <a:off x="0" y="-6350"/>
            <a:ext cx="9197975" cy="6864350"/>
          </a:xfrm>
          <a:prstGeom prst="rect">
            <a:avLst/>
          </a:prstGeom>
          <a:noFill/>
        </p:spPr>
      </p:pic>
      <p:sp>
        <p:nvSpPr>
          <p:cNvPr id="17411" name="Rectangle 3"/>
          <p:cNvSpPr>
            <a:spLocks noGrp="1" noChangeArrowheads="1"/>
          </p:cNvSpPr>
          <p:nvPr>
            <p:ph type="subTitle" idx="1"/>
          </p:nvPr>
        </p:nvSpPr>
        <p:spPr>
          <a:xfrm>
            <a:off x="1476375" y="549275"/>
            <a:ext cx="6400800" cy="790575"/>
          </a:xfrm>
          <a:noFill/>
        </p:spPr>
        <p:txBody>
          <a:bodyPr/>
          <a:lstStyle/>
          <a:p>
            <a:r>
              <a:rPr lang="sl-SI" sz="3600" b="1">
                <a:solidFill>
                  <a:schemeClr val="accent2"/>
                </a:solidFill>
                <a:effectLst>
                  <a:outerShdw blurRad="38100" dist="38100" dir="2700000" algn="tl">
                    <a:srgbClr val="C0C0C0"/>
                  </a:outerShdw>
                </a:effectLst>
                <a:latin typeface="Maiandra GD" pitchFamily="34" charset="0"/>
              </a:rPr>
              <a:t>ŠKODLJIVOST KAJENJA</a:t>
            </a:r>
            <a:endParaRPr lang="sl-SI" sz="3600">
              <a:solidFill>
                <a:schemeClr val="accent2"/>
              </a:solidFill>
              <a:effectLst>
                <a:outerShdw blurRad="38100" dist="38100" dir="2700000" algn="tl">
                  <a:srgbClr val="C0C0C0"/>
                </a:outerShdw>
              </a:effectLst>
              <a:latin typeface="Maiandra GD" pitchFamily="34" charset="0"/>
            </a:endParaRPr>
          </a:p>
        </p:txBody>
      </p:sp>
      <p:sp>
        <p:nvSpPr>
          <p:cNvPr id="17412" name="Rectangle 4"/>
          <p:cNvSpPr>
            <a:spLocks noChangeArrowheads="1"/>
          </p:cNvSpPr>
          <p:nvPr/>
        </p:nvSpPr>
        <p:spPr bwMode="auto">
          <a:xfrm>
            <a:off x="395288" y="1033463"/>
            <a:ext cx="8497887" cy="5578475"/>
          </a:xfrm>
          <a:prstGeom prst="rect">
            <a:avLst/>
          </a:prstGeom>
          <a:noFill/>
          <a:ln w="9525">
            <a:noFill/>
            <a:miter lim="800000"/>
            <a:headEnd/>
            <a:tailEnd/>
          </a:ln>
          <a:effectLst/>
        </p:spPr>
        <p:txBody>
          <a:bodyPr anchor="ctr">
            <a:spAutoFit/>
          </a:bodyPr>
          <a:lstStyle/>
          <a:p>
            <a:pPr algn="just">
              <a:tabLst>
                <a:tab pos="712788" algn="l"/>
              </a:tabLst>
            </a:pPr>
            <a:r>
              <a:rPr lang="sl-SI" sz="2000" b="1" dirty="0">
                <a:latin typeface="Maiandra GD" pitchFamily="34" charset="0"/>
              </a:rPr>
              <a:t>KATRAN </a:t>
            </a:r>
          </a:p>
          <a:p>
            <a:pPr algn="just">
              <a:buFontTx/>
              <a:buChar char="-"/>
              <a:tabLst>
                <a:tab pos="712788" algn="l"/>
              </a:tabLst>
            </a:pPr>
            <a:r>
              <a:rPr lang="sl-SI" sz="2000" b="1" dirty="0">
                <a:latin typeface="Maiandra GD" pitchFamily="34" charset="0"/>
              </a:rPr>
              <a:t> </a:t>
            </a:r>
            <a:r>
              <a:rPr lang="sl-SI" sz="2000" dirty="0">
                <a:latin typeface="Maiandra GD" pitchFamily="34" charset="0"/>
              </a:rPr>
              <a:t>lepljiva rumeno rjava smolasta snov, ki jo vidimo na filtru pokajene cigarete. </a:t>
            </a:r>
          </a:p>
          <a:p>
            <a:pPr algn="just">
              <a:buFontTx/>
              <a:buChar char="-"/>
              <a:tabLst>
                <a:tab pos="712788" algn="l"/>
              </a:tabLst>
            </a:pPr>
            <a:r>
              <a:rPr lang="sl-SI" sz="2000" dirty="0">
                <a:latin typeface="Maiandra GD" pitchFamily="34" charset="0"/>
              </a:rPr>
              <a:t> zmes različnih strupenih snovi, ki povzročajo raka. </a:t>
            </a:r>
          </a:p>
          <a:p>
            <a:pPr algn="just">
              <a:tabLst>
                <a:tab pos="712788" algn="l"/>
              </a:tabLst>
            </a:pPr>
            <a:r>
              <a:rPr lang="sl-SI" sz="2000" dirty="0">
                <a:latin typeface="Maiandra GD" pitchFamily="34" charset="0"/>
              </a:rPr>
              <a:t>Katran prihaja v pljuča - v sapnice (najtanjše dihalne cevke, po katerih prihaja zrak s kisikom, izloča pa se izrabljen, nekoristen zrak). Na notranji strani sapnic so </a:t>
            </a:r>
            <a:r>
              <a:rPr lang="sl-SI" sz="2000" b="1" dirty="0">
                <a:latin typeface="Maiandra GD" pitchFamily="34" charset="0"/>
              </a:rPr>
              <a:t>sapnična sluz</a:t>
            </a:r>
            <a:r>
              <a:rPr lang="sl-SI" sz="2000" dirty="0">
                <a:latin typeface="Maiandra GD" pitchFamily="34" charset="0"/>
              </a:rPr>
              <a:t> in </a:t>
            </a:r>
            <a:r>
              <a:rPr lang="sl-SI" sz="2000" b="1" dirty="0">
                <a:latin typeface="Maiandra GD" pitchFamily="34" charset="0"/>
              </a:rPr>
              <a:t>tanke dlačice</a:t>
            </a:r>
            <a:r>
              <a:rPr lang="sl-SI" sz="2000" dirty="0">
                <a:latin typeface="Maiandra GD" pitchFamily="34" charset="0"/>
              </a:rPr>
              <a:t>, ki neprestano migetajo in s tem umazane delce vdihanega zraka in sapnično sluz pošiljajo proti ustom, od koder ta izloček izpljunemo ali pogoltnemo. Dlačice so torej </a:t>
            </a:r>
            <a:r>
              <a:rPr lang="sl-SI" sz="2000" b="1" dirty="0">
                <a:latin typeface="Maiandra GD" pitchFamily="34" charset="0"/>
              </a:rPr>
              <a:t>čistilec dihalnih</a:t>
            </a:r>
            <a:r>
              <a:rPr lang="sl-SI" sz="2000" dirty="0">
                <a:latin typeface="Maiandra GD" pitchFamily="34" charset="0"/>
              </a:rPr>
              <a:t> poti. Katran, ki pride v sapnice, se </a:t>
            </a:r>
            <a:r>
              <a:rPr lang="sl-SI" sz="2000" b="1" dirty="0">
                <a:latin typeface="Maiandra GD" pitchFamily="34" charset="0"/>
              </a:rPr>
              <a:t>lepi</a:t>
            </a:r>
            <a:r>
              <a:rPr lang="sl-SI" sz="2000" dirty="0">
                <a:latin typeface="Maiandra GD" pitchFamily="34" charset="0"/>
              </a:rPr>
              <a:t> na dlačice, ki se zaradi tega sčasoma </a:t>
            </a:r>
            <a:r>
              <a:rPr lang="sl-SI" sz="2000" b="1" dirty="0">
                <a:latin typeface="Maiandra GD" pitchFamily="34" charset="0"/>
              </a:rPr>
              <a:t>zlepijo skupaj</a:t>
            </a:r>
            <a:r>
              <a:rPr lang="sl-SI" sz="2000" dirty="0">
                <a:latin typeface="Maiandra GD" pitchFamily="34" charset="0"/>
              </a:rPr>
              <a:t> in ne delujejo več dobro. Zaradi zastajanja sluzi se </a:t>
            </a:r>
            <a:r>
              <a:rPr lang="sl-SI" sz="2000" b="1" dirty="0">
                <a:latin typeface="Maiandra GD" pitchFamily="34" charset="0"/>
              </a:rPr>
              <a:t>zmanjša pretok zraka</a:t>
            </a:r>
            <a:r>
              <a:rPr lang="sl-SI" sz="2000" dirty="0">
                <a:latin typeface="Maiandra GD" pitchFamily="34" charset="0"/>
              </a:rPr>
              <a:t>, dihanje je prizadeto in v organizem pride </a:t>
            </a:r>
            <a:r>
              <a:rPr lang="sl-SI" sz="2000" b="1" dirty="0">
                <a:latin typeface="Maiandra GD" pitchFamily="34" charset="0"/>
              </a:rPr>
              <a:t>manj kisika</a:t>
            </a:r>
            <a:r>
              <a:rPr lang="sl-SI" sz="2000" dirty="0">
                <a:latin typeface="Maiandra GD" pitchFamily="34" charset="0"/>
              </a:rPr>
              <a:t> (to pomeni tudi manjšo proizvodnjo energije v telesu in zato se </a:t>
            </a:r>
            <a:r>
              <a:rPr lang="sl-SI" sz="2000" b="1" dirty="0">
                <a:latin typeface="Maiandra GD" pitchFamily="34" charset="0"/>
              </a:rPr>
              <a:t>zmanjša telesna zmogljivost</a:t>
            </a:r>
            <a:r>
              <a:rPr lang="sl-SI" sz="2000" dirty="0">
                <a:latin typeface="Maiandra GD" pitchFamily="34" charset="0"/>
              </a:rPr>
              <a:t>). Hkrati se začne </a:t>
            </a:r>
            <a:r>
              <a:rPr lang="sl-SI" sz="2000" b="1" dirty="0">
                <a:latin typeface="Maiandra GD" pitchFamily="34" charset="0"/>
              </a:rPr>
              <a:t>kašljanje </a:t>
            </a:r>
            <a:r>
              <a:rPr lang="sl-SI" sz="2000" dirty="0">
                <a:latin typeface="Maiandra GD" pitchFamily="34" charset="0"/>
              </a:rPr>
              <a:t>(bronhitis), ki ima nalogo, da z ustvarjanjem zračnega pritiska </a:t>
            </a:r>
            <a:r>
              <a:rPr lang="sl-SI" sz="2000" b="1" dirty="0">
                <a:latin typeface="Maiandra GD" pitchFamily="34" charset="0"/>
              </a:rPr>
              <a:t>pomaga spraviti zastajajočo sluz iz dihalnih cevk</a:t>
            </a:r>
            <a:r>
              <a:rPr lang="sl-SI" sz="2000" dirty="0">
                <a:latin typeface="Maiandra GD" pitchFamily="34" charset="0"/>
              </a:rPr>
              <a:t>. Če s kajenjem nadaljujemo, se prizadetost </a:t>
            </a:r>
          </a:p>
          <a:p>
            <a:pPr algn="just">
              <a:tabLst>
                <a:tab pos="712788" algn="l"/>
              </a:tabLst>
            </a:pPr>
            <a:r>
              <a:rPr lang="sl-SI" sz="2000" dirty="0">
                <a:latin typeface="Maiandra GD" pitchFamily="34" charset="0"/>
              </a:rPr>
              <a:t>sapnic stopnjuje. </a:t>
            </a:r>
            <a:r>
              <a:rPr lang="sl-SI" sz="2000" b="1" dirty="0">
                <a:latin typeface="Maiandra GD" pitchFamily="34" charset="0"/>
              </a:rPr>
              <a:t>Sapnične dlačice sčasoma odmrejo</a:t>
            </a:r>
            <a:r>
              <a:rPr lang="sl-SI" sz="2000" dirty="0">
                <a:latin typeface="Maiandra GD" pitchFamily="34" charset="0"/>
              </a:rPr>
              <a:t> in sledi </a:t>
            </a:r>
          </a:p>
          <a:p>
            <a:pPr algn="just">
              <a:tabLst>
                <a:tab pos="712788" algn="l"/>
              </a:tabLst>
            </a:pPr>
            <a:r>
              <a:rPr lang="sl-SI" sz="2000" dirty="0">
                <a:latin typeface="Maiandra GD" pitchFamily="34" charset="0"/>
              </a:rPr>
              <a:t>zmanjšan pretok zraka. </a:t>
            </a:r>
          </a:p>
        </p:txBody>
      </p:sp>
      <p:pic>
        <p:nvPicPr>
          <p:cNvPr id="17413" name="Picture 5" descr="krpan2"/>
          <p:cNvPicPr>
            <a:picLocks noChangeAspect="1" noChangeArrowheads="1"/>
          </p:cNvPicPr>
          <p:nvPr/>
        </p:nvPicPr>
        <p:blipFill>
          <a:blip r:embed="rId3"/>
          <a:srcRect/>
          <a:stretch>
            <a:fillRect/>
          </a:stretch>
        </p:blipFill>
        <p:spPr bwMode="auto">
          <a:xfrm>
            <a:off x="8172450" y="5876925"/>
            <a:ext cx="720725" cy="70008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0" name="Picture 8" descr="155415060116141614111-3"/>
          <p:cNvPicPr>
            <a:picLocks noChangeAspect="1" noChangeArrowheads="1"/>
          </p:cNvPicPr>
          <p:nvPr/>
        </p:nvPicPr>
        <p:blipFill>
          <a:blip r:embed="rId2">
            <a:lum bright="44000" contrast="-48000"/>
          </a:blip>
          <a:srcRect r="10747"/>
          <a:stretch>
            <a:fillRect/>
          </a:stretch>
        </p:blipFill>
        <p:spPr bwMode="auto">
          <a:xfrm>
            <a:off x="0" y="-6350"/>
            <a:ext cx="9197975" cy="6864350"/>
          </a:xfrm>
          <a:prstGeom prst="rect">
            <a:avLst/>
          </a:prstGeom>
          <a:noFill/>
        </p:spPr>
      </p:pic>
      <p:sp>
        <p:nvSpPr>
          <p:cNvPr id="18435" name="Rectangle 3"/>
          <p:cNvSpPr>
            <a:spLocks noGrp="1" noChangeArrowheads="1"/>
          </p:cNvSpPr>
          <p:nvPr>
            <p:ph type="subTitle" idx="1"/>
          </p:nvPr>
        </p:nvSpPr>
        <p:spPr>
          <a:xfrm>
            <a:off x="1476375" y="549275"/>
            <a:ext cx="6400800" cy="790575"/>
          </a:xfrm>
          <a:noFill/>
        </p:spPr>
        <p:txBody>
          <a:bodyPr/>
          <a:lstStyle/>
          <a:p>
            <a:r>
              <a:rPr lang="sl-SI" sz="3600" b="1">
                <a:solidFill>
                  <a:schemeClr val="accent2"/>
                </a:solidFill>
                <a:latin typeface="Maiandra GD" pitchFamily="34" charset="0"/>
              </a:rPr>
              <a:t>ŠKODLJIVOST KAJENJA</a:t>
            </a:r>
            <a:endParaRPr lang="sl-SI" sz="3600">
              <a:solidFill>
                <a:schemeClr val="accent2"/>
              </a:solidFill>
              <a:latin typeface="Maiandra GD" pitchFamily="34" charset="0"/>
            </a:endParaRPr>
          </a:p>
        </p:txBody>
      </p:sp>
      <p:sp>
        <p:nvSpPr>
          <p:cNvPr id="18436" name="Rectangle 4"/>
          <p:cNvSpPr>
            <a:spLocks noChangeArrowheads="1"/>
          </p:cNvSpPr>
          <p:nvPr/>
        </p:nvSpPr>
        <p:spPr bwMode="auto">
          <a:xfrm>
            <a:off x="395288" y="1341438"/>
            <a:ext cx="8353425" cy="4664075"/>
          </a:xfrm>
          <a:prstGeom prst="rect">
            <a:avLst/>
          </a:prstGeom>
          <a:noFill/>
          <a:ln w="9525">
            <a:noFill/>
            <a:miter lim="800000"/>
            <a:headEnd/>
            <a:tailEnd/>
          </a:ln>
          <a:effectLst/>
        </p:spPr>
        <p:txBody>
          <a:bodyPr anchor="ctr">
            <a:spAutoFit/>
          </a:bodyPr>
          <a:lstStyle/>
          <a:p>
            <a:pPr algn="just">
              <a:tabLst>
                <a:tab pos="712788" algn="l"/>
              </a:tabLst>
            </a:pPr>
            <a:r>
              <a:rPr lang="sl-SI" sz="2000" b="1">
                <a:latin typeface="Maiandra GD" pitchFamily="34" charset="0"/>
              </a:rPr>
              <a:t>NIKOTIN</a:t>
            </a:r>
            <a:r>
              <a:rPr lang="sl-SI" sz="2000">
                <a:latin typeface="Maiandra GD" pitchFamily="34" charset="0"/>
              </a:rPr>
              <a:t> je mamilo, ki povzroča </a:t>
            </a:r>
            <a:r>
              <a:rPr lang="sl-SI" sz="2000" b="1">
                <a:latin typeface="Maiandra GD" pitchFamily="34" charset="0"/>
              </a:rPr>
              <a:t>zasvojenost</a:t>
            </a:r>
            <a:r>
              <a:rPr lang="sl-SI" sz="2000">
                <a:latin typeface="Maiandra GD" pitchFamily="34" charset="0"/>
              </a:rPr>
              <a:t>. Zaradi nikotina je težko opustiti kajenje, če se nanj navadimo. S cigaretnim dimom pride v pljuča, od tod v kri in z njo v centre samodejnega (avtonomnega) živčevja. </a:t>
            </a:r>
            <a:r>
              <a:rPr lang="sl-SI" sz="2000" b="1">
                <a:latin typeface="Maiandra GD" pitchFamily="34" charset="0"/>
              </a:rPr>
              <a:t>Živčni sistem se odzove tako, da ukaže ožilju, da se zoži.</a:t>
            </a:r>
            <a:r>
              <a:rPr lang="sl-SI" sz="2000">
                <a:latin typeface="Maiandra GD" pitchFamily="34" charset="0"/>
              </a:rPr>
              <a:t> Pretok krvi je manjši, v organe pride manj hranilnih snovi in manj kisika. Zato sta </a:t>
            </a:r>
            <a:r>
              <a:rPr lang="sl-SI" sz="2000" b="1">
                <a:latin typeface="Maiandra GD" pitchFamily="34" charset="0"/>
              </a:rPr>
              <a:t>telesna in umska zmogljivost zmanjšani</a:t>
            </a:r>
            <a:r>
              <a:rPr lang="sl-SI" sz="2000">
                <a:latin typeface="Maiandra GD" pitchFamily="34" charset="0"/>
              </a:rPr>
              <a:t>. </a:t>
            </a:r>
          </a:p>
          <a:p>
            <a:pPr algn="just">
              <a:tabLst>
                <a:tab pos="712788" algn="l"/>
              </a:tabLst>
            </a:pPr>
            <a:endParaRPr lang="sl-SI" sz="1000">
              <a:latin typeface="Maiandra GD" pitchFamily="34" charset="0"/>
            </a:endParaRPr>
          </a:p>
          <a:p>
            <a:pPr algn="just">
              <a:tabLst>
                <a:tab pos="712788" algn="l"/>
              </a:tabLst>
            </a:pPr>
            <a:r>
              <a:rPr lang="sl-SI" sz="2000" b="1">
                <a:latin typeface="Maiandra GD" pitchFamily="34" charset="0"/>
              </a:rPr>
              <a:t>OGLJIKOV MONOKSID</a:t>
            </a:r>
            <a:r>
              <a:rPr lang="sl-SI" sz="2000">
                <a:latin typeface="Maiandra GD" pitchFamily="34" charset="0"/>
              </a:rPr>
              <a:t> nastaja pri nepopolnem izgorevanju. Z dimom ga vdihne kadilec v pljuča. </a:t>
            </a:r>
            <a:r>
              <a:rPr lang="sl-SI" sz="2000" b="1">
                <a:latin typeface="Maiandra GD" pitchFamily="34" charset="0"/>
              </a:rPr>
              <a:t>Večje količine povzročijo smrt</a:t>
            </a:r>
            <a:r>
              <a:rPr lang="sl-SI" sz="2000">
                <a:latin typeface="Maiandra GD" pitchFamily="34" charset="0"/>
              </a:rPr>
              <a:t>. Ogljikov monoksid, prav tako kot nikotin, zožuje žile. Zato kri v pljučih sprejme ogljikov monoksid, ne pa kisik. </a:t>
            </a:r>
          </a:p>
          <a:p>
            <a:pPr algn="just">
              <a:tabLst>
                <a:tab pos="712788" algn="l"/>
              </a:tabLst>
            </a:pPr>
            <a:endParaRPr lang="sl-SI" sz="1000">
              <a:latin typeface="Maiandra GD" pitchFamily="34" charset="0"/>
            </a:endParaRPr>
          </a:p>
          <a:p>
            <a:pPr algn="just">
              <a:tabLst>
                <a:tab pos="712788" algn="l"/>
              </a:tabLst>
            </a:pPr>
            <a:r>
              <a:rPr lang="sl-SI" sz="2000" b="1">
                <a:solidFill>
                  <a:schemeClr val="accent2"/>
                </a:solidFill>
                <a:latin typeface="Maiandra GD" pitchFamily="34" charset="0"/>
              </a:rPr>
              <a:t>PASIVNO KAJENJE.</a:t>
            </a:r>
            <a:r>
              <a:rPr lang="sl-SI" sz="2000">
                <a:solidFill>
                  <a:schemeClr val="accent2"/>
                </a:solidFill>
                <a:latin typeface="Maiandra GD" pitchFamily="34" charset="0"/>
              </a:rPr>
              <a:t> Nekadilci, ki so v družbi kadilcev ali v zakajenem prostoru, prav tako vdihujejo cigaretni dim in vse njegove sestavine. Pravimo, da kadijo pasivno. Zdravniki in znanstveniki so dokazali, da tudi pasivni kadilci obolevajo od vseh obolenj, ki mučijo prave kadilce. </a:t>
            </a:r>
          </a:p>
        </p:txBody>
      </p:sp>
      <p:pic>
        <p:nvPicPr>
          <p:cNvPr id="18437" name="Picture 5" descr="krpan2"/>
          <p:cNvPicPr>
            <a:picLocks noChangeAspect="1" noChangeArrowheads="1"/>
          </p:cNvPicPr>
          <p:nvPr/>
        </p:nvPicPr>
        <p:blipFill>
          <a:blip r:embed="rId3"/>
          <a:srcRect/>
          <a:stretch>
            <a:fillRect/>
          </a:stretch>
        </p:blipFill>
        <p:spPr bwMode="auto">
          <a:xfrm>
            <a:off x="8172450" y="5876925"/>
            <a:ext cx="720725" cy="70008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1" name="Picture 9" descr="rolanje_5"/>
          <p:cNvPicPr>
            <a:picLocks noChangeAspect="1" noChangeArrowheads="1"/>
          </p:cNvPicPr>
          <p:nvPr/>
        </p:nvPicPr>
        <p:blipFill>
          <a:blip r:embed="rId2">
            <a:lum bright="30000" contrast="-44000"/>
          </a:blip>
          <a:srcRect/>
          <a:stretch>
            <a:fillRect/>
          </a:stretch>
        </p:blipFill>
        <p:spPr bwMode="auto">
          <a:xfrm>
            <a:off x="0" y="0"/>
            <a:ext cx="9144000" cy="6870700"/>
          </a:xfrm>
          <a:prstGeom prst="rect">
            <a:avLst/>
          </a:prstGeom>
          <a:noFill/>
        </p:spPr>
      </p:pic>
      <p:sp>
        <p:nvSpPr>
          <p:cNvPr id="8195" name="Rectangle 3"/>
          <p:cNvSpPr>
            <a:spLocks noGrp="1" noChangeArrowheads="1"/>
          </p:cNvSpPr>
          <p:nvPr>
            <p:ph type="body" idx="1"/>
          </p:nvPr>
        </p:nvSpPr>
        <p:spPr>
          <a:xfrm>
            <a:off x="468313" y="1916113"/>
            <a:ext cx="8229600" cy="3457575"/>
          </a:xfrm>
        </p:spPr>
        <p:txBody>
          <a:bodyPr/>
          <a:lstStyle/>
          <a:p>
            <a:r>
              <a:rPr lang="sl-SI" sz="2400">
                <a:latin typeface="Maiandra GD" pitchFamily="34" charset="0"/>
              </a:rPr>
              <a:t>Pred vsakim zahtevnejšim telesnim naporom je treba organizem postopno ogreti, če želimo, </a:t>
            </a:r>
            <a:r>
              <a:rPr lang="sl-SI" sz="2400" b="1">
                <a:latin typeface="Maiandra GD" pitchFamily="34" charset="0"/>
              </a:rPr>
              <a:t>da bo deloval najbolj učinkovito</a:t>
            </a:r>
            <a:r>
              <a:rPr lang="sl-SI" sz="2400">
                <a:latin typeface="Maiandra GD" pitchFamily="34" charset="0"/>
              </a:rPr>
              <a:t>, in če želimo kar najbolj </a:t>
            </a:r>
            <a:r>
              <a:rPr lang="sl-SI" sz="2400" b="1">
                <a:latin typeface="Maiandra GD" pitchFamily="34" charset="0"/>
              </a:rPr>
              <a:t>zmanjšati verjetnost poškodbe</a:t>
            </a:r>
            <a:r>
              <a:rPr lang="sl-SI" sz="2400">
                <a:latin typeface="Maiandra GD" pitchFamily="34" charset="0"/>
              </a:rPr>
              <a:t>. </a:t>
            </a:r>
          </a:p>
          <a:p>
            <a:pPr>
              <a:buFontTx/>
              <a:buNone/>
            </a:pPr>
            <a:endParaRPr lang="sl-SI" sz="1000">
              <a:latin typeface="Maiandra GD" pitchFamily="34" charset="0"/>
            </a:endParaRPr>
          </a:p>
          <a:p>
            <a:r>
              <a:rPr lang="sl-SI" sz="2400">
                <a:latin typeface="Maiandra GD" pitchFamily="34" charset="0"/>
              </a:rPr>
              <a:t>Pojma ogrevanja pa ne smemo enačiti z visoko temperaturo ozračja.</a:t>
            </a:r>
          </a:p>
          <a:p>
            <a:pPr>
              <a:buFontTx/>
              <a:buNone/>
            </a:pPr>
            <a:endParaRPr lang="sl-SI" sz="1000">
              <a:latin typeface="Maiandra GD" pitchFamily="34" charset="0"/>
            </a:endParaRPr>
          </a:p>
          <a:p>
            <a:r>
              <a:rPr lang="sl-SI" sz="2400">
                <a:latin typeface="Maiandra GD" pitchFamily="34" charset="0"/>
              </a:rPr>
              <a:t>Gre za fiziološki pojem ogrevanja. </a:t>
            </a:r>
          </a:p>
          <a:p>
            <a:pPr>
              <a:lnSpc>
                <a:spcPct val="80000"/>
              </a:lnSpc>
              <a:buFontTx/>
              <a:buNone/>
            </a:pPr>
            <a:endParaRPr lang="sl-SI" sz="1000">
              <a:latin typeface="Maiandra GD" pitchFamily="34" charset="0"/>
            </a:endParaRPr>
          </a:p>
        </p:txBody>
      </p:sp>
      <p:sp>
        <p:nvSpPr>
          <p:cNvPr id="8194" name="Rectangle 2"/>
          <p:cNvSpPr>
            <a:spLocks noGrp="1" noChangeArrowheads="1"/>
          </p:cNvSpPr>
          <p:nvPr>
            <p:ph type="title"/>
          </p:nvPr>
        </p:nvSpPr>
        <p:spPr>
          <a:xfrm>
            <a:off x="468313" y="476250"/>
            <a:ext cx="8229600" cy="1143000"/>
          </a:xfrm>
        </p:spPr>
        <p:txBody>
          <a:bodyPr/>
          <a:lstStyle/>
          <a:p>
            <a:r>
              <a:rPr lang="sl-SI" sz="3600" b="1">
                <a:solidFill>
                  <a:schemeClr val="hlink"/>
                </a:solidFill>
                <a:latin typeface="Maiandra GD" pitchFamily="34" charset="0"/>
              </a:rPr>
              <a:t>OGREVANJE PRED VADBO IN TEKMO</a:t>
            </a:r>
          </a:p>
        </p:txBody>
      </p:sp>
      <p:pic>
        <p:nvPicPr>
          <p:cNvPr id="8198" name="Picture 6" descr="krpan2"/>
          <p:cNvPicPr>
            <a:picLocks noChangeAspect="1" noChangeArrowheads="1"/>
          </p:cNvPicPr>
          <p:nvPr/>
        </p:nvPicPr>
        <p:blipFill>
          <a:blip r:embed="rId3"/>
          <a:srcRect/>
          <a:stretch>
            <a:fillRect/>
          </a:stretch>
        </p:blipFill>
        <p:spPr bwMode="auto">
          <a:xfrm>
            <a:off x="8172450" y="5876925"/>
            <a:ext cx="720725" cy="70008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rolanje_5"/>
          <p:cNvPicPr>
            <a:picLocks noChangeAspect="1" noChangeArrowheads="1"/>
          </p:cNvPicPr>
          <p:nvPr/>
        </p:nvPicPr>
        <p:blipFill>
          <a:blip r:embed="rId2">
            <a:lum bright="32000" contrast="-42000"/>
          </a:blip>
          <a:srcRect/>
          <a:stretch>
            <a:fillRect/>
          </a:stretch>
        </p:blipFill>
        <p:spPr bwMode="auto">
          <a:xfrm>
            <a:off x="0" y="0"/>
            <a:ext cx="9144000" cy="6870700"/>
          </a:xfrm>
          <a:prstGeom prst="rect">
            <a:avLst/>
          </a:prstGeom>
          <a:noFill/>
        </p:spPr>
      </p:pic>
      <p:sp>
        <p:nvSpPr>
          <p:cNvPr id="21507" name="Rectangle 3"/>
          <p:cNvSpPr>
            <a:spLocks noGrp="1" noChangeArrowheads="1"/>
          </p:cNvSpPr>
          <p:nvPr>
            <p:ph type="body" idx="1"/>
          </p:nvPr>
        </p:nvSpPr>
        <p:spPr>
          <a:xfrm>
            <a:off x="457200" y="1600200"/>
            <a:ext cx="8229600" cy="4276725"/>
          </a:xfrm>
        </p:spPr>
        <p:txBody>
          <a:bodyPr/>
          <a:lstStyle/>
          <a:p>
            <a:pPr>
              <a:lnSpc>
                <a:spcPct val="80000"/>
              </a:lnSpc>
              <a:buFontTx/>
              <a:buNone/>
            </a:pPr>
            <a:r>
              <a:rPr lang="sl-SI" sz="2400" b="1">
                <a:latin typeface="Maiandra GD" pitchFamily="34" charset="0"/>
              </a:rPr>
              <a:t>Kaj se dogaja pri fiziološkem ogrevanju?</a:t>
            </a:r>
          </a:p>
          <a:p>
            <a:pPr>
              <a:lnSpc>
                <a:spcPct val="80000"/>
              </a:lnSpc>
              <a:buFontTx/>
              <a:buNone/>
            </a:pPr>
            <a:endParaRPr lang="sl-SI" sz="1000" b="1">
              <a:latin typeface="Maiandra GD" pitchFamily="34" charset="0"/>
            </a:endParaRPr>
          </a:p>
          <a:p>
            <a:pPr>
              <a:lnSpc>
                <a:spcPct val="90000"/>
              </a:lnSpc>
              <a:buFontTx/>
              <a:buNone/>
            </a:pPr>
            <a:r>
              <a:rPr lang="sl-SI" sz="2400">
                <a:latin typeface="Maiandra GD" pitchFamily="34" charset="0"/>
              </a:rPr>
              <a:t>Z lažjo telesno dejavnostjo (hitrejša hoja, lahkoten tek,...) se</a:t>
            </a:r>
          </a:p>
          <a:p>
            <a:pPr>
              <a:lnSpc>
                <a:spcPct val="90000"/>
              </a:lnSpc>
              <a:buFontTx/>
              <a:buNone/>
            </a:pPr>
            <a:r>
              <a:rPr lang="sl-SI" sz="2400" b="1">
                <a:latin typeface="Maiandra GD" pitchFamily="34" charset="0"/>
              </a:rPr>
              <a:t>poveča število srčnih utripov</a:t>
            </a:r>
            <a:r>
              <a:rPr lang="sl-SI" sz="2400">
                <a:latin typeface="Maiandra GD" pitchFamily="34" charset="0"/>
              </a:rPr>
              <a:t> in </a:t>
            </a:r>
            <a:r>
              <a:rPr lang="sl-SI" sz="2400" b="1">
                <a:latin typeface="Maiandra GD" pitchFamily="34" charset="0"/>
              </a:rPr>
              <a:t>kri se po ožilju hitreje</a:t>
            </a:r>
          </a:p>
          <a:p>
            <a:pPr>
              <a:lnSpc>
                <a:spcPct val="90000"/>
              </a:lnSpc>
              <a:buFontTx/>
              <a:buNone/>
            </a:pPr>
            <a:r>
              <a:rPr lang="sl-SI" sz="2400" b="1">
                <a:latin typeface="Maiandra GD" pitchFamily="34" charset="0"/>
              </a:rPr>
              <a:t>pretaka</a:t>
            </a:r>
            <a:r>
              <a:rPr lang="sl-SI" sz="2400">
                <a:latin typeface="Maiandra GD" pitchFamily="34" charset="0"/>
              </a:rPr>
              <a:t>. Ker je kri prevozno sredstvo za gorivo (hranilne</a:t>
            </a:r>
          </a:p>
          <a:p>
            <a:pPr>
              <a:lnSpc>
                <a:spcPct val="90000"/>
              </a:lnSpc>
              <a:buFontTx/>
              <a:buNone/>
            </a:pPr>
            <a:r>
              <a:rPr lang="sl-SI" sz="2400">
                <a:latin typeface="Maiandra GD" pitchFamily="34" charset="0"/>
              </a:rPr>
              <a:t>snovi) in kisik, pride s hitrejšim pretokom </a:t>
            </a:r>
            <a:r>
              <a:rPr lang="sl-SI" sz="2400" b="1">
                <a:latin typeface="Maiandra GD" pitchFamily="34" charset="0"/>
              </a:rPr>
              <a:t>v organe več teh</a:t>
            </a:r>
          </a:p>
          <a:p>
            <a:pPr>
              <a:lnSpc>
                <a:spcPct val="90000"/>
              </a:lnSpc>
              <a:buFontTx/>
              <a:buNone/>
            </a:pPr>
            <a:r>
              <a:rPr lang="sl-SI" sz="2400" b="1">
                <a:latin typeface="Maiandra GD" pitchFamily="34" charset="0"/>
              </a:rPr>
              <a:t>snovi</a:t>
            </a:r>
            <a:r>
              <a:rPr lang="sl-SI" sz="2400">
                <a:latin typeface="Maiandra GD" pitchFamily="34" charset="0"/>
              </a:rPr>
              <a:t>, zato je </a:t>
            </a:r>
            <a:r>
              <a:rPr lang="sl-SI" sz="2400" b="1">
                <a:latin typeface="Maiandra GD" pitchFamily="34" charset="0"/>
              </a:rPr>
              <a:t>proizvodnja energije večja</a:t>
            </a:r>
            <a:r>
              <a:rPr lang="sl-SI" sz="2400">
                <a:latin typeface="Maiandra GD" pitchFamily="34" charset="0"/>
              </a:rPr>
              <a:t> in </a:t>
            </a:r>
            <a:r>
              <a:rPr lang="sl-SI" sz="2400" b="1">
                <a:latin typeface="Maiandra GD" pitchFamily="34" charset="0"/>
              </a:rPr>
              <a:t>storilnost je</a:t>
            </a:r>
          </a:p>
          <a:p>
            <a:pPr>
              <a:lnSpc>
                <a:spcPct val="90000"/>
              </a:lnSpc>
              <a:buFontTx/>
              <a:buNone/>
            </a:pPr>
            <a:r>
              <a:rPr lang="sl-SI" sz="2400" b="1">
                <a:latin typeface="Maiandra GD" pitchFamily="34" charset="0"/>
              </a:rPr>
              <a:t>lahko višja</a:t>
            </a:r>
            <a:r>
              <a:rPr lang="sl-SI" sz="2400">
                <a:latin typeface="Maiandra GD" pitchFamily="34" charset="0"/>
              </a:rPr>
              <a:t>. Ko se gibljemo, nam postane tudi </a:t>
            </a:r>
            <a:r>
              <a:rPr lang="sl-SI" sz="2400" b="1">
                <a:latin typeface="Maiandra GD" pitchFamily="34" charset="0"/>
              </a:rPr>
              <a:t>toplo</a:t>
            </a:r>
            <a:r>
              <a:rPr lang="sl-SI" sz="2400">
                <a:latin typeface="Maiandra GD" pitchFamily="34" charset="0"/>
              </a:rPr>
              <a:t>, saj se</a:t>
            </a:r>
          </a:p>
          <a:p>
            <a:pPr>
              <a:lnSpc>
                <a:spcPct val="90000"/>
              </a:lnSpc>
              <a:buFontTx/>
              <a:buNone/>
            </a:pPr>
            <a:r>
              <a:rPr lang="sl-SI" sz="2400">
                <a:latin typeface="Maiandra GD" pitchFamily="34" charset="0"/>
              </a:rPr>
              <a:t>poveča telesna temperatura. Pri višji temperaturi potekajo</a:t>
            </a:r>
          </a:p>
          <a:p>
            <a:pPr>
              <a:lnSpc>
                <a:spcPct val="90000"/>
              </a:lnSpc>
              <a:buFontTx/>
              <a:buNone/>
            </a:pPr>
            <a:r>
              <a:rPr lang="sl-SI" sz="2400" b="1">
                <a:latin typeface="Maiandra GD" pitchFamily="34" charset="0"/>
              </a:rPr>
              <a:t>kemični procesi hitreje</a:t>
            </a:r>
            <a:r>
              <a:rPr lang="sl-SI" sz="2400">
                <a:latin typeface="Maiandra GD" pitchFamily="34" charset="0"/>
              </a:rPr>
              <a:t>, zmanjša se trenje med mišičnimi </a:t>
            </a:r>
          </a:p>
          <a:p>
            <a:pPr>
              <a:lnSpc>
                <a:spcPct val="90000"/>
              </a:lnSpc>
              <a:buFontTx/>
              <a:buNone/>
            </a:pPr>
            <a:r>
              <a:rPr lang="sl-SI" sz="2400">
                <a:latin typeface="Maiandra GD" pitchFamily="34" charset="0"/>
              </a:rPr>
              <a:t>vlakni v delujočih mišicah, </a:t>
            </a:r>
            <a:r>
              <a:rPr lang="sl-SI" sz="2400" b="1">
                <a:latin typeface="Maiandra GD" pitchFamily="34" charset="0"/>
              </a:rPr>
              <a:t>sklepne ovojnice in vezi so manj</a:t>
            </a:r>
          </a:p>
          <a:p>
            <a:pPr>
              <a:lnSpc>
                <a:spcPct val="90000"/>
              </a:lnSpc>
              <a:buFontTx/>
              <a:buNone/>
            </a:pPr>
            <a:r>
              <a:rPr lang="sl-SI" sz="2400" b="1">
                <a:latin typeface="Maiandra GD" pitchFamily="34" charset="0"/>
              </a:rPr>
              <a:t>izpostavljene poškodbam</a:t>
            </a:r>
            <a:r>
              <a:rPr lang="sl-SI" sz="2400">
                <a:latin typeface="Maiandra GD" pitchFamily="34" charset="0"/>
              </a:rPr>
              <a:t>.</a:t>
            </a:r>
          </a:p>
        </p:txBody>
      </p:sp>
      <p:sp>
        <p:nvSpPr>
          <p:cNvPr id="21508" name="Rectangle 4"/>
          <p:cNvSpPr>
            <a:spLocks noGrp="1" noChangeArrowheads="1"/>
          </p:cNvSpPr>
          <p:nvPr>
            <p:ph type="title"/>
          </p:nvPr>
        </p:nvSpPr>
        <p:spPr>
          <a:xfrm>
            <a:off x="468313" y="476250"/>
            <a:ext cx="8229600" cy="1143000"/>
          </a:xfrm>
        </p:spPr>
        <p:txBody>
          <a:bodyPr/>
          <a:lstStyle/>
          <a:p>
            <a:r>
              <a:rPr lang="sl-SI" sz="3600" b="1">
                <a:solidFill>
                  <a:schemeClr val="hlink"/>
                </a:solidFill>
                <a:latin typeface="Maiandra GD" pitchFamily="34" charset="0"/>
              </a:rPr>
              <a:t>OGREVANJE PRED VADBO IN TEKMO</a:t>
            </a:r>
          </a:p>
        </p:txBody>
      </p:sp>
      <p:pic>
        <p:nvPicPr>
          <p:cNvPr id="21509" name="Picture 5" descr="krpan2"/>
          <p:cNvPicPr>
            <a:picLocks noChangeAspect="1" noChangeArrowheads="1"/>
          </p:cNvPicPr>
          <p:nvPr/>
        </p:nvPicPr>
        <p:blipFill>
          <a:blip r:embed="rId3"/>
          <a:srcRect/>
          <a:stretch>
            <a:fillRect/>
          </a:stretch>
        </p:blipFill>
        <p:spPr bwMode="auto">
          <a:xfrm>
            <a:off x="8172450" y="5876925"/>
            <a:ext cx="720725" cy="70008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ivzeti načrt">
  <a:themeElements>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ivzeti načr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ivzeti nač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ivzeti nač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ivzeti nač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ivzeti nač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ivzeti nač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ivzeti nač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ivzeti načr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ivzeti nač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ivzeti nač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ivzeti nač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ivzeti nač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ivzeti nač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497</TotalTime>
  <Words>1075</Words>
  <Application>Microsoft Office PowerPoint</Application>
  <PresentationFormat>On-screen Show (4:3)</PresentationFormat>
  <Paragraphs>83</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Privzeti načrt</vt:lpstr>
      <vt:lpstr>Slide 1</vt:lpstr>
      <vt:lpstr>Slide 2</vt:lpstr>
      <vt:lpstr>Slide 3</vt:lpstr>
      <vt:lpstr>Slide 4</vt:lpstr>
      <vt:lpstr>Slide 5</vt:lpstr>
      <vt:lpstr>Slide 6</vt:lpstr>
      <vt:lpstr>Slide 7</vt:lpstr>
      <vt:lpstr>OGREVANJE PRED VADBO IN TEKMO</vt:lpstr>
      <vt:lpstr>OGREVANJE PRED VADBO IN TEKMO</vt:lpstr>
      <vt:lpstr>OGREVANJE PRED VADBO IN TEKMO</vt:lpstr>
      <vt:lpstr>Slide 11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 1</dc:title>
  <dc:creator>Mateja</dc:creator>
  <cp:lastModifiedBy>Leon Panjtar</cp:lastModifiedBy>
  <cp:revision>25</cp:revision>
  <dcterms:created xsi:type="dcterms:W3CDTF">2005-10-19T19:37:37Z</dcterms:created>
  <dcterms:modified xsi:type="dcterms:W3CDTF">2011-01-13T19:37:37Z</dcterms:modified>
</cp:coreProperties>
</file>