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6" r:id="rId10"/>
    <p:sldId id="263" r:id="rId11"/>
    <p:sldId id="264"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l-SI" smtClean="0"/>
              <a:t>Uredite slog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Kliknite, da uredite slog podnaslova matrice</a:t>
            </a:r>
            <a:endParaRPr lang="en-US" dirty="0"/>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55637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l-SI" smtClean="0"/>
              <a:t>Uredite slog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926540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smtClean="0"/>
              <a:t>Uredite slog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9952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l-SI" smtClean="0"/>
              <a:t>Uredite slog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2730368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smtClean="0"/>
              <a:t>Uredite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72594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l-SI" smtClean="0"/>
              <a:t>Uredite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smtClean="0"/>
              <a:t>Uredite sloge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1820981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20808690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l-SI" smtClean="0"/>
              <a:t>Uredite slog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1994656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l-SI" smtClean="0"/>
              <a:t>Uredite slog naslova matrice</a:t>
            </a:r>
            <a:endParaRPr lang="en-US" dirty="0"/>
          </a:p>
        </p:txBody>
      </p:sp>
      <p:sp>
        <p:nvSpPr>
          <p:cNvPr id="3" name="Content Placeholder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693406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l-SI" smtClean="0"/>
              <a:t>Uredite slog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34F8FF8F-A870-48E0-81B5-5221EE6252AF}" type="datetimeFigureOut">
              <a:rPr lang="sl-SI" smtClean="0"/>
              <a:t>14. 09. 2021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1700320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34F8FF8F-A870-48E0-81B5-5221EE6252AF}" type="datetimeFigureOut">
              <a:rPr lang="sl-SI" smtClean="0"/>
              <a:t>14. 09. 2021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933001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smtClean="0"/>
              <a:t>Uredite slog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34F8FF8F-A870-48E0-81B5-5221EE6252AF}" type="datetimeFigureOut">
              <a:rPr lang="sl-SI" smtClean="0"/>
              <a:t>14. 09. 2021</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184998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34F8FF8F-A870-48E0-81B5-5221EE6252AF}" type="datetimeFigureOut">
              <a:rPr lang="sl-SI" smtClean="0"/>
              <a:t>14. 09. 2021</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1319736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F8FF8F-A870-48E0-81B5-5221EE6252AF}" type="datetimeFigureOut">
              <a:rPr lang="sl-SI" smtClean="0"/>
              <a:t>14. 09. 2021</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2450076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l-SI" smtClean="0"/>
              <a:t>Uredite slog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34F8FF8F-A870-48E0-81B5-5221EE6252AF}" type="datetimeFigureOut">
              <a:rPr lang="sl-SI" smtClean="0"/>
              <a:t>14. 09. 2021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3909666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34F8FF8F-A870-48E0-81B5-5221EE6252AF}" type="datetimeFigureOut">
              <a:rPr lang="sl-SI" smtClean="0"/>
              <a:t>14. 09. 2021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2F2B1362-1A8F-4337-8C6C-A4769F1B9778}" type="slidenum">
              <a:rPr lang="sl-SI" smtClean="0"/>
              <a:t>‹#›</a:t>
            </a:fld>
            <a:endParaRPr lang="sl-SI"/>
          </a:p>
        </p:txBody>
      </p:sp>
    </p:spTree>
    <p:extLst>
      <p:ext uri="{BB962C8B-B14F-4D97-AF65-F5344CB8AC3E}">
        <p14:creationId xmlns:p14="http://schemas.microsoft.com/office/powerpoint/2010/main" val="1797550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l-SI" smtClean="0"/>
              <a:t>Uredite slog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F8FF8F-A870-48E0-81B5-5221EE6252AF}" type="datetimeFigureOut">
              <a:rPr lang="sl-SI" smtClean="0"/>
              <a:t>14. 09. 2021</a:t>
            </a:fld>
            <a:endParaRPr lang="sl-S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F2B1362-1A8F-4337-8C6C-A4769F1B9778}" type="slidenum">
              <a:rPr lang="sl-SI" smtClean="0"/>
              <a:t>‹#›</a:t>
            </a:fld>
            <a:endParaRPr lang="sl-SI"/>
          </a:p>
        </p:txBody>
      </p:sp>
    </p:spTree>
    <p:extLst>
      <p:ext uri="{BB962C8B-B14F-4D97-AF65-F5344CB8AC3E}">
        <p14:creationId xmlns:p14="http://schemas.microsoft.com/office/powerpoint/2010/main" val="16389601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ai.arnes.s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itunes.apple.com/si/app/mcobiss/id687682312?mt=8" TargetMode="External"/><Relationship Id="rId2" Type="http://schemas.openxmlformats.org/officeDocument/2006/relationships/hyperlink" Target="https://play.google.com/store/apps/details?id=si.izum.mcobiss&amp;hl=s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PeLoyrDqL_A" TargetMode="External"/><Relationship Id="rId2" Type="http://schemas.openxmlformats.org/officeDocument/2006/relationships/hyperlink" Target="https://www.youtube.com/watch?v=SxJ2OC7iXo0" TargetMode="External"/><Relationship Id="rId1" Type="http://schemas.openxmlformats.org/officeDocument/2006/relationships/slideLayout" Target="../slideLayouts/slideLayout2.xml"/><Relationship Id="rId5" Type="http://schemas.openxmlformats.org/officeDocument/2006/relationships/hyperlink" Target="https://www.youtube.com/watch?v=BL5ChxGikwk" TargetMode="External"/><Relationship Id="rId4" Type="http://schemas.openxmlformats.org/officeDocument/2006/relationships/hyperlink" Target="https://www.youtube.com/watch?v=CXkjHLBr_y0"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7sa1cRrNghw"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L8SJGk_q87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c-0V9i_OV8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q2cmOvQObP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cobiss.si/" TargetMode="External"/><Relationship Id="rId2" Type="http://schemas.openxmlformats.org/officeDocument/2006/relationships/hyperlink" Target="https://www.cobiss.s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err="1" smtClean="0"/>
              <a:t>Kiz</a:t>
            </a:r>
            <a:r>
              <a:rPr lang="sl-SI" dirty="0" smtClean="0"/>
              <a:t> – 1. letnik</a:t>
            </a:r>
            <a:endParaRPr lang="sl-SI" dirty="0"/>
          </a:p>
        </p:txBody>
      </p:sp>
      <p:sp>
        <p:nvSpPr>
          <p:cNvPr id="3" name="Podnaslov 2"/>
          <p:cNvSpPr>
            <a:spLocks noGrp="1"/>
          </p:cNvSpPr>
          <p:nvPr>
            <p:ph type="subTitle" idx="1"/>
          </p:nvPr>
        </p:nvSpPr>
        <p:spPr/>
        <p:txBody>
          <a:bodyPr/>
          <a:lstStyle/>
          <a:p>
            <a:r>
              <a:rPr lang="sl-SI" dirty="0" smtClean="0"/>
              <a:t>Katarina Jesih Šterbenc</a:t>
            </a:r>
          </a:p>
          <a:p>
            <a:r>
              <a:rPr lang="sl-SI" dirty="0" smtClean="0"/>
              <a:t>Šol. L. </a:t>
            </a:r>
            <a:r>
              <a:rPr lang="sl-SI" dirty="0" smtClean="0"/>
              <a:t>2021/ 2022</a:t>
            </a:r>
            <a:endParaRPr lang="sl-SI" dirty="0"/>
          </a:p>
        </p:txBody>
      </p:sp>
    </p:spTree>
    <p:extLst>
      <p:ext uri="{BB962C8B-B14F-4D97-AF65-F5344CB8AC3E}">
        <p14:creationId xmlns:p14="http://schemas.microsoft.com/office/powerpoint/2010/main" val="3418958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599"/>
            <a:ext cx="8596668" cy="569977"/>
          </a:xfrm>
        </p:spPr>
        <p:txBody>
          <a:bodyPr>
            <a:normAutofit fontScale="90000"/>
          </a:bodyPr>
          <a:lstStyle/>
          <a:p>
            <a:r>
              <a:rPr lang="sl-SI" dirty="0" smtClean="0"/>
              <a:t>Servis Moja knjižnica</a:t>
            </a:r>
            <a:endParaRPr lang="sl-SI" dirty="0"/>
          </a:p>
        </p:txBody>
      </p:sp>
      <p:sp>
        <p:nvSpPr>
          <p:cNvPr id="3" name="Označba mesta vsebine 2"/>
          <p:cNvSpPr>
            <a:spLocks noGrp="1"/>
          </p:cNvSpPr>
          <p:nvPr>
            <p:ph idx="1"/>
          </p:nvPr>
        </p:nvSpPr>
        <p:spPr>
          <a:xfrm>
            <a:off x="677334" y="1252727"/>
            <a:ext cx="8596668" cy="4788635"/>
          </a:xfrm>
        </p:spPr>
        <p:txBody>
          <a:bodyPr>
            <a:normAutofit fontScale="77500" lnSpcReduction="20000"/>
          </a:bodyPr>
          <a:lstStyle/>
          <a:p>
            <a:r>
              <a:rPr lang="sl-SI" b="1" dirty="0"/>
              <a:t>Prijava v COBISS +</a:t>
            </a:r>
          </a:p>
          <a:p>
            <a:r>
              <a:rPr lang="sl-SI" dirty="0"/>
              <a:t>Prijava omogoča vse funkcionalnosti aplikacije COBISS+, saj lahko poleg iskanja uporabljamo tudi možnosti servisa </a:t>
            </a:r>
            <a:r>
              <a:rPr lang="sl-SI" b="1" i="1" dirty="0"/>
              <a:t>Moje knjižnice</a:t>
            </a:r>
            <a:r>
              <a:rPr lang="sl-SI" dirty="0"/>
              <a:t>, ki so vezane na posamezno knjižnico, in uporabniškega profila, ki omogoča številne nastavitve uporabniškega vmesnika ter druge prilagoditve.</a:t>
            </a:r>
          </a:p>
          <a:p>
            <a:r>
              <a:rPr lang="sl-SI" dirty="0"/>
              <a:t>Možni so naslednji načini prijave:</a:t>
            </a:r>
          </a:p>
          <a:p>
            <a:r>
              <a:rPr lang="sl-SI" dirty="0"/>
              <a:t>COBISS AAI – prijava na osnovi servisa </a:t>
            </a:r>
            <a:r>
              <a:rPr lang="sl-SI" b="1" i="1" dirty="0"/>
              <a:t>Moje knjižnice</a:t>
            </a:r>
            <a:r>
              <a:rPr lang="sl-SI" dirty="0"/>
              <a:t> (uporabniško ime in geslo prejmemo v knjižnici),</a:t>
            </a:r>
          </a:p>
          <a:p>
            <a:r>
              <a:rPr lang="sl-SI" dirty="0" err="1"/>
              <a:t>ArnesAAI</a:t>
            </a:r>
            <a:r>
              <a:rPr lang="sl-SI" dirty="0"/>
              <a:t> – prijava, primerna za študente, učence in učitelje na institucijah, ki so vključene v </a:t>
            </a:r>
            <a:r>
              <a:rPr lang="sl-SI" dirty="0">
                <a:hlinkClick r:id="rId2"/>
              </a:rPr>
              <a:t>Federacijo </a:t>
            </a:r>
            <a:r>
              <a:rPr lang="sl-SI" dirty="0" err="1">
                <a:hlinkClick r:id="rId2"/>
              </a:rPr>
              <a:t>ArnesAAI</a:t>
            </a:r>
            <a:r>
              <a:rPr lang="sl-SI" dirty="0"/>
              <a:t>,</a:t>
            </a:r>
          </a:p>
          <a:p>
            <a:r>
              <a:rPr lang="sl-SI" dirty="0"/>
              <a:t>Google – prijava za uporabnike, ki želijo za prijavo uporabiti podatke za prijavo v svoj račun Google+,</a:t>
            </a:r>
          </a:p>
          <a:p>
            <a:r>
              <a:rPr lang="sl-SI" dirty="0"/>
              <a:t>Facebook – prijava za uporabnike, ki želijo za prijavo uporabiti podatke za prijavo v svoj račun Facebook,</a:t>
            </a:r>
          </a:p>
          <a:p>
            <a:r>
              <a:rPr lang="sl-SI" dirty="0"/>
              <a:t>e-naslov – prijava na osnovi izbranega e-naslova uporabnika.</a:t>
            </a:r>
          </a:p>
          <a:p>
            <a:r>
              <a:rPr lang="sl-SI" dirty="0"/>
              <a:t>Brez prijave so možne le osnovne funkcionalnosti iskanja, vezane na trenutno sejo uporabnika.</a:t>
            </a:r>
          </a:p>
          <a:p>
            <a:r>
              <a:rPr lang="sl-SI" dirty="0"/>
              <a:t>Če ima knjižnica avtomatizirano izposojo gradiva s programsko opremo COBISS, zagotavlja COBISS+ informacijo o dostopnosti posameznega izvoda (ali je gradivo prosto ali izposojeno, rok vrnitve). Uporabniki lahko pogledajo zgodovino izposoj, lahko podaljšajo rok izposoje, rezervirajo gradivo, naročijo gradivo po medknjižnični izposoji, preverijo trenutno stanje dolgov in terjatev, poravnajo neporavnane terjatve prek spleta (samo v COBISS+) ter naročijo storitve elektronskega obveščanja.</a:t>
            </a:r>
          </a:p>
          <a:p>
            <a:endParaRPr lang="sl-SI" dirty="0"/>
          </a:p>
        </p:txBody>
      </p:sp>
    </p:spTree>
    <p:extLst>
      <p:ext uri="{BB962C8B-B14F-4D97-AF65-F5344CB8AC3E}">
        <p14:creationId xmlns:p14="http://schemas.microsoft.com/office/powerpoint/2010/main" val="11370231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972312"/>
          </a:xfrm>
        </p:spPr>
        <p:txBody>
          <a:bodyPr/>
          <a:lstStyle/>
          <a:p>
            <a:r>
              <a:rPr lang="sl-SI" dirty="0" err="1" smtClean="0"/>
              <a:t>mCOBISS</a:t>
            </a:r>
            <a:endParaRPr lang="sl-SI" dirty="0"/>
          </a:p>
        </p:txBody>
      </p:sp>
      <p:sp>
        <p:nvSpPr>
          <p:cNvPr id="3" name="Označba mesta vsebine 2"/>
          <p:cNvSpPr>
            <a:spLocks noGrp="1"/>
          </p:cNvSpPr>
          <p:nvPr>
            <p:ph idx="1"/>
          </p:nvPr>
        </p:nvSpPr>
        <p:spPr>
          <a:xfrm>
            <a:off x="677334" y="1298449"/>
            <a:ext cx="8596668" cy="4742914"/>
          </a:xfrm>
        </p:spPr>
        <p:txBody>
          <a:bodyPr>
            <a:normAutofit fontScale="85000" lnSpcReduction="20000"/>
          </a:bodyPr>
          <a:lstStyle/>
          <a:p>
            <a:r>
              <a:rPr lang="sl-SI" dirty="0"/>
              <a:t>Uporabnikom je na voljo tudi </a:t>
            </a:r>
            <a:r>
              <a:rPr lang="sl-SI" b="1" dirty="0" err="1"/>
              <a:t>mCOBISS</a:t>
            </a:r>
            <a:r>
              <a:rPr lang="sl-SI" dirty="0" smtClean="0"/>
              <a:t>, različica </a:t>
            </a:r>
            <a:r>
              <a:rPr lang="sl-SI" dirty="0"/>
              <a:t>COBISS+, ki je prilagojena mobilnim napravam. Aplikacija izkorišča prednosti sodobnih telefonov, ki delujejo na sistemih Android in </a:t>
            </a:r>
            <a:r>
              <a:rPr lang="sl-SI" dirty="0" err="1"/>
              <a:t>iOS</a:t>
            </a:r>
            <a:r>
              <a:rPr lang="sl-SI" dirty="0"/>
              <a:t>. Brezplačno aplikacijo za Android najdemo v spletni trgovini </a:t>
            </a:r>
            <a:r>
              <a:rPr lang="sl-SI" dirty="0">
                <a:hlinkClick r:id="rId2"/>
              </a:rPr>
              <a:t>Google </a:t>
            </a:r>
            <a:r>
              <a:rPr lang="sl-SI" dirty="0" err="1">
                <a:hlinkClick r:id="rId2"/>
              </a:rPr>
              <a:t>Play</a:t>
            </a:r>
            <a:r>
              <a:rPr lang="sl-SI" dirty="0"/>
              <a:t>, za </a:t>
            </a:r>
            <a:r>
              <a:rPr lang="sl-SI" dirty="0" err="1"/>
              <a:t>iOS</a:t>
            </a:r>
            <a:r>
              <a:rPr lang="sl-SI" dirty="0"/>
              <a:t> v </a:t>
            </a:r>
            <a:r>
              <a:rPr lang="sl-SI" dirty="0" err="1">
                <a:hlinkClick r:id="rId3"/>
              </a:rPr>
              <a:t>iTunes</a:t>
            </a:r>
            <a:r>
              <a:rPr lang="sl-SI" dirty="0"/>
              <a:t>. </a:t>
            </a:r>
            <a:r>
              <a:rPr lang="sl-SI" dirty="0" err="1"/>
              <a:t>mCOBISS</a:t>
            </a:r>
            <a:r>
              <a:rPr lang="sl-SI" dirty="0"/>
              <a:t> omogoča:</a:t>
            </a:r>
          </a:p>
          <a:p>
            <a:r>
              <a:rPr lang="sl-SI" dirty="0"/>
              <a:t>iskanje gradiva,</a:t>
            </a:r>
          </a:p>
          <a:p>
            <a:r>
              <a:rPr lang="sl-SI" dirty="0"/>
              <a:t>pregled izposojenega gradiva in podaljšanje roka izposoje,</a:t>
            </a:r>
          </a:p>
          <a:p>
            <a:r>
              <a:rPr lang="sl-SI" dirty="0"/>
              <a:t>rezervacijo gradiva, pregled in preklic rezervacij,</a:t>
            </a:r>
          </a:p>
          <a:p>
            <a:r>
              <a:rPr lang="sl-SI" dirty="0"/>
              <a:t>pregled zgodovine izposoj,</a:t>
            </a:r>
          </a:p>
          <a:p>
            <a:r>
              <a:rPr lang="sl-SI" dirty="0"/>
              <a:t>pregled dolgov in omejitev,</a:t>
            </a:r>
          </a:p>
          <a:p>
            <a:r>
              <a:rPr lang="sl-SI" dirty="0"/>
              <a:t>prejemanje potisnih obvestil,</a:t>
            </a:r>
          </a:p>
          <a:p>
            <a:r>
              <a:rPr lang="sl-SI" dirty="0"/>
              <a:t>iskanje/pregledovanje informacij o knjižnicah,</a:t>
            </a:r>
          </a:p>
          <a:p>
            <a:r>
              <a:rPr lang="sl-SI" dirty="0"/>
              <a:t>prikaz lokacije knjižnic na zemljevidu in prikaz navodil za pot do zbrane knjižnice,</a:t>
            </a:r>
          </a:p>
          <a:p>
            <a:r>
              <a:rPr lang="sl-SI" dirty="0"/>
              <a:t>izdelovanje svojega seznama priljubljenih knjig,</a:t>
            </a:r>
          </a:p>
          <a:p>
            <a:r>
              <a:rPr lang="sl-SI" dirty="0"/>
              <a:t>odčitavanje črtnih kod (ISBN in ISSN),</a:t>
            </a:r>
          </a:p>
          <a:p>
            <a:r>
              <a:rPr lang="sl-SI" dirty="0"/>
              <a:t>hranjenje uporabniškega profila (priljubljenih knjižnic in vpisnih podatkov),</a:t>
            </a:r>
          </a:p>
          <a:p>
            <a:r>
              <a:rPr lang="sl-SI" dirty="0"/>
              <a:t>posredovanje informacij o gradivu.</a:t>
            </a:r>
          </a:p>
          <a:p>
            <a:endParaRPr lang="sl-SI" dirty="0"/>
          </a:p>
        </p:txBody>
      </p:sp>
    </p:spTree>
    <p:extLst>
      <p:ext uri="{BB962C8B-B14F-4D97-AF65-F5344CB8AC3E}">
        <p14:creationId xmlns:p14="http://schemas.microsoft.com/office/powerpoint/2010/main" val="473172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798576"/>
          </a:xfrm>
        </p:spPr>
        <p:txBody>
          <a:bodyPr/>
          <a:lstStyle/>
          <a:p>
            <a:r>
              <a:rPr lang="sl-SI" dirty="0" smtClean="0"/>
              <a:t>Vaje</a:t>
            </a:r>
            <a:endParaRPr lang="sl-SI" dirty="0"/>
          </a:p>
        </p:txBody>
      </p:sp>
      <p:sp>
        <p:nvSpPr>
          <p:cNvPr id="3" name="Označba mesta vsebine 2"/>
          <p:cNvSpPr>
            <a:spLocks noGrp="1"/>
          </p:cNvSpPr>
          <p:nvPr>
            <p:ph idx="1"/>
          </p:nvPr>
        </p:nvSpPr>
        <p:spPr>
          <a:xfrm>
            <a:off x="677334" y="1408177"/>
            <a:ext cx="8596668" cy="4633186"/>
          </a:xfrm>
        </p:spPr>
        <p:txBody>
          <a:bodyPr/>
          <a:lstStyle/>
          <a:p>
            <a:r>
              <a:rPr lang="sl-SI" dirty="0" smtClean="0"/>
              <a:t>Sprotna navodila knjižničarke</a:t>
            </a:r>
          </a:p>
          <a:p>
            <a:r>
              <a:rPr lang="sl-SI" dirty="0" smtClean="0"/>
              <a:t>Učni list</a:t>
            </a:r>
          </a:p>
          <a:p>
            <a:endParaRPr lang="sl-SI" dirty="0" smtClean="0"/>
          </a:p>
          <a:p>
            <a:endParaRPr lang="sl-SI" dirty="0"/>
          </a:p>
        </p:txBody>
      </p:sp>
    </p:spTree>
    <p:extLst>
      <p:ext uri="{BB962C8B-B14F-4D97-AF65-F5344CB8AC3E}">
        <p14:creationId xmlns:p14="http://schemas.microsoft.com/office/powerpoint/2010/main" val="5156475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Spletno učenje COBISS+</a:t>
            </a:r>
            <a:endParaRPr lang="sl-SI" dirty="0"/>
          </a:p>
        </p:txBody>
      </p:sp>
      <p:sp>
        <p:nvSpPr>
          <p:cNvPr id="3" name="Označba mesta vsebine 2"/>
          <p:cNvSpPr>
            <a:spLocks noGrp="1"/>
          </p:cNvSpPr>
          <p:nvPr>
            <p:ph idx="1"/>
          </p:nvPr>
        </p:nvSpPr>
        <p:spPr/>
        <p:txBody>
          <a:bodyPr/>
          <a:lstStyle/>
          <a:p>
            <a:r>
              <a:rPr lang="sl-SI" dirty="0"/>
              <a:t>http://etecaj.izum.si/mod/page/view.php?id=610</a:t>
            </a:r>
          </a:p>
        </p:txBody>
      </p:sp>
    </p:spTree>
    <p:extLst>
      <p:ext uri="{BB962C8B-B14F-4D97-AF65-F5344CB8AC3E}">
        <p14:creationId xmlns:p14="http://schemas.microsoft.com/office/powerpoint/2010/main" val="2149865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Ledolomilec</a:t>
            </a:r>
            <a:endParaRPr lang="sl-SI" dirty="0"/>
          </a:p>
        </p:txBody>
      </p:sp>
      <p:sp>
        <p:nvSpPr>
          <p:cNvPr id="3" name="Označba mesta vsebine 2"/>
          <p:cNvSpPr>
            <a:spLocks noGrp="1"/>
          </p:cNvSpPr>
          <p:nvPr>
            <p:ph idx="1"/>
          </p:nvPr>
        </p:nvSpPr>
        <p:spPr/>
        <p:txBody>
          <a:bodyPr/>
          <a:lstStyle/>
          <a:p>
            <a:r>
              <a:rPr lang="sl-SI" dirty="0" smtClean="0"/>
              <a:t>Kako skrivnostne so </a:t>
            </a:r>
            <a:r>
              <a:rPr lang="sl-SI" dirty="0"/>
              <a:t>lahko knjižnice </a:t>
            </a:r>
            <a:endParaRPr lang="sl-SI" dirty="0" smtClean="0"/>
          </a:p>
          <a:p>
            <a:pPr marL="0" indent="0">
              <a:buNone/>
            </a:pPr>
            <a:endParaRPr lang="sl-SI" dirty="0" smtClean="0"/>
          </a:p>
          <a:p>
            <a:r>
              <a:rPr lang="sl-SI" dirty="0" smtClean="0">
                <a:hlinkClick r:id="rId2"/>
              </a:rPr>
              <a:t>https</a:t>
            </a:r>
            <a:r>
              <a:rPr lang="sl-SI" dirty="0">
                <a:hlinkClick r:id="rId2"/>
              </a:rPr>
              <a:t>://</a:t>
            </a:r>
            <a:r>
              <a:rPr lang="sl-SI" dirty="0" smtClean="0">
                <a:hlinkClick r:id="rId2"/>
              </a:rPr>
              <a:t>www.youtube.com/watch?v=SxJ2OC7iXo0</a:t>
            </a:r>
            <a:endParaRPr lang="sl-SI" dirty="0" smtClean="0"/>
          </a:p>
          <a:p>
            <a:r>
              <a:rPr lang="sl-SI" dirty="0">
                <a:hlinkClick r:id="rId3"/>
              </a:rPr>
              <a:t>https://</a:t>
            </a:r>
            <a:r>
              <a:rPr lang="sl-SI" dirty="0" smtClean="0">
                <a:hlinkClick r:id="rId3"/>
              </a:rPr>
              <a:t>www.youtube.com/watch?v=PeLoyrDqL_A</a:t>
            </a:r>
            <a:endParaRPr lang="sl-SI" dirty="0" smtClean="0"/>
          </a:p>
          <a:p>
            <a:r>
              <a:rPr lang="sl-SI" dirty="0">
                <a:hlinkClick r:id="rId4"/>
              </a:rPr>
              <a:t>https://</a:t>
            </a:r>
            <a:r>
              <a:rPr lang="sl-SI" dirty="0" smtClean="0">
                <a:hlinkClick r:id="rId4"/>
              </a:rPr>
              <a:t>www.youtube.com/watch?v=CXkjHLBr_y0</a:t>
            </a:r>
            <a:endParaRPr lang="sl-SI" dirty="0" smtClean="0"/>
          </a:p>
          <a:p>
            <a:r>
              <a:rPr lang="sl-SI" dirty="0">
                <a:hlinkClick r:id="rId5"/>
              </a:rPr>
              <a:t>https://</a:t>
            </a:r>
            <a:r>
              <a:rPr lang="sl-SI" dirty="0" smtClean="0">
                <a:hlinkClick r:id="rId5"/>
              </a:rPr>
              <a:t>www.youtube.com/watch?v=BL5ChxGikwk</a:t>
            </a:r>
            <a:endParaRPr lang="sl-SI" dirty="0" smtClean="0"/>
          </a:p>
          <a:p>
            <a:endParaRPr lang="sl-SI" dirty="0" smtClean="0"/>
          </a:p>
          <a:p>
            <a:endParaRPr lang="sl-SI" dirty="0" smtClean="0"/>
          </a:p>
        </p:txBody>
      </p:sp>
    </p:spTree>
    <p:extLst>
      <p:ext uri="{BB962C8B-B14F-4D97-AF65-F5344CB8AC3E}">
        <p14:creationId xmlns:p14="http://schemas.microsoft.com/office/powerpoint/2010/main" val="2131036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Bonton v knjižnici</a:t>
            </a:r>
            <a:endParaRPr lang="sl-SI" dirty="0"/>
          </a:p>
        </p:txBody>
      </p:sp>
      <p:sp>
        <p:nvSpPr>
          <p:cNvPr id="3" name="Označba mesta vsebine 2"/>
          <p:cNvSpPr>
            <a:spLocks noGrp="1"/>
          </p:cNvSpPr>
          <p:nvPr>
            <p:ph idx="1"/>
          </p:nvPr>
        </p:nvSpPr>
        <p:spPr/>
        <p:txBody>
          <a:bodyPr/>
          <a:lstStyle/>
          <a:p>
            <a:r>
              <a:rPr lang="sl-SI" dirty="0" smtClean="0">
                <a:hlinkClick r:id="rId2"/>
              </a:rPr>
              <a:t>https</a:t>
            </a:r>
            <a:r>
              <a:rPr lang="sl-SI" dirty="0">
                <a:hlinkClick r:id="rId2"/>
              </a:rPr>
              <a:t>://</a:t>
            </a:r>
            <a:r>
              <a:rPr lang="sl-SI" dirty="0" smtClean="0">
                <a:hlinkClick r:id="rId2"/>
              </a:rPr>
              <a:t>www.youtube.com/watch?v=7sa1cRrNghw</a:t>
            </a:r>
            <a:endParaRPr lang="sl-SI" dirty="0" smtClean="0"/>
          </a:p>
          <a:p>
            <a:endParaRPr lang="sl-SI" dirty="0"/>
          </a:p>
        </p:txBody>
      </p:sp>
    </p:spTree>
    <p:extLst>
      <p:ext uri="{BB962C8B-B14F-4D97-AF65-F5344CB8AC3E}">
        <p14:creationId xmlns:p14="http://schemas.microsoft.com/office/powerpoint/2010/main" val="3232522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Predstavitev splošne knjižnice</a:t>
            </a:r>
            <a:endParaRPr lang="sl-SI" dirty="0"/>
          </a:p>
        </p:txBody>
      </p:sp>
      <p:sp>
        <p:nvSpPr>
          <p:cNvPr id="3" name="Označba mesta vsebine 2"/>
          <p:cNvSpPr>
            <a:spLocks noGrp="1"/>
          </p:cNvSpPr>
          <p:nvPr>
            <p:ph idx="1"/>
          </p:nvPr>
        </p:nvSpPr>
        <p:spPr/>
        <p:txBody>
          <a:bodyPr/>
          <a:lstStyle/>
          <a:p>
            <a:r>
              <a:rPr lang="sl-SI" dirty="0">
                <a:hlinkClick r:id="rId2"/>
              </a:rPr>
              <a:t>https://</a:t>
            </a:r>
            <a:r>
              <a:rPr lang="sl-SI" dirty="0" smtClean="0">
                <a:hlinkClick r:id="rId2"/>
              </a:rPr>
              <a:t>www.youtube.com/watch?v=L8SJGk_q87g</a:t>
            </a:r>
            <a:endParaRPr lang="sl-SI" dirty="0" smtClean="0"/>
          </a:p>
          <a:p>
            <a:endParaRPr lang="sl-SI" dirty="0"/>
          </a:p>
        </p:txBody>
      </p:sp>
    </p:spTree>
    <p:extLst>
      <p:ext uri="{BB962C8B-B14F-4D97-AF65-F5344CB8AC3E}">
        <p14:creationId xmlns:p14="http://schemas.microsoft.com/office/powerpoint/2010/main" val="4177033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Moja knjižnica – video vodič</a:t>
            </a:r>
            <a:endParaRPr lang="sl-SI" dirty="0"/>
          </a:p>
        </p:txBody>
      </p:sp>
      <p:sp>
        <p:nvSpPr>
          <p:cNvPr id="3" name="Označba mesta vsebine 2"/>
          <p:cNvSpPr>
            <a:spLocks noGrp="1"/>
          </p:cNvSpPr>
          <p:nvPr>
            <p:ph idx="1"/>
          </p:nvPr>
        </p:nvSpPr>
        <p:spPr/>
        <p:txBody>
          <a:bodyPr/>
          <a:lstStyle/>
          <a:p>
            <a:r>
              <a:rPr lang="sl-SI" dirty="0">
                <a:hlinkClick r:id="rId2"/>
              </a:rPr>
              <a:t>https://</a:t>
            </a:r>
            <a:r>
              <a:rPr lang="sl-SI" dirty="0" smtClean="0">
                <a:hlinkClick r:id="rId2"/>
              </a:rPr>
              <a:t>www.youtube.com/watch?v=c-0V9i_OV8M</a:t>
            </a:r>
            <a:endParaRPr lang="sl-SI" dirty="0" smtClean="0"/>
          </a:p>
          <a:p>
            <a:endParaRPr lang="sl-SI" dirty="0"/>
          </a:p>
        </p:txBody>
      </p:sp>
    </p:spTree>
    <p:extLst>
      <p:ext uri="{BB962C8B-B14F-4D97-AF65-F5344CB8AC3E}">
        <p14:creationId xmlns:p14="http://schemas.microsoft.com/office/powerpoint/2010/main" val="3323583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Poklic knjižničar</a:t>
            </a:r>
            <a:br>
              <a:rPr lang="sl-SI" dirty="0" smtClean="0"/>
            </a:br>
            <a:endParaRPr lang="sl-SI" dirty="0"/>
          </a:p>
        </p:txBody>
      </p:sp>
      <p:sp>
        <p:nvSpPr>
          <p:cNvPr id="3" name="Označba mesta vsebine 2"/>
          <p:cNvSpPr>
            <a:spLocks noGrp="1"/>
          </p:cNvSpPr>
          <p:nvPr>
            <p:ph idx="1"/>
          </p:nvPr>
        </p:nvSpPr>
        <p:spPr/>
        <p:txBody>
          <a:bodyPr/>
          <a:lstStyle/>
          <a:p>
            <a:r>
              <a:rPr lang="sl-SI" dirty="0">
                <a:hlinkClick r:id="rId2"/>
              </a:rPr>
              <a:t>https://</a:t>
            </a:r>
            <a:r>
              <a:rPr lang="sl-SI" dirty="0" smtClean="0">
                <a:hlinkClick r:id="rId2"/>
              </a:rPr>
              <a:t>www.youtube.com/watch?v=q2cmOvQObPg</a:t>
            </a:r>
            <a:endParaRPr lang="sl-SI" dirty="0" smtClean="0"/>
          </a:p>
          <a:p>
            <a:endParaRPr lang="sl-SI" dirty="0"/>
          </a:p>
        </p:txBody>
      </p:sp>
    </p:spTree>
    <p:extLst>
      <p:ext uri="{BB962C8B-B14F-4D97-AF65-F5344CB8AC3E}">
        <p14:creationId xmlns:p14="http://schemas.microsoft.com/office/powerpoint/2010/main" val="2611936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Uporaba kataloga COBISS/OPAC</a:t>
            </a:r>
            <a:endParaRPr lang="sl-SI" dirty="0"/>
          </a:p>
        </p:txBody>
      </p:sp>
      <p:sp>
        <p:nvSpPr>
          <p:cNvPr id="3" name="Označba mesta vsebine 2"/>
          <p:cNvSpPr>
            <a:spLocks noGrp="1"/>
          </p:cNvSpPr>
          <p:nvPr>
            <p:ph idx="1"/>
          </p:nvPr>
        </p:nvSpPr>
        <p:spPr/>
        <p:txBody>
          <a:bodyPr/>
          <a:lstStyle/>
          <a:p>
            <a:r>
              <a:rPr lang="sl-SI" dirty="0" smtClean="0"/>
              <a:t>COBISS – kooperativni </a:t>
            </a:r>
            <a:r>
              <a:rPr lang="sl-SI" dirty="0" err="1" smtClean="0"/>
              <a:t>online</a:t>
            </a:r>
            <a:r>
              <a:rPr lang="sl-SI" dirty="0" smtClean="0"/>
              <a:t> bibliografski sistem in servisi</a:t>
            </a:r>
          </a:p>
          <a:p>
            <a:r>
              <a:rPr lang="sl-SI" dirty="0" smtClean="0"/>
              <a:t>OPAC – </a:t>
            </a:r>
            <a:r>
              <a:rPr lang="sl-SI" dirty="0" err="1" smtClean="0"/>
              <a:t>online</a:t>
            </a:r>
            <a:r>
              <a:rPr lang="sl-SI" dirty="0" smtClean="0"/>
              <a:t> </a:t>
            </a:r>
            <a:r>
              <a:rPr lang="sl-SI" dirty="0" err="1" smtClean="0"/>
              <a:t>public</a:t>
            </a:r>
            <a:r>
              <a:rPr lang="sl-SI" dirty="0" smtClean="0"/>
              <a:t> </a:t>
            </a:r>
            <a:r>
              <a:rPr lang="sl-SI" dirty="0" err="1" smtClean="0"/>
              <a:t>access</a:t>
            </a:r>
            <a:r>
              <a:rPr lang="sl-SI" dirty="0" smtClean="0"/>
              <a:t> </a:t>
            </a:r>
            <a:r>
              <a:rPr lang="sl-SI" dirty="0" err="1" smtClean="0"/>
              <a:t>catalogue</a:t>
            </a:r>
            <a:r>
              <a:rPr lang="sl-SI" dirty="0" smtClean="0"/>
              <a:t> </a:t>
            </a:r>
          </a:p>
          <a:p>
            <a:r>
              <a:rPr lang="sl-SI" dirty="0">
                <a:hlinkClick r:id="rId2"/>
              </a:rPr>
              <a:t>https://www.cobiss.si</a:t>
            </a:r>
            <a:r>
              <a:rPr lang="sl-SI" dirty="0" smtClean="0">
                <a:hlinkClick r:id="rId2"/>
              </a:rPr>
              <a:t>/</a:t>
            </a:r>
            <a:r>
              <a:rPr lang="sl-SI" dirty="0" smtClean="0"/>
              <a:t>   (omogočen preklop med različnimi bazami podatkov</a:t>
            </a:r>
            <a:r>
              <a:rPr lang="sl-SI" dirty="0" smtClean="0"/>
              <a:t>)</a:t>
            </a:r>
          </a:p>
          <a:p>
            <a:r>
              <a:rPr lang="sl-SI" dirty="0" err="1" smtClean="0"/>
              <a:t>mCOBISS</a:t>
            </a:r>
            <a:r>
              <a:rPr lang="sl-SI" dirty="0" smtClean="0"/>
              <a:t> </a:t>
            </a:r>
            <a:r>
              <a:rPr lang="sl-SI" dirty="0"/>
              <a:t>- </a:t>
            </a:r>
            <a:r>
              <a:rPr lang="sl-SI" dirty="0">
                <a:hlinkClick r:id="rId3"/>
              </a:rPr>
              <a:t>https://m.cobiss.si</a:t>
            </a:r>
            <a:r>
              <a:rPr lang="sl-SI" dirty="0" smtClean="0">
                <a:hlinkClick r:id="rId3"/>
              </a:rPr>
              <a:t>/</a:t>
            </a:r>
            <a:endParaRPr lang="sl-SI" dirty="0" smtClean="0"/>
          </a:p>
          <a:p>
            <a:endParaRPr lang="sl-SI" dirty="0" smtClean="0"/>
          </a:p>
          <a:p>
            <a:endParaRPr lang="sl-SI" dirty="0" smtClean="0"/>
          </a:p>
          <a:p>
            <a:endParaRPr lang="sl-SI" dirty="0"/>
          </a:p>
        </p:txBody>
      </p:sp>
    </p:spTree>
    <p:extLst>
      <p:ext uri="{BB962C8B-B14F-4D97-AF65-F5344CB8AC3E}">
        <p14:creationId xmlns:p14="http://schemas.microsoft.com/office/powerpoint/2010/main" val="620460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277368"/>
          </a:xfrm>
        </p:spPr>
        <p:txBody>
          <a:bodyPr>
            <a:normAutofit fontScale="90000"/>
          </a:bodyPr>
          <a:lstStyle/>
          <a:p>
            <a:endParaRPr lang="sl-SI" dirty="0"/>
          </a:p>
        </p:txBody>
      </p:sp>
      <p:pic>
        <p:nvPicPr>
          <p:cNvPr id="4" name="Označba mesta vsebine 3"/>
          <p:cNvPicPr>
            <a:picLocks noGrp="1" noChangeAspect="1"/>
          </p:cNvPicPr>
          <p:nvPr>
            <p:ph idx="1"/>
          </p:nvPr>
        </p:nvPicPr>
        <p:blipFill>
          <a:blip r:embed="rId2"/>
          <a:stretch>
            <a:fillRect/>
          </a:stretch>
        </p:blipFill>
        <p:spPr>
          <a:xfrm>
            <a:off x="804673" y="265176"/>
            <a:ext cx="9857232" cy="6155862"/>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pic>
      <p:sp>
        <p:nvSpPr>
          <p:cNvPr id="5" name="Elipsa 4"/>
          <p:cNvSpPr/>
          <p:nvPr/>
        </p:nvSpPr>
        <p:spPr>
          <a:xfrm>
            <a:off x="4251960" y="609600"/>
            <a:ext cx="1615248" cy="949452"/>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sl-SI">
              <a:solidFill>
                <a:schemeClr val="bg1"/>
              </a:solidFill>
            </a:endParaRPr>
          </a:p>
        </p:txBody>
      </p:sp>
    </p:spTree>
    <p:extLst>
      <p:ext uri="{BB962C8B-B14F-4D97-AF65-F5344CB8AC3E}">
        <p14:creationId xmlns:p14="http://schemas.microsoft.com/office/powerpoint/2010/main" val="3445568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789432"/>
          </a:xfrm>
        </p:spPr>
        <p:txBody>
          <a:bodyPr/>
          <a:lstStyle/>
          <a:p>
            <a:endParaRPr lang="sl-SI" dirty="0"/>
          </a:p>
        </p:txBody>
      </p:sp>
      <p:pic>
        <p:nvPicPr>
          <p:cNvPr id="4" name="Označba mesta vsebine 3"/>
          <p:cNvPicPr>
            <a:picLocks noGrp="1" noChangeAspect="1"/>
          </p:cNvPicPr>
          <p:nvPr>
            <p:ph idx="1"/>
          </p:nvPr>
        </p:nvPicPr>
        <p:blipFill>
          <a:blip r:embed="rId2"/>
          <a:stretch>
            <a:fillRect/>
          </a:stretch>
        </p:blipFill>
        <p:spPr>
          <a:xfrm>
            <a:off x="677334" y="428724"/>
            <a:ext cx="9902274" cy="6282972"/>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pic>
      <p:sp>
        <p:nvSpPr>
          <p:cNvPr id="5" name="Elipsa 4"/>
          <p:cNvSpPr/>
          <p:nvPr/>
        </p:nvSpPr>
        <p:spPr>
          <a:xfrm>
            <a:off x="5532120" y="804672"/>
            <a:ext cx="1527048" cy="813816"/>
          </a:xfrm>
          <a:prstGeom prst="ellipse">
            <a:avLst/>
          </a:prstGeom>
          <a:noFill/>
          <a:ln w="9525" cap="flat" cmpd="sng" algn="ctr">
            <a:solidFill>
              <a:schemeClr val="accent5"/>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rtlCol="0" anchor="ctr"/>
          <a:lstStyle/>
          <a:p>
            <a:pPr algn="ctr"/>
            <a:endParaRPr lang="sl-SI"/>
          </a:p>
        </p:txBody>
      </p:sp>
    </p:spTree>
    <p:extLst>
      <p:ext uri="{BB962C8B-B14F-4D97-AF65-F5344CB8AC3E}">
        <p14:creationId xmlns:p14="http://schemas.microsoft.com/office/powerpoint/2010/main" val="995845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Gladko">
  <a:themeElements>
    <a:clrScheme name="Gladk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Gladk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adk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589</TotalTime>
  <Words>470</Words>
  <Application>Microsoft Office PowerPoint</Application>
  <PresentationFormat>Širokozaslonsko</PresentationFormat>
  <Paragraphs>54</Paragraphs>
  <Slides>13</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13</vt:i4>
      </vt:variant>
    </vt:vector>
  </HeadingPairs>
  <TitlesOfParts>
    <vt:vector size="17" baseType="lpstr">
      <vt:lpstr>Arial</vt:lpstr>
      <vt:lpstr>Trebuchet MS</vt:lpstr>
      <vt:lpstr>Wingdings 3</vt:lpstr>
      <vt:lpstr>Gladko</vt:lpstr>
      <vt:lpstr>Kiz – 1. letnik</vt:lpstr>
      <vt:lpstr>Ledolomilec</vt:lpstr>
      <vt:lpstr>Bonton v knjižnici</vt:lpstr>
      <vt:lpstr>Predstavitev splošne knjižnice</vt:lpstr>
      <vt:lpstr>Moja knjižnica – video vodič</vt:lpstr>
      <vt:lpstr>Poklic knjižničar </vt:lpstr>
      <vt:lpstr>Uporaba kataloga COBISS/OPAC</vt:lpstr>
      <vt:lpstr>PowerPointova predstavitev</vt:lpstr>
      <vt:lpstr>PowerPointova predstavitev</vt:lpstr>
      <vt:lpstr>Servis Moja knjižnica</vt:lpstr>
      <vt:lpstr>mCOBISS</vt:lpstr>
      <vt:lpstr>Vaje</vt:lpstr>
      <vt:lpstr>Spletno učenje COBISS+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Kiz – 1. letnik</dc:title>
  <dc:creator>Tatjana</dc:creator>
  <cp:lastModifiedBy>Tatjana</cp:lastModifiedBy>
  <cp:revision>42</cp:revision>
  <dcterms:created xsi:type="dcterms:W3CDTF">2020-10-07T05:41:21Z</dcterms:created>
  <dcterms:modified xsi:type="dcterms:W3CDTF">2021-09-14T12:46:26Z</dcterms:modified>
</cp:coreProperties>
</file>