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405" r:id="rId3"/>
    <p:sldId id="340" r:id="rId4"/>
    <p:sldId id="397" r:id="rId5"/>
    <p:sldId id="378" r:id="rId6"/>
    <p:sldId id="373" r:id="rId7"/>
    <p:sldId id="374" r:id="rId8"/>
    <p:sldId id="379" r:id="rId9"/>
    <p:sldId id="368" r:id="rId10"/>
    <p:sldId id="380" r:id="rId11"/>
    <p:sldId id="381" r:id="rId12"/>
    <p:sldId id="371" r:id="rId13"/>
    <p:sldId id="372" r:id="rId14"/>
    <p:sldId id="366" r:id="rId15"/>
    <p:sldId id="362" r:id="rId16"/>
    <p:sldId id="383" r:id="rId17"/>
    <p:sldId id="382" r:id="rId18"/>
    <p:sldId id="285" r:id="rId19"/>
    <p:sldId id="396" r:id="rId20"/>
    <p:sldId id="398" r:id="rId21"/>
    <p:sldId id="402" r:id="rId22"/>
    <p:sldId id="399" r:id="rId23"/>
    <p:sldId id="410" r:id="rId24"/>
    <p:sldId id="409" r:id="rId25"/>
    <p:sldId id="403" r:id="rId26"/>
    <p:sldId id="401" r:id="rId27"/>
    <p:sldId id="385" r:id="rId28"/>
    <p:sldId id="389" r:id="rId29"/>
    <p:sldId id="386" r:id="rId30"/>
    <p:sldId id="406" r:id="rId31"/>
    <p:sldId id="407" r:id="rId32"/>
    <p:sldId id="408" r:id="rId33"/>
    <p:sldId id="411" r:id="rId34"/>
    <p:sldId id="412" r:id="rId35"/>
    <p:sldId id="404" r:id="rId3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5DE47-EA6A-4EEC-A1ED-CC8EC9428F35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5853E-0854-4C54-81BA-93C1C8563D3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5973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Številka vprašanja</a:t>
            </a:r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CR551Q06</a:t>
            </a:r>
          </a:p>
          <a:p>
            <a:r>
              <a:rPr lang="sl-SI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Kognitivni proces</a:t>
            </a:r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Razmišljanje o vsebini in obliki besedila</a:t>
            </a:r>
          </a:p>
          <a:p>
            <a:r>
              <a:rPr lang="sl-SI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 vprašanja</a:t>
            </a:r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Vprašanje zaprtega tipa – avtomatično kodirano</a:t>
            </a:r>
          </a:p>
          <a:p>
            <a:r>
              <a:rPr lang="sl-SI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Težavnost</a:t>
            </a:r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654 – 5. raven</a:t>
            </a:r>
          </a:p>
          <a:p>
            <a:r>
              <a:rPr lang="sl-SI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Pravilen odgovor</a:t>
            </a:r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Dejstvo, Mnenje, Dejstvo, Dejstvo, Mnenje 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8406B-A8B1-4E8C-96F0-7F046515CD7B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3804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D7A2-880A-426F-82DA-6016006D70CE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14-A557-4A58-B4B0-19B3B3F0A4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69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D7A2-880A-426F-82DA-6016006D70CE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14-A557-4A58-B4B0-19B3B3F0A4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851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D7A2-880A-426F-82DA-6016006D70CE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14-A557-4A58-B4B0-19B3B3F0A4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776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D7A2-880A-426F-82DA-6016006D70CE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14-A557-4A58-B4B0-19B3B3F0A4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3140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D7A2-880A-426F-82DA-6016006D70CE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14-A557-4A58-B4B0-19B3B3F0A4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457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D7A2-880A-426F-82DA-6016006D70CE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14-A557-4A58-B4B0-19B3B3F0A4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1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D7A2-880A-426F-82DA-6016006D70CE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14-A557-4A58-B4B0-19B3B3F0A4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998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D7A2-880A-426F-82DA-6016006D70CE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14-A557-4A58-B4B0-19B3B3F0A4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996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D7A2-880A-426F-82DA-6016006D70CE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14-A557-4A58-B4B0-19B3B3F0A4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743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D7A2-880A-426F-82DA-6016006D70CE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14-A557-4A58-B4B0-19B3B3F0A4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1934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D7A2-880A-426F-82DA-6016006D70CE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14-A557-4A58-B4B0-19B3B3F0A4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926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CD7A2-880A-426F-82DA-6016006D70CE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35314-A557-4A58-B4B0-19B3B3F0A4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801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87625" y="980728"/>
            <a:ext cx="669674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sl-SI" sz="5400" b="1" kern="0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Blagostanje učenk in učencev iz raziskave </a:t>
            </a:r>
            <a:endParaRPr lang="en-GB" sz="5400" b="1" i="1" kern="0" dirty="0" smtClean="0">
              <a:solidFill>
                <a:schemeClr val="accent5">
                  <a:lumMod val="50000"/>
                </a:schemeClr>
              </a:solidFill>
              <a:latin typeface="Candara" pitchFamily="34" charset="0"/>
              <a:cs typeface="Times New Roman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31640" y="4941168"/>
            <a:ext cx="66967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b="1" kern="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andara" pitchFamily="34" charset="0"/>
                <a:cs typeface="Times New Roman" charset="0"/>
              </a:rPr>
              <a:t>Mojca</a:t>
            </a:r>
            <a:r>
              <a:rPr lang="en-US" b="1" kern="0" dirty="0" smtClean="0">
                <a:solidFill>
                  <a:schemeClr val="accent5">
                    <a:lumMod val="50000"/>
                  </a:schemeClr>
                </a:solidFill>
                <a:effectLst/>
                <a:latin typeface="Candara" pitchFamily="34" charset="0"/>
                <a:cs typeface="Times New Roman" charset="0"/>
              </a:rPr>
              <a:t> </a:t>
            </a:r>
            <a:r>
              <a:rPr lang="en-US" b="1" kern="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andara" pitchFamily="34" charset="0"/>
                <a:cs typeface="Times New Roman" charset="0"/>
              </a:rPr>
              <a:t>Štraus</a:t>
            </a:r>
            <a:r>
              <a:rPr lang="sl-SI" b="1" kern="0" dirty="0" smtClean="0">
                <a:solidFill>
                  <a:schemeClr val="accent5">
                    <a:lumMod val="50000"/>
                  </a:schemeClr>
                </a:solidFill>
                <a:effectLst/>
                <a:latin typeface="Candara" pitchFamily="34" charset="0"/>
                <a:cs typeface="Times New Roman" charset="0"/>
              </a:rPr>
              <a:t>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sl-SI" sz="2400" b="1" kern="0" dirty="0" smtClean="0">
              <a:solidFill>
                <a:schemeClr val="accent5">
                  <a:lumMod val="50000"/>
                </a:schemeClr>
              </a:solidFill>
              <a:effectLst/>
              <a:latin typeface="Candara" pitchFamily="34" charset="0"/>
              <a:cs typeface="Times New Roman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sl-SI" sz="2400" b="1" kern="0" dirty="0" smtClean="0">
                <a:solidFill>
                  <a:schemeClr val="accent5">
                    <a:lumMod val="50000"/>
                  </a:schemeClr>
                </a:solidFill>
                <a:effectLst/>
                <a:latin typeface="Candara" pitchFamily="34" charset="0"/>
                <a:cs typeface="Times New Roman" charset="0"/>
              </a:rPr>
              <a:t>MIZŠ, Ljubljana, 20. – 22. januar 2020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675D6025-51F2-44EB-82AC-4FE4280B026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32" y="3140968"/>
            <a:ext cx="3415930" cy="1318243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209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104"/>
            <a:ext cx="5350417" cy="65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300192" y="44624"/>
            <a:ext cx="2808311" cy="158417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l-SI" sz="24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PISA </a:t>
            </a:r>
            <a:r>
              <a:rPr lang="sl-SI" sz="24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2018</a:t>
            </a:r>
            <a:endParaRPr lang="sl-SI" sz="24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sl-SI" sz="24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Matematična</a:t>
            </a:r>
          </a:p>
          <a:p>
            <a:pPr algn="ctr"/>
            <a:r>
              <a:rPr lang="sl-SI" sz="24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pismenost</a:t>
            </a:r>
            <a:endParaRPr lang="sl-SI" sz="24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6" name="Slika 3">
            <a:extLst>
              <a:ext uri="{FF2B5EF4-FFF2-40B4-BE49-F238E27FC236}">
                <a16:creationId xmlns="" xmlns:a16="http://schemas.microsoft.com/office/drawing/2014/main" id="{9CA8782B-1266-4602-A7D6-096C85178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4509120"/>
            <a:ext cx="6120753" cy="208705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544108" y="1844824"/>
            <a:ext cx="1512168" cy="576064"/>
          </a:xfrm>
          <a:prstGeom prst="wedgeRoundRectCallout">
            <a:avLst>
              <a:gd name="adj1" fmla="val -75186"/>
              <a:gd name="adj2" fmla="val 27682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accent5">
                    <a:lumMod val="50000"/>
                  </a:schemeClr>
                </a:solidFill>
              </a:rPr>
              <a:t>Povprečje OECD</a:t>
            </a:r>
          </a:p>
          <a:p>
            <a:pPr algn="ctr"/>
            <a:r>
              <a:rPr lang="sl-SI" sz="1400" dirty="0" smtClean="0">
                <a:solidFill>
                  <a:schemeClr val="accent5">
                    <a:lumMod val="50000"/>
                  </a:schemeClr>
                </a:solidFill>
              </a:rPr>
              <a:t>(489 točk)</a:t>
            </a:r>
            <a:endParaRPr lang="sl-SI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185098" y="2996952"/>
            <a:ext cx="2347342" cy="1080120"/>
          </a:xfrm>
          <a:prstGeom prst="wedgeRoundRectCallout">
            <a:avLst>
              <a:gd name="adj1" fmla="val -7056"/>
              <a:gd name="adj2" fmla="val 10418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2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 več državah so pri matematiki uspešnejši fantje. V Sloveniji pri matematiki ni razlike med spoloma (OECD 5 točk).</a:t>
            </a:r>
            <a:endParaRPr lang="sl-SI" sz="12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9852" y="458112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Razlike med spoloma</a:t>
            </a:r>
            <a:endParaRPr lang="sl-SI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58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975951" cy="657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300192" y="44624"/>
            <a:ext cx="2808311" cy="1584176"/>
          </a:xfrm>
          <a:prstGeom prst="ellipse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l-SI" sz="24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PISA </a:t>
            </a:r>
            <a:r>
              <a:rPr lang="sl-SI" sz="24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2018</a:t>
            </a:r>
            <a:endParaRPr lang="sl-SI" sz="24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sl-SI" sz="24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Naravoslovna</a:t>
            </a:r>
          </a:p>
          <a:p>
            <a:pPr algn="ctr"/>
            <a:r>
              <a:rPr lang="sl-SI" sz="24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pismenost</a:t>
            </a:r>
            <a:endParaRPr lang="sl-SI" sz="24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5" name="Slika 6">
            <a:extLst>
              <a:ext uri="{FF2B5EF4-FFF2-40B4-BE49-F238E27FC236}">
                <a16:creationId xmlns="" xmlns:a16="http://schemas.microsoft.com/office/drawing/2014/main" id="{E44B2472-FF45-45EF-80A1-5EB56FF82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509120"/>
            <a:ext cx="6219983" cy="2078916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544108" y="1844824"/>
            <a:ext cx="1512168" cy="576064"/>
          </a:xfrm>
          <a:prstGeom prst="wedgeRoundRectCallout">
            <a:avLst>
              <a:gd name="adj1" fmla="val -89179"/>
              <a:gd name="adj2" fmla="val 24796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accent5">
                    <a:lumMod val="50000"/>
                  </a:schemeClr>
                </a:solidFill>
              </a:rPr>
              <a:t>Povprečje OECD</a:t>
            </a:r>
          </a:p>
          <a:p>
            <a:pPr algn="ctr"/>
            <a:r>
              <a:rPr lang="sl-SI" sz="1400" dirty="0" smtClean="0">
                <a:solidFill>
                  <a:schemeClr val="accent5">
                    <a:lumMod val="50000"/>
                  </a:schemeClr>
                </a:solidFill>
              </a:rPr>
              <a:t>(489 točk)</a:t>
            </a:r>
            <a:endParaRPr lang="sl-SI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185098" y="2996952"/>
            <a:ext cx="2347342" cy="1080120"/>
          </a:xfrm>
          <a:prstGeom prst="wedgeRoundRectCallout">
            <a:avLst>
              <a:gd name="adj1" fmla="val 9041"/>
              <a:gd name="adj2" fmla="val 11187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2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 več državah so pri naravoslovju uspešnejša dekleta. V Sloveniji je pri naravoslovju razlika med spoloma 10 točk (OECD 2 točki).</a:t>
            </a:r>
            <a:endParaRPr lang="sl-SI" sz="12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9852" y="46496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Razlike med spoloma</a:t>
            </a:r>
            <a:endParaRPr lang="sl-SI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50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0" t="12267" r="50750" b="9733"/>
          <a:stretch/>
        </p:blipFill>
        <p:spPr bwMode="auto">
          <a:xfrm>
            <a:off x="4680000" y="144000"/>
            <a:ext cx="4320480" cy="668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2160000"/>
            <a:ext cx="3669665" cy="29216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4356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Bralna pismenost</a:t>
            </a:r>
          </a:p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4. razred</a:t>
            </a:r>
          </a:p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PIRLS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24328" y="245840"/>
            <a:ext cx="12961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 smtClean="0"/>
              <a:t>Južna Koreja</a:t>
            </a:r>
            <a:endParaRPr lang="sl-SI" sz="900" dirty="0"/>
          </a:p>
        </p:txBody>
      </p:sp>
    </p:spTree>
    <p:extLst>
      <p:ext uri="{BB962C8B-B14F-4D97-AF65-F5344CB8AC3E}">
        <p14:creationId xmlns:p14="http://schemas.microsoft.com/office/powerpoint/2010/main" val="4107917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404664"/>
            <a:ext cx="4356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Bralna pismenost</a:t>
            </a:r>
          </a:p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15-letniki  PISA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6016" y="59969"/>
            <a:ext cx="4191800" cy="66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001" y="1412776"/>
            <a:ext cx="3493458" cy="277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16" y="4005064"/>
            <a:ext cx="3209408" cy="278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16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7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Kaj država naredi z rezultati raziskav?</a:t>
            </a:r>
            <a:endParaRPr lang="sl-SI" sz="32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sl-SI" sz="2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Nacionalni okvir ugotavljanja in zagotavljanja kakovosti v vzgoji in izobraževanju (MIZŠ, februar 2017)</a:t>
            </a:r>
          </a:p>
          <a:p>
            <a:pPr lvl="1"/>
            <a:r>
              <a:rPr lang="sl-SI" sz="24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Samoevalvacija</a:t>
            </a:r>
            <a:r>
              <a:rPr lang="sl-SI" sz="2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zavodov (vrtcev, šol)</a:t>
            </a:r>
          </a:p>
          <a:p>
            <a:pPr lvl="1"/>
            <a:r>
              <a:rPr lang="sl-SI" sz="2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Evalvacija sistema</a:t>
            </a:r>
          </a:p>
          <a:p>
            <a:r>
              <a:rPr lang="sl-SI" sz="2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Bela knjiga, 2011</a:t>
            </a:r>
          </a:p>
          <a:p>
            <a:r>
              <a:rPr lang="sl-SI" sz="2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Strategija razvoja Slovenije 2030</a:t>
            </a:r>
          </a:p>
          <a:p>
            <a:r>
              <a:rPr lang="sl-SI" sz="2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Ciljne vrednosti programov ET2020, ET2030, SDG 4</a:t>
            </a:r>
          </a:p>
          <a:p>
            <a:r>
              <a:rPr lang="sl-SI" sz="2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Sekundarne analize</a:t>
            </a:r>
          </a:p>
          <a:p>
            <a:r>
              <a:rPr lang="sl-SI" sz="2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Obravnava na delovnih telesih ministrstva (strokovni sveti, konference, srečanja ravnateljev, …)</a:t>
            </a:r>
            <a:endParaRPr lang="sl-SI" sz="24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38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615602"/>
          </a:xfrm>
        </p:spPr>
        <p:txBody>
          <a:bodyPr>
            <a:normAutofit fontScale="90000"/>
          </a:bodyPr>
          <a:lstStyle/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Povezanost dosežkov po </a:t>
            </a:r>
            <a:r>
              <a:rPr lang="sl-SI" sz="3200" b="1" u="sng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šolah</a:t>
            </a:r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z ozadjem učencev</a:t>
            </a:r>
            <a:endParaRPr lang="sl-SI" sz="32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839393" cy="595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933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615602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Povezanost dosežkov z vpisom v SŠ</a:t>
            </a:r>
            <a:endParaRPr lang="sl-SI" sz="32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330325"/>
            <a:ext cx="793432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615602"/>
          </a:xfrm>
        </p:spPr>
        <p:txBody>
          <a:bodyPr>
            <a:normAutofit fontScale="90000"/>
          </a:bodyPr>
          <a:lstStyle/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Povezanost dosežkov po </a:t>
            </a:r>
            <a:r>
              <a:rPr lang="sl-SI" sz="3200" b="1" u="sng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regijah</a:t>
            </a:r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z ozadjem učencev</a:t>
            </a:r>
            <a:endParaRPr lang="sl-SI" sz="32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872827"/>
            <a:ext cx="7324725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106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739939"/>
            <a:ext cx="6020615" cy="6109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0192" y="909292"/>
            <a:ext cx="277230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 okviru podatkov PISA 2018 o blagostanju učenk in učencev obravnavamo:</a:t>
            </a:r>
          </a:p>
          <a:p>
            <a:endParaRPr lang="sl-SI" sz="20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342900" indent="-342900">
              <a:buAutoNum type="arabicPeriod"/>
            </a:pPr>
            <a:r>
              <a:rPr lang="sl-SI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Zadovoljstvo z življenjem</a:t>
            </a:r>
          </a:p>
          <a:p>
            <a:pPr marL="342900" indent="-342900">
              <a:buAutoNum type="arabicPeriod"/>
            </a:pPr>
            <a:endParaRPr lang="sl-SI" sz="2000" dirty="0" smtClean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342900" indent="-342900">
              <a:buAutoNum type="arabicPeriod"/>
            </a:pPr>
            <a:r>
              <a:rPr lang="sl-SI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Čustvovanje</a:t>
            </a:r>
          </a:p>
          <a:p>
            <a:pPr marL="342900" indent="-342900">
              <a:buAutoNum type="arabicPeriod"/>
            </a:pPr>
            <a:endParaRPr lang="sl-SI" sz="2000" dirty="0" smtClean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342900" indent="-342900">
              <a:buAutoNum type="arabicPeriod"/>
            </a:pPr>
            <a:r>
              <a:rPr lang="sl-SI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Strah pred neuspehom</a:t>
            </a:r>
          </a:p>
          <a:p>
            <a:pPr marL="342900" indent="-342900">
              <a:buAutoNum type="arabicPeriod"/>
            </a:pPr>
            <a:endParaRPr lang="sl-SI" sz="2000" dirty="0" smtClean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342900" indent="-342900">
              <a:buAutoNum type="arabicPeriod"/>
            </a:pPr>
            <a:r>
              <a:rPr lang="sl-SI" sz="20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Medvrstniško</a:t>
            </a:r>
            <a:r>
              <a:rPr lang="sl-SI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nasilje v šoli</a:t>
            </a:r>
          </a:p>
          <a:p>
            <a:pPr marL="342900" indent="-342900">
              <a:buAutoNum type="arabicPeriod"/>
            </a:pPr>
            <a:endParaRPr lang="sl-SI" sz="2000" dirty="0" smtClean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342900" indent="-342900">
              <a:buAutoNum type="arabicPeriod"/>
            </a:pPr>
            <a:r>
              <a:rPr lang="sl-SI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Povratna informacija pri slovenščini</a:t>
            </a:r>
          </a:p>
          <a:p>
            <a:pPr marL="342900" indent="-342900">
              <a:buAutoNum type="arabicPeriod"/>
            </a:pPr>
            <a:endParaRPr lang="sl-SI" sz="2000" dirty="0" smtClean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1878" y="188639"/>
            <a:ext cx="8940622" cy="551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Candara" pitchFamily="34" charset="0"/>
                <a:ea typeface="+mj-ea"/>
                <a:cs typeface="+mj-cs"/>
              </a:rPr>
              <a:t>Ne-kognitivni rezultati izobraževanja - blagostanje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3751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615602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Odstotek mladih, ki so zadovoljni z življenjem</a:t>
            </a:r>
            <a:endParaRPr lang="sl-SI" sz="32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57" y="2337287"/>
            <a:ext cx="9116653" cy="454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13667" r="19657" b="43834"/>
          <a:stretch/>
        </p:blipFill>
        <p:spPr bwMode="auto">
          <a:xfrm>
            <a:off x="3419872" y="620688"/>
            <a:ext cx="5472608" cy="225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391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„Zemljevid“ mednarodnih raziskav</a:t>
            </a:r>
            <a:endParaRPr lang="en-GB" sz="3200" b="1" dirty="0" smtClean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6" y="1178443"/>
            <a:ext cx="8921550" cy="505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0014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615602"/>
          </a:xfrm>
        </p:spPr>
        <p:txBody>
          <a:bodyPr>
            <a:normAutofit fontScale="90000"/>
          </a:bodyPr>
          <a:lstStyle/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Razlike med spoloma v zadovoljstvu z življenjem</a:t>
            </a:r>
            <a:endParaRPr lang="sl-SI" sz="32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944835"/>
            <a:ext cx="7324725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953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615602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Veselje</a:t>
            </a:r>
            <a:endParaRPr lang="sl-SI" sz="32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61950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Odstotek učencev, ki so „vedno“ veseli </a:t>
            </a:r>
            <a:r>
              <a:rPr lang="sl-SI" sz="12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(ostali ponujeni odgovori so bili „nikoli“, „redko“ in „včasih“)</a:t>
            </a:r>
            <a:endParaRPr lang="sl-SI" sz="12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49" y="1912234"/>
            <a:ext cx="9116653" cy="439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288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615602"/>
          </a:xfrm>
        </p:spPr>
        <p:txBody>
          <a:bodyPr>
            <a:normAutofit fontScale="90000"/>
          </a:bodyPr>
          <a:lstStyle/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Pogostost pozitivnih čustev – razlike med spoloma</a:t>
            </a:r>
            <a:endParaRPr lang="sl-SI" sz="32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338555" cy="40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480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615602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Žalost</a:t>
            </a:r>
            <a:endParaRPr lang="sl-SI" sz="32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49" y="1988840"/>
            <a:ext cx="9116653" cy="454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161950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Odstotek učencev, ki so „vedno“ žalostni </a:t>
            </a:r>
            <a:r>
              <a:rPr lang="sl-SI" sz="12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(ostali ponujeni odgovori so bili „nikoli“, „redko“ in „včasih“)</a:t>
            </a:r>
            <a:endParaRPr lang="sl-SI" sz="12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494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87325"/>
            <a:ext cx="7324725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11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615602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Strah pred neuspehom</a:t>
            </a:r>
            <a:endParaRPr lang="sl-SI" sz="32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80738"/>
            <a:ext cx="8339621" cy="398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92696"/>
            <a:ext cx="4569751" cy="187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729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615602"/>
          </a:xfrm>
        </p:spPr>
        <p:txBody>
          <a:bodyPr>
            <a:normAutofit fontScale="90000"/>
          </a:bodyPr>
          <a:lstStyle/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Strah pred neuspehom in zadovoljstvo z življenjem</a:t>
            </a:r>
            <a:endParaRPr lang="sl-SI" sz="32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338555" cy="399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911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615602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Se inteligentnost lahko spreminja?</a:t>
            </a:r>
            <a:endParaRPr lang="sl-SI" sz="32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354555" cy="398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889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615602"/>
          </a:xfrm>
        </p:spPr>
        <p:txBody>
          <a:bodyPr>
            <a:normAutofit/>
          </a:bodyPr>
          <a:lstStyle/>
          <a:p>
            <a:r>
              <a:rPr lang="sl-SI" sz="3200" b="1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Medvrstniško</a:t>
            </a:r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nasilje</a:t>
            </a:r>
            <a:endParaRPr lang="sl-SI" sz="32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338555" cy="398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046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615602"/>
          </a:xfrm>
        </p:spPr>
        <p:txBody>
          <a:bodyPr>
            <a:normAutofit/>
          </a:bodyPr>
          <a:lstStyle/>
          <a:p>
            <a:r>
              <a:rPr lang="sl-SI" sz="3200" b="1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Medvrstniško</a:t>
            </a:r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nasilje</a:t>
            </a:r>
            <a:endParaRPr lang="sl-SI" sz="32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338555" cy="398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143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3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Se morda vprašate?</a:t>
            </a:r>
            <a:endParaRPr lang="sl-SI" sz="32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92179"/>
          </a:xfrm>
        </p:spPr>
        <p:txBody>
          <a:bodyPr>
            <a:normAutofit/>
          </a:bodyPr>
          <a:lstStyle/>
          <a:p>
            <a:r>
              <a:rPr lang="sl-SI" sz="2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Zakaj sploh zunanja ali celo mednarodna preverjanja znanja in raziskave?</a:t>
            </a:r>
          </a:p>
          <a:p>
            <a:r>
              <a:rPr lang="sl-SI" sz="2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Ali se sploh preverja ‚prava‘ znanja in ‚prave‘ stvari? Kdo izbira šole in učence? Ali so rezultati sploh pokazatelj pravega znanja, če preizkusi niso za oceno?</a:t>
            </a:r>
          </a:p>
          <a:p>
            <a:r>
              <a:rPr lang="sl-SI" sz="2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Ali je sploh mogoče primerjati tako različne izobraževalne sisteme, umeščene v tako različnih kulturah?</a:t>
            </a:r>
          </a:p>
          <a:p>
            <a:r>
              <a:rPr lang="sl-SI" sz="2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Ali te raziskave povzročajo le še več tekmovalnosti in storilnostne naravnanosti naših šol? Kaj pa dobro počutje učenk in učencev ter (strokovnih) delavk in delavcev?</a:t>
            </a:r>
            <a:endParaRPr lang="sl-SI" sz="24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193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615602"/>
          </a:xfrm>
        </p:spPr>
        <p:txBody>
          <a:bodyPr>
            <a:normAutofit fontScale="90000"/>
          </a:bodyPr>
          <a:lstStyle/>
          <a:p>
            <a:r>
              <a:rPr lang="sl-SI" sz="32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Zaznava povratne informacije učitelja slovenščine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248360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Indeks zaznave povratne informacije pri slovenščini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2" y="2852936"/>
            <a:ext cx="8465464" cy="408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92696"/>
            <a:ext cx="3313070" cy="179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195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615602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Zaznava opore učitelja slovenščine</a:t>
            </a:r>
            <a:endParaRPr lang="sl-SI" sz="32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48360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Indeks zaznave opore učitelja slovenščine</a:t>
            </a:r>
            <a:endParaRPr lang="sl-SI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2" y="2802376"/>
            <a:ext cx="8465464" cy="408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0" y="673527"/>
            <a:ext cx="3230560" cy="215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719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87325"/>
            <a:ext cx="7324725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00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87325"/>
            <a:ext cx="7324725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96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87325"/>
            <a:ext cx="7324725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8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31640" y="4941168"/>
            <a:ext cx="66967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None/>
            </a:pPr>
            <a:r>
              <a:rPr lang="sl-SI" b="1" kern="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andara" pitchFamily="34" charset="0"/>
                <a:cs typeface="Times New Roman" charset="0"/>
              </a:rPr>
              <a:t>Mojca.Straus@gov.si</a:t>
            </a:r>
            <a:endParaRPr lang="sl-SI" b="1" kern="0" dirty="0" smtClean="0">
              <a:solidFill>
                <a:schemeClr val="accent5">
                  <a:lumMod val="50000"/>
                </a:schemeClr>
              </a:solidFill>
              <a:effectLst/>
              <a:latin typeface="Candara" pitchFamily="34" charset="0"/>
              <a:cs typeface="Times New Roman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sl-SI" sz="2400" b="1" kern="0" dirty="0" smtClean="0">
              <a:solidFill>
                <a:schemeClr val="accent5">
                  <a:lumMod val="50000"/>
                </a:schemeClr>
              </a:solidFill>
              <a:effectLst/>
              <a:latin typeface="Candara" pitchFamily="34" charset="0"/>
              <a:cs typeface="Times New Roman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675D6025-51F2-44EB-82AC-4FE4280B026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32" y="1340768"/>
            <a:ext cx="3415930" cy="1318243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43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615602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Spremembe v bralnih navadah 15-letnikov</a:t>
            </a:r>
            <a:endParaRPr lang="sl-SI" sz="32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4" y="3139412"/>
            <a:ext cx="8339621" cy="403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48"/>
          <a:stretch/>
        </p:blipFill>
        <p:spPr bwMode="auto">
          <a:xfrm>
            <a:off x="251603" y="836712"/>
            <a:ext cx="8339621" cy="245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173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3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Osnovni podatki PISA 2018</a:t>
            </a:r>
            <a:endParaRPr lang="sl-SI" sz="32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99140"/>
            <a:ext cx="4320480" cy="31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09120"/>
            <a:ext cx="3316066" cy="23488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4784"/>
            <a:ext cx="7399734" cy="4692179"/>
          </a:xfrm>
        </p:spPr>
        <p:txBody>
          <a:bodyPr>
            <a:normAutofit/>
          </a:bodyPr>
          <a:lstStyle/>
          <a:p>
            <a:r>
              <a:rPr lang="sl-SI" sz="16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PISA = Program </a:t>
            </a:r>
            <a:r>
              <a:rPr lang="sl-SI" sz="16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mednarodne primerjave dosežkov učencev in </a:t>
            </a:r>
            <a:r>
              <a:rPr lang="sl-SI" sz="16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učenk  (OECD)</a:t>
            </a:r>
            <a:endParaRPr lang="sl-SI" sz="16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sl-SI" sz="16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Preverja </a:t>
            </a:r>
            <a:r>
              <a:rPr lang="sl-SI" sz="16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bralno, matematično in naravoslovno </a:t>
            </a:r>
            <a:r>
              <a:rPr lang="sl-SI" sz="16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pismenost </a:t>
            </a:r>
          </a:p>
          <a:p>
            <a:r>
              <a:rPr lang="sl-SI" sz="1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(PISA </a:t>
            </a:r>
            <a:r>
              <a:rPr lang="sl-SI" sz="1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2018 </a:t>
            </a:r>
            <a:r>
              <a:rPr lang="sl-SI" sz="1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= </a:t>
            </a:r>
            <a:r>
              <a:rPr lang="sl-SI" sz="1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poudarek </a:t>
            </a:r>
            <a:r>
              <a:rPr lang="sl-SI" sz="1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na bralni pismenosti; matematična </a:t>
            </a:r>
            <a:r>
              <a:rPr lang="sl-SI" sz="1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in naravoslovna pismenost sta v preizkus vključeni v manjšem </a:t>
            </a:r>
            <a:r>
              <a:rPr lang="sl-SI" sz="1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obsegu; Pismenost </a:t>
            </a:r>
            <a:r>
              <a:rPr lang="sl-SI" sz="1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= uporaba </a:t>
            </a:r>
            <a:r>
              <a:rPr lang="sl-SI" sz="1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kurikularnega</a:t>
            </a:r>
            <a:r>
              <a:rPr lang="sl-SI" sz="1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znanja v konkretnih, </a:t>
            </a:r>
            <a:r>
              <a:rPr lang="sl-SI" sz="1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življenjskih, problemsko-zasnovanih situacijah).</a:t>
            </a:r>
            <a:endParaRPr lang="sl-SI" sz="14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sl-SI" sz="16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Zbiranje </a:t>
            </a:r>
            <a:r>
              <a:rPr lang="sl-SI" sz="16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podatkov je bilo v celoti izvedeno na računalnikih.</a:t>
            </a:r>
          </a:p>
          <a:p>
            <a:r>
              <a:rPr lang="sl-SI" sz="16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Sodelujejo 15-letniki v izobraževalnem sistemu</a:t>
            </a:r>
            <a:r>
              <a:rPr lang="sl-SI" sz="16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. Leta 2018 </a:t>
            </a:r>
            <a:r>
              <a:rPr lang="sl-SI" sz="16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je sodelovalo </a:t>
            </a:r>
            <a:r>
              <a:rPr lang="sl-SI" sz="16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79 držav </a:t>
            </a:r>
            <a:r>
              <a:rPr lang="sl-SI" sz="16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in s tem skupaj </a:t>
            </a:r>
            <a:r>
              <a:rPr lang="sl-SI" sz="16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540 000 učencev in učenk.</a:t>
            </a:r>
          </a:p>
          <a:p>
            <a:r>
              <a:rPr lang="sl-SI" sz="16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 </a:t>
            </a:r>
            <a:r>
              <a:rPr lang="sl-SI" sz="16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Sloveniji: </a:t>
            </a:r>
            <a:r>
              <a:rPr lang="sl-SI" sz="16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vsi srednješolski </a:t>
            </a:r>
            <a:r>
              <a:rPr lang="sl-SI" sz="1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programi </a:t>
            </a:r>
          </a:p>
          <a:p>
            <a:pPr marL="0" indent="0">
              <a:buNone/>
            </a:pPr>
            <a:r>
              <a:rPr lang="sl-SI" sz="12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         (in </a:t>
            </a:r>
            <a:r>
              <a:rPr lang="sl-SI" sz="1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43 osnovnih šol ter 2 ustanovi za </a:t>
            </a:r>
            <a:r>
              <a:rPr lang="sl-SI" sz="12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izobraževanje odraslih)</a:t>
            </a:r>
            <a:endParaRPr lang="sl-SI" sz="12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sl-SI" sz="16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302 </a:t>
            </a:r>
            <a:r>
              <a:rPr lang="sl-SI" sz="16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izobraževalna programa</a:t>
            </a:r>
          </a:p>
          <a:p>
            <a:r>
              <a:rPr lang="sl-SI" sz="16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sl-SI" sz="16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6401 dijak in dijakinja (učenec in učenka</a:t>
            </a:r>
            <a:r>
              <a:rPr lang="sl-SI" sz="16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)</a:t>
            </a:r>
            <a:endParaRPr lang="sl-SI" sz="16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5860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 txBox="1">
            <a:spLocks noChangeArrowheads="1"/>
          </p:cNvSpPr>
          <p:nvPr/>
        </p:nvSpPr>
        <p:spPr bwMode="auto">
          <a:xfrm>
            <a:off x="707619" y="335314"/>
            <a:ext cx="7728762" cy="598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FF6600"/>
              </a:buClr>
              <a:buSzPct val="75000"/>
              <a:buFont typeface="Wingdings" pitchFamily="2" charset="2"/>
              <a:buNone/>
              <a:defRPr/>
            </a:pPr>
            <a:r>
              <a:rPr lang="sl-SI" sz="2700" b="1" kern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Primer </a:t>
            </a:r>
            <a:r>
              <a:rPr lang="sl-SI" sz="2700" b="1" kern="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naloge PISA 2018</a:t>
            </a:r>
            <a:endParaRPr lang="sl-SI" sz="2700" b="1" kern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0" indent="0" eaLnBrk="1" hangingPunct="1">
              <a:spcBef>
                <a:spcPts val="1800"/>
              </a:spcBef>
              <a:buClr>
                <a:srgbClr val="FF6600"/>
              </a:buClr>
              <a:buSzPct val="75000"/>
              <a:buNone/>
              <a:defRPr/>
            </a:pPr>
            <a:r>
              <a:rPr lang="sl-SI" sz="2200" dirty="0">
                <a:solidFill>
                  <a:schemeClr val="accent5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 </a:t>
            </a:r>
            <a:endParaRPr lang="sl-SI" sz="2200" b="1" kern="0" dirty="0">
              <a:solidFill>
                <a:schemeClr val="accent5">
                  <a:lumMod val="50000"/>
                </a:schemeClr>
              </a:solidFill>
              <a:effectLst/>
              <a:latin typeface="Candara" panose="020E0502030303020204" pitchFamily="34" charset="0"/>
            </a:endParaRPr>
          </a:p>
          <a:p>
            <a:pPr eaLnBrk="1" hangingPunct="1">
              <a:spcBef>
                <a:spcPts val="450"/>
              </a:spcBef>
              <a:buClr>
                <a:srgbClr val="FF6600"/>
              </a:buClr>
              <a:buSzPct val="75000"/>
              <a:buNone/>
              <a:defRPr/>
            </a:pPr>
            <a:r>
              <a:rPr lang="sl-SI" sz="1500" kern="0" dirty="0">
                <a:solidFill>
                  <a:schemeClr val="accent5">
                    <a:lumMod val="50000"/>
                  </a:schemeClr>
                </a:solidFill>
                <a:effectLst/>
                <a:latin typeface="Candara" pitchFamily="34" charset="0"/>
              </a:rPr>
              <a:t>		</a:t>
            </a:r>
            <a:endParaRPr lang="sl-SI" sz="1350" kern="0" dirty="0">
              <a:solidFill>
                <a:schemeClr val="accent5">
                  <a:lumMod val="50000"/>
                </a:schemeClr>
              </a:solidFill>
              <a:effectLst/>
              <a:latin typeface="Candara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79E9D06C-DEDC-4A1D-8F3A-05DF3BAEB1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966901"/>
            <a:ext cx="6782858" cy="466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59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 txBox="1">
            <a:spLocks noChangeArrowheads="1"/>
          </p:cNvSpPr>
          <p:nvPr/>
        </p:nvSpPr>
        <p:spPr bwMode="auto">
          <a:xfrm>
            <a:off x="707619" y="335314"/>
            <a:ext cx="7728762" cy="598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FF6600"/>
              </a:buClr>
              <a:buSzPct val="75000"/>
              <a:buFont typeface="Wingdings" pitchFamily="2" charset="2"/>
              <a:buNone/>
              <a:defRPr/>
            </a:pPr>
            <a:r>
              <a:rPr lang="sl-SI" sz="2700" b="1" kern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Primer naloge</a:t>
            </a:r>
          </a:p>
          <a:p>
            <a:pPr marL="0" indent="0" eaLnBrk="1" hangingPunct="1">
              <a:spcBef>
                <a:spcPts val="1800"/>
              </a:spcBef>
              <a:buClr>
                <a:srgbClr val="FF6600"/>
              </a:buClr>
              <a:buSzPct val="75000"/>
              <a:buNone/>
              <a:defRPr/>
            </a:pPr>
            <a:endParaRPr lang="sl-SI" sz="1350" kern="0" dirty="0">
              <a:solidFill>
                <a:schemeClr val="accent5">
                  <a:lumMod val="50000"/>
                </a:schemeClr>
              </a:solidFill>
              <a:effectLst/>
              <a:latin typeface="Candara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CD491627-5369-4F1C-8B49-D3864E98577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79" y="915845"/>
            <a:ext cx="7578302" cy="540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03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4969604" cy="657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300192" y="44624"/>
            <a:ext cx="2808311" cy="158417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l-SI" sz="24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PISA </a:t>
            </a:r>
            <a:r>
              <a:rPr lang="sl-SI" sz="24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2018</a:t>
            </a:r>
            <a:endParaRPr lang="sl-SI" sz="24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sl-SI" sz="24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Bralna</a:t>
            </a:r>
          </a:p>
          <a:p>
            <a:pPr algn="ctr"/>
            <a:r>
              <a:rPr lang="sl-SI" sz="24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pismenost</a:t>
            </a:r>
            <a:endParaRPr lang="sl-SI" sz="24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6" name="Slika 4">
            <a:extLst>
              <a:ext uri="{FF2B5EF4-FFF2-40B4-BE49-F238E27FC236}">
                <a16:creationId xmlns="" xmlns:a16="http://schemas.microsoft.com/office/drawing/2014/main" id="{80336688-C0A7-4351-B177-7036F03FB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4271613"/>
            <a:ext cx="6057048" cy="228182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544108" y="1844824"/>
            <a:ext cx="1512168" cy="576064"/>
          </a:xfrm>
          <a:prstGeom prst="wedgeRoundRectCallout">
            <a:avLst>
              <a:gd name="adj1" fmla="val -71688"/>
              <a:gd name="adj2" fmla="val 216485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accent5">
                    <a:lumMod val="50000"/>
                  </a:schemeClr>
                </a:solidFill>
              </a:rPr>
              <a:t>Povprečje OECD</a:t>
            </a:r>
          </a:p>
          <a:p>
            <a:pPr algn="ctr"/>
            <a:r>
              <a:rPr lang="sl-SI" sz="1400" dirty="0" smtClean="0">
                <a:solidFill>
                  <a:schemeClr val="accent5">
                    <a:lumMod val="50000"/>
                  </a:schemeClr>
                </a:solidFill>
              </a:rPr>
              <a:t>(487 točk)</a:t>
            </a:r>
            <a:endParaRPr lang="sl-SI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185098" y="2708920"/>
            <a:ext cx="2419350" cy="1368152"/>
          </a:xfrm>
          <a:prstGeom prst="wedgeRoundRectCallout">
            <a:avLst>
              <a:gd name="adj1" fmla="val -127140"/>
              <a:gd name="adj2" fmla="val 7877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2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Pri branju so v vseh državah uspešnejša dekleta. V Sloveniji je razlika med spoloma mednarodno primerjalno med večjimi (42 točk, OECD 31 točk).</a:t>
            </a:r>
            <a:endParaRPr lang="sl-SI" sz="12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2219" y="428030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Razlike med spoloma</a:t>
            </a:r>
            <a:endParaRPr lang="sl-SI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49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300192" y="44624"/>
            <a:ext cx="2808311" cy="158417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l-SI" sz="24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PISA </a:t>
            </a:r>
            <a:r>
              <a:rPr lang="sl-SI" sz="24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2018</a:t>
            </a:r>
            <a:endParaRPr lang="sl-SI" sz="24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sl-SI" sz="24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Bralna</a:t>
            </a:r>
          </a:p>
          <a:p>
            <a:pPr algn="ctr"/>
            <a:r>
              <a:rPr lang="sl-SI" sz="24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pismenost</a:t>
            </a:r>
            <a:endParaRPr lang="sl-SI" sz="24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00912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00911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08304" y="2060968"/>
            <a:ext cx="2016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accent5">
                    <a:lumMod val="50000"/>
                  </a:schemeClr>
                </a:solidFill>
              </a:rPr>
              <a:t>Dosežki</a:t>
            </a:r>
          </a:p>
          <a:p>
            <a:pPr algn="ctr"/>
            <a:r>
              <a:rPr lang="sl-SI" sz="2800" b="1" dirty="0" smtClean="0">
                <a:solidFill>
                  <a:schemeClr val="accent5">
                    <a:lumMod val="50000"/>
                  </a:schemeClr>
                </a:solidFill>
              </a:rPr>
              <a:t>od 2000 </a:t>
            </a:r>
          </a:p>
          <a:p>
            <a:pPr algn="ctr"/>
            <a:r>
              <a:rPr lang="sl-SI" sz="2800" b="1" dirty="0" smtClean="0">
                <a:solidFill>
                  <a:schemeClr val="accent5">
                    <a:lumMod val="50000"/>
                  </a:schemeClr>
                </a:solidFill>
              </a:rPr>
              <a:t>do 2018</a:t>
            </a:r>
            <a:endParaRPr lang="sl-SI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7525" y="47545"/>
            <a:ext cx="5328592" cy="6828455"/>
            <a:chOff x="287525" y="47545"/>
            <a:chExt cx="5328592" cy="6828455"/>
          </a:xfrm>
        </p:grpSpPr>
        <p:grpSp>
          <p:nvGrpSpPr>
            <p:cNvPr id="7" name="Group 12"/>
            <p:cNvGrpSpPr/>
            <p:nvPr/>
          </p:nvGrpSpPr>
          <p:grpSpPr>
            <a:xfrm>
              <a:off x="287525" y="47545"/>
              <a:ext cx="5328592" cy="6828455"/>
              <a:chOff x="302997" y="6639"/>
              <a:chExt cx="5583003" cy="682845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06000" y="5805264"/>
                <a:ext cx="5580000" cy="1029830"/>
              </a:xfrm>
              <a:prstGeom prst="rect">
                <a:avLst/>
              </a:prstGeom>
              <a:solidFill>
                <a:srgbClr val="C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06000" y="4149080"/>
                <a:ext cx="5580000" cy="1656184"/>
              </a:xfrm>
              <a:prstGeom prst="rect">
                <a:avLst/>
              </a:prstGeom>
              <a:solidFill>
                <a:srgbClr val="FF660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06000" y="2420888"/>
                <a:ext cx="5580000" cy="1728192"/>
              </a:xfrm>
              <a:prstGeom prst="rect">
                <a:avLst/>
              </a:prstGeom>
              <a:solidFill>
                <a:srgbClr val="FFFF0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06000" y="800708"/>
                <a:ext cx="5580000" cy="1620180"/>
              </a:xfrm>
              <a:prstGeom prst="rect">
                <a:avLst/>
              </a:prstGeom>
              <a:solidFill>
                <a:srgbClr val="00B05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6000" y="6639"/>
                <a:ext cx="5580000" cy="794069"/>
              </a:xfrm>
              <a:prstGeom prst="rect">
                <a:avLst/>
              </a:prstGeom>
              <a:solidFill>
                <a:srgbClr val="92D05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13191" y="5229200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1400" b="1" dirty="0" err="1" smtClean="0">
                    <a:solidFill>
                      <a:srgbClr val="002060"/>
                    </a:solidFill>
                  </a:rPr>
                  <a:t>1.a</a:t>
                </a:r>
                <a:r>
                  <a:rPr lang="sl-SI" sz="1400" b="1" dirty="0" smtClean="0">
                    <a:solidFill>
                      <a:srgbClr val="002060"/>
                    </a:solidFill>
                  </a:rPr>
                  <a:t> raven</a:t>
                </a:r>
                <a:endParaRPr lang="sl-SI" sz="14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6000" y="3133284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1400" b="1" dirty="0">
                    <a:solidFill>
                      <a:srgbClr val="002060"/>
                    </a:solidFill>
                  </a:rPr>
                  <a:t>2</a:t>
                </a:r>
                <a:r>
                  <a:rPr lang="sl-SI" sz="1400" b="1" dirty="0" smtClean="0">
                    <a:solidFill>
                      <a:srgbClr val="002060"/>
                    </a:solidFill>
                  </a:rPr>
                  <a:t>. raven</a:t>
                </a:r>
                <a:endParaRPr lang="sl-SI" sz="14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06000" y="872716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1400" b="1" dirty="0">
                    <a:solidFill>
                      <a:srgbClr val="002060"/>
                    </a:solidFill>
                  </a:rPr>
                  <a:t>3</a:t>
                </a:r>
                <a:r>
                  <a:rPr lang="sl-SI" sz="1400" b="1" dirty="0" smtClean="0">
                    <a:solidFill>
                      <a:srgbClr val="002060"/>
                    </a:solidFill>
                  </a:rPr>
                  <a:t>. raven</a:t>
                </a:r>
                <a:endParaRPr lang="sl-SI" sz="14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13191" y="403309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1400" b="1" dirty="0">
                    <a:solidFill>
                      <a:srgbClr val="002060"/>
                    </a:solidFill>
                  </a:rPr>
                  <a:t>4</a:t>
                </a:r>
                <a:r>
                  <a:rPr lang="sl-SI" sz="1400" b="1" dirty="0" smtClean="0">
                    <a:solidFill>
                      <a:srgbClr val="002060"/>
                    </a:solidFill>
                  </a:rPr>
                  <a:t>. raven</a:t>
                </a:r>
                <a:endParaRPr lang="sl-SI" sz="14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02997" y="6166290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1400" b="1" dirty="0" err="1" smtClean="0">
                    <a:solidFill>
                      <a:srgbClr val="002060"/>
                    </a:solidFill>
                  </a:rPr>
                  <a:t>1.b</a:t>
                </a:r>
                <a:r>
                  <a:rPr lang="sl-SI" sz="1400" b="1" dirty="0" smtClean="0">
                    <a:solidFill>
                      <a:srgbClr val="002060"/>
                    </a:solidFill>
                  </a:rPr>
                  <a:t> raven</a:t>
                </a:r>
                <a:endParaRPr lang="sl-SI" sz="1400" b="1" dirty="0">
                  <a:solidFill>
                    <a:srgbClr val="002060"/>
                  </a:solidFill>
                </a:endParaRP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287525" y="4190677"/>
              <a:ext cx="5328592" cy="0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Line Callout 1 18"/>
          <p:cNvSpPr/>
          <p:nvPr/>
        </p:nvSpPr>
        <p:spPr>
          <a:xfrm>
            <a:off x="5868144" y="992043"/>
            <a:ext cx="1764000" cy="778828"/>
          </a:xfrm>
          <a:prstGeom prst="borderCallout1">
            <a:avLst>
              <a:gd name="adj1" fmla="val 9194"/>
              <a:gd name="adj2" fmla="val -793"/>
              <a:gd name="adj3" fmla="val -115915"/>
              <a:gd name="adj4" fmla="val -13321"/>
            </a:avLst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vsaj 5. 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raven:</a:t>
            </a:r>
          </a:p>
          <a:p>
            <a:pPr algn="ctr">
              <a:spcAft>
                <a:spcPts val="300"/>
              </a:spcAft>
            </a:pP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Slovenija </a:t>
            </a: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	7,8 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%</a:t>
            </a:r>
          </a:p>
          <a:p>
            <a:pPr algn="ctr">
              <a:spcAft>
                <a:spcPts val="300"/>
              </a:spcAft>
            </a:pP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OECD </a:t>
            </a: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	 8,6 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%</a:t>
            </a:r>
          </a:p>
        </p:txBody>
      </p:sp>
      <p:sp>
        <p:nvSpPr>
          <p:cNvPr id="20" name="Line Callout 1 19"/>
          <p:cNvSpPr/>
          <p:nvPr/>
        </p:nvSpPr>
        <p:spPr>
          <a:xfrm>
            <a:off x="5868144" y="1856139"/>
            <a:ext cx="1764000" cy="778828"/>
          </a:xfrm>
          <a:prstGeom prst="borderCallout1">
            <a:avLst>
              <a:gd name="adj1" fmla="val 9194"/>
              <a:gd name="adj2" fmla="val -793"/>
              <a:gd name="adj3" fmla="val -141009"/>
              <a:gd name="adj4" fmla="val -19242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vsaj 4</a:t>
            </a: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. 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raven:</a:t>
            </a:r>
          </a:p>
          <a:p>
            <a:pPr algn="ctr">
              <a:spcAft>
                <a:spcPts val="300"/>
              </a:spcAft>
            </a:pP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Slovenija 	28,1 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%</a:t>
            </a:r>
          </a:p>
          <a:p>
            <a:pPr algn="ctr">
              <a:spcAft>
                <a:spcPts val="300"/>
              </a:spcAft>
            </a:pP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OECD </a:t>
            </a: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	27,4 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%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5868144" y="2720235"/>
            <a:ext cx="1764000" cy="778828"/>
          </a:xfrm>
          <a:prstGeom prst="borderCallout1">
            <a:avLst>
              <a:gd name="adj1" fmla="val 9194"/>
              <a:gd name="adj2" fmla="val -793"/>
              <a:gd name="adj3" fmla="val -51003"/>
              <a:gd name="adj4" fmla="val -21253"/>
            </a:avLst>
          </a:prstGeom>
          <a:solidFill>
            <a:srgbClr val="00B05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vsaj 3</a:t>
            </a: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. 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raven:</a:t>
            </a:r>
          </a:p>
          <a:p>
            <a:pPr algn="ctr">
              <a:spcAft>
                <a:spcPts val="300"/>
              </a:spcAft>
            </a:pP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Slovenija </a:t>
            </a: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	57,6 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%</a:t>
            </a:r>
          </a:p>
          <a:p>
            <a:pPr algn="ctr">
              <a:spcAft>
                <a:spcPts val="300"/>
              </a:spcAft>
            </a:pP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OECD </a:t>
            </a: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	53,5 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%</a:t>
            </a:r>
          </a:p>
        </p:txBody>
      </p:sp>
      <p:sp>
        <p:nvSpPr>
          <p:cNvPr id="22" name="Line Callout 1 21"/>
          <p:cNvSpPr/>
          <p:nvPr/>
        </p:nvSpPr>
        <p:spPr>
          <a:xfrm>
            <a:off x="5868144" y="3597591"/>
            <a:ext cx="1764000" cy="778828"/>
          </a:xfrm>
          <a:prstGeom prst="borderCallout1">
            <a:avLst>
              <a:gd name="adj1" fmla="val 9194"/>
              <a:gd name="adj2" fmla="val -793"/>
              <a:gd name="adj3" fmla="val 4905"/>
              <a:gd name="adj4" fmla="val -21331"/>
            </a:avLst>
          </a:prstGeom>
          <a:solidFill>
            <a:srgbClr val="FFFF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vsaj 2</a:t>
            </a: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. 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raven:</a:t>
            </a:r>
          </a:p>
          <a:p>
            <a:pPr algn="ctr">
              <a:spcAft>
                <a:spcPts val="300"/>
              </a:spcAft>
            </a:pP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Slovenija </a:t>
            </a: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	82,1 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%</a:t>
            </a:r>
          </a:p>
          <a:p>
            <a:pPr algn="ctr">
              <a:spcAft>
                <a:spcPts val="300"/>
              </a:spcAft>
            </a:pP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OECD </a:t>
            </a: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	77,3 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%</a:t>
            </a:r>
          </a:p>
        </p:txBody>
      </p:sp>
      <p:sp>
        <p:nvSpPr>
          <p:cNvPr id="23" name="Line Callout 1 22"/>
          <p:cNvSpPr/>
          <p:nvPr/>
        </p:nvSpPr>
        <p:spPr>
          <a:xfrm>
            <a:off x="5868144" y="4448427"/>
            <a:ext cx="1764000" cy="778828"/>
          </a:xfrm>
          <a:prstGeom prst="borderCallout1">
            <a:avLst>
              <a:gd name="adj1" fmla="val 9194"/>
              <a:gd name="adj2" fmla="val -793"/>
              <a:gd name="adj3" fmla="val 9999"/>
              <a:gd name="adj4" fmla="val -22183"/>
            </a:avLst>
          </a:prstGeom>
          <a:solidFill>
            <a:srgbClr val="FD9D9F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sl-SI" sz="1400" b="1" dirty="0" err="1" smtClean="0">
                <a:solidFill>
                  <a:srgbClr val="002060"/>
                </a:solidFill>
                <a:latin typeface="Candara" pitchFamily="34" charset="0"/>
              </a:rPr>
              <a:t>1.a</a:t>
            </a: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raven:</a:t>
            </a:r>
          </a:p>
          <a:p>
            <a:pPr algn="ctr">
              <a:spcAft>
                <a:spcPts val="300"/>
              </a:spcAft>
            </a:pP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Slovenija </a:t>
            </a: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	12,9 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%</a:t>
            </a:r>
          </a:p>
          <a:p>
            <a:pPr algn="ctr">
              <a:spcAft>
                <a:spcPts val="300"/>
              </a:spcAft>
            </a:pP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OECD </a:t>
            </a: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	15,0 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%</a:t>
            </a:r>
          </a:p>
        </p:txBody>
      </p:sp>
      <p:sp>
        <p:nvSpPr>
          <p:cNvPr id="24" name="Line Callout 1 23"/>
          <p:cNvSpPr/>
          <p:nvPr/>
        </p:nvSpPr>
        <p:spPr>
          <a:xfrm>
            <a:off x="5868144" y="6091715"/>
            <a:ext cx="1764000" cy="777600"/>
          </a:xfrm>
          <a:prstGeom prst="borderCallout1">
            <a:avLst>
              <a:gd name="adj1" fmla="val 9194"/>
              <a:gd name="adj2" fmla="val -793"/>
              <a:gd name="adj3" fmla="val 95115"/>
              <a:gd name="adj4" fmla="val -8293"/>
            </a:avLst>
          </a:prstGeom>
          <a:solidFill>
            <a:srgbClr val="FF99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1.c raven:</a:t>
            </a:r>
            <a:endParaRPr lang="sl-SI" sz="1400" b="1" dirty="0">
              <a:solidFill>
                <a:srgbClr val="002060"/>
              </a:solidFill>
              <a:latin typeface="Candara" pitchFamily="34" charset="0"/>
            </a:endParaRPr>
          </a:p>
          <a:p>
            <a:pPr algn="ctr">
              <a:spcAft>
                <a:spcPts val="300"/>
              </a:spcAft>
            </a:pP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Slovenija </a:t>
            </a: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	0,6 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%</a:t>
            </a:r>
          </a:p>
          <a:p>
            <a:pPr algn="ctr">
              <a:spcAft>
                <a:spcPts val="300"/>
              </a:spcAft>
            </a:pP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OECD </a:t>
            </a: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	1,3 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%</a:t>
            </a:r>
          </a:p>
        </p:txBody>
      </p:sp>
      <p:sp>
        <p:nvSpPr>
          <p:cNvPr id="25" name="Line Callout 1 24"/>
          <p:cNvSpPr/>
          <p:nvPr/>
        </p:nvSpPr>
        <p:spPr>
          <a:xfrm>
            <a:off x="5868144" y="131216"/>
            <a:ext cx="1764000" cy="778828"/>
          </a:xfrm>
          <a:prstGeom prst="borderCallout1">
            <a:avLst>
              <a:gd name="adj1" fmla="val 9194"/>
              <a:gd name="adj2" fmla="val -793"/>
              <a:gd name="adj3" fmla="val -9942"/>
              <a:gd name="adj4" fmla="val -7219"/>
            </a:avLst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6. raven:</a:t>
            </a:r>
          </a:p>
          <a:p>
            <a:pPr algn="ctr">
              <a:spcAft>
                <a:spcPts val="300"/>
              </a:spcAft>
            </a:pP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Slovenija 	1,0 %</a:t>
            </a:r>
          </a:p>
          <a:p>
            <a:pPr algn="ctr">
              <a:spcAft>
                <a:spcPts val="300"/>
              </a:spcAft>
            </a:pP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OECD 	1,3 %</a:t>
            </a:r>
            <a:endParaRPr lang="sl-SI" sz="14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26" name="Line Callout 1 25"/>
          <p:cNvSpPr/>
          <p:nvPr/>
        </p:nvSpPr>
        <p:spPr>
          <a:xfrm>
            <a:off x="5868144" y="5240515"/>
            <a:ext cx="1764000" cy="778828"/>
          </a:xfrm>
          <a:prstGeom prst="borderCallout1">
            <a:avLst>
              <a:gd name="adj1" fmla="val 9194"/>
              <a:gd name="adj2" fmla="val -793"/>
              <a:gd name="adj3" fmla="val 94425"/>
              <a:gd name="adj4" fmla="val -21019"/>
            </a:avLst>
          </a:prstGeom>
          <a:solidFill>
            <a:srgbClr val="FF99CC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sl-SI" sz="1400" b="1" dirty="0" err="1" smtClean="0">
                <a:solidFill>
                  <a:srgbClr val="002060"/>
                </a:solidFill>
                <a:latin typeface="Candara" pitchFamily="34" charset="0"/>
              </a:rPr>
              <a:t>1.b</a:t>
            </a: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 raven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:</a:t>
            </a:r>
          </a:p>
          <a:p>
            <a:pPr algn="ctr">
              <a:spcAft>
                <a:spcPts val="300"/>
              </a:spcAft>
            </a:pP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Slovenija </a:t>
            </a: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	4,3 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%</a:t>
            </a:r>
          </a:p>
          <a:p>
            <a:pPr algn="ctr">
              <a:spcAft>
                <a:spcPts val="300"/>
              </a:spcAft>
            </a:pP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OECD </a:t>
            </a: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	6,2 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59048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707</Words>
  <Application>Microsoft Office PowerPoint</Application>
  <PresentationFormat>Diaprojekcija na zaslonu (4:3)</PresentationFormat>
  <Paragraphs>139</Paragraphs>
  <Slides>35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35</vt:i4>
      </vt:variant>
    </vt:vector>
  </HeadingPairs>
  <TitlesOfParts>
    <vt:vector size="41" baseType="lpstr">
      <vt:lpstr>Arial</vt:lpstr>
      <vt:lpstr>Calibri</vt:lpstr>
      <vt:lpstr>Candara</vt:lpstr>
      <vt:lpstr>Times New Roman</vt:lpstr>
      <vt:lpstr>Wingdings</vt:lpstr>
      <vt:lpstr>Office Theme</vt:lpstr>
      <vt:lpstr>PowerPointova predstavitev</vt:lpstr>
      <vt:lpstr>„Zemljevid“ mednarodnih raziskav</vt:lpstr>
      <vt:lpstr>Se morda vprašate?</vt:lpstr>
      <vt:lpstr>Spremembe v bralnih navadah 15-letnikov</vt:lpstr>
      <vt:lpstr>Osnovni podatki PISA 2018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Kaj država naredi z rezultati raziskav?</vt:lpstr>
      <vt:lpstr>Povezanost dosežkov po šolah z ozadjem učencev</vt:lpstr>
      <vt:lpstr>Povezanost dosežkov z vpisom v SŠ</vt:lpstr>
      <vt:lpstr>Povezanost dosežkov po regijah z ozadjem učencev</vt:lpstr>
      <vt:lpstr>PowerPointova predstavitev</vt:lpstr>
      <vt:lpstr>Odstotek mladih, ki so zadovoljni z življenjem</vt:lpstr>
      <vt:lpstr>Razlike med spoloma v zadovoljstvu z življenjem</vt:lpstr>
      <vt:lpstr>Veselje</vt:lpstr>
      <vt:lpstr>Pogostost pozitivnih čustev – razlike med spoloma</vt:lpstr>
      <vt:lpstr>Žalost</vt:lpstr>
      <vt:lpstr>PowerPointova predstavitev</vt:lpstr>
      <vt:lpstr>Strah pred neuspehom</vt:lpstr>
      <vt:lpstr>Strah pred neuspehom in zadovoljstvo z življenjem</vt:lpstr>
      <vt:lpstr>Se inteligentnost lahko spreminja?</vt:lpstr>
      <vt:lpstr>Medvrstniško nasilje</vt:lpstr>
      <vt:lpstr>Medvrstniško nasilje</vt:lpstr>
      <vt:lpstr>Zaznava povratne informacije učitelja slovenščine</vt:lpstr>
      <vt:lpstr>Zaznava opore učitelja slovenščine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Mojca Štraus</dc:creator>
  <cp:lastModifiedBy>uporabnik</cp:lastModifiedBy>
  <cp:revision>145</cp:revision>
  <dcterms:created xsi:type="dcterms:W3CDTF">2019-11-02T16:27:22Z</dcterms:created>
  <dcterms:modified xsi:type="dcterms:W3CDTF">2020-03-23T16:30:44Z</dcterms:modified>
</cp:coreProperties>
</file>