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vetel slog 1 – poudarek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86CAB-6F2F-4FA5-BDA3-0BA244609DEC}" type="datetimeFigureOut">
              <a:rPr lang="sl-SI" smtClean="0"/>
              <a:t>10. 05. 2020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CA0A5-8195-4A0A-B939-7765C1DF88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34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3516-9DFE-4A3A-A578-06F523FAF7A4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706DA-AC5B-42CA-A66C-A6707C8EA2DF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9ACB2-12D8-4B98-8963-E4E02864E068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CD73D-6E81-4C55-8CBD-FE060535B85E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6A3DB-90AF-4123-A57C-620105DF7483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D8D48-D94D-45CB-B4E5-C05F5B4ADF10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3B4D-5353-45CE-9E2F-5D87B00FDE3D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AD41D-DF5E-4E9D-BD21-1AB753DBE80F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089C-B099-479A-83CC-FB6E73775993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8BF4B-58AE-4229-8279-EC68FB225218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6A358-0312-4DAC-91B1-46041D1A4EFE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1DF8E-D9FA-44D3-9FED-0F1E04B920D2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BA10-C4B4-4E1A-B075-6C1A2F5110FC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BFFE-1311-4B12-BCB0-A217045B263E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6E62C-388C-496A-82E6-B674B66CB176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D6A5A-341C-4323-B9FD-4FEFAA533DE2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47103-9102-4DC2-9107-3EC99760E4EA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0D66C6-C2C2-4B09-B9DF-A0158D228CA1}" type="datetime1">
              <a:rPr lang="en-US" smtClean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Urška Omahna_maj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6.m4a"/><Relationship Id="rId7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A1E460-8DEF-4154-B3E4-EA62FBBFF9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V korakih po 10</a:t>
            </a:r>
          </a:p>
        </p:txBody>
      </p:sp>
      <p:pic>
        <p:nvPicPr>
          <p:cNvPr id="4" name="Zvok 3">
            <a:hlinkClick r:id="" action="ppaction://media"/>
            <a:extLst>
              <a:ext uri="{FF2B5EF4-FFF2-40B4-BE49-F238E27FC236}">
                <a16:creationId xmlns:a16="http://schemas.microsoft.com/office/drawing/2014/main" id="{AA698375-E184-41B8-9856-1FA83812B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616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0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4"/>
    </mc:Choice>
    <mc:Fallback>
      <p:transition spd="slow" advTm="3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2F4EF04-3E16-43C9-999E-7C545B1F3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4800" dirty="0"/>
              <a:t>Ponovimo</a:t>
            </a:r>
            <a:br>
              <a:rPr lang="sl-SI" dirty="0"/>
            </a:br>
            <a:br>
              <a:rPr lang="sl-SI" sz="3200" dirty="0"/>
            </a:br>
            <a:r>
              <a:rPr lang="sl-SI" sz="3200" cap="none" dirty="0"/>
              <a:t>Skupaj štejmo po 100 do 1000</a:t>
            </a:r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E2FDEF9-EC86-4504-90BF-70B672BEF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731867"/>
          </a:xfrm>
        </p:spPr>
        <p:txBody>
          <a:bodyPr>
            <a:normAutofit/>
          </a:bodyPr>
          <a:lstStyle/>
          <a:p>
            <a:r>
              <a:rPr lang="sl-SI" sz="3200" dirty="0"/>
              <a:t>100 – sto</a:t>
            </a:r>
          </a:p>
          <a:p>
            <a:r>
              <a:rPr lang="sl-SI" sz="3200" dirty="0"/>
              <a:t>200 – dvesto</a:t>
            </a:r>
          </a:p>
          <a:p>
            <a:r>
              <a:rPr lang="sl-SI" sz="3200" dirty="0"/>
              <a:t>300 – tristo</a:t>
            </a:r>
          </a:p>
          <a:p>
            <a:r>
              <a:rPr lang="sl-SI" sz="3200" dirty="0"/>
              <a:t>400 – štiristo</a:t>
            </a:r>
          </a:p>
          <a:p>
            <a:r>
              <a:rPr lang="sl-SI" sz="3200" dirty="0"/>
              <a:t>500 – petsto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A877C91C-9D7F-48FA-A06E-E90D2D10AE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731867"/>
          </a:xfrm>
        </p:spPr>
        <p:txBody>
          <a:bodyPr>
            <a:normAutofit/>
          </a:bodyPr>
          <a:lstStyle/>
          <a:p>
            <a:r>
              <a:rPr lang="sl-SI" sz="3200" dirty="0"/>
              <a:t>600 – šeststo</a:t>
            </a:r>
          </a:p>
          <a:p>
            <a:r>
              <a:rPr lang="sl-SI" sz="3200" dirty="0"/>
              <a:t>700 – sedemsto</a:t>
            </a:r>
          </a:p>
          <a:p>
            <a:r>
              <a:rPr lang="sl-SI" sz="3200" dirty="0"/>
              <a:t>800 – osemsto</a:t>
            </a:r>
          </a:p>
          <a:p>
            <a:r>
              <a:rPr lang="sl-SI" sz="3200" dirty="0"/>
              <a:t>900 – devetsto</a:t>
            </a:r>
          </a:p>
          <a:p>
            <a:r>
              <a:rPr lang="sl-SI" sz="3200" dirty="0"/>
              <a:t>1000 – tisoč</a:t>
            </a:r>
          </a:p>
          <a:p>
            <a:endParaRPr lang="sl-SI" dirty="0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B16113C-7ECE-46C6-BBCC-61CC77D3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398180"/>
            <a:ext cx="6672887" cy="365125"/>
          </a:xfrm>
        </p:spPr>
        <p:txBody>
          <a:bodyPr/>
          <a:lstStyle/>
          <a:p>
            <a:r>
              <a:rPr lang="en-US" dirty="0"/>
              <a:t>Urška </a:t>
            </a:r>
            <a:r>
              <a:rPr lang="en-US" dirty="0" err="1"/>
              <a:t>Omahna_maj</a:t>
            </a:r>
            <a:r>
              <a:rPr lang="en-US" dirty="0"/>
              <a:t> 2020</a:t>
            </a:r>
          </a:p>
        </p:txBody>
      </p:sp>
      <p:pic>
        <p:nvPicPr>
          <p:cNvPr id="7" name="Zvok 6">
            <a:hlinkClick r:id="" action="ppaction://media"/>
            <a:extLst>
              <a:ext uri="{FF2B5EF4-FFF2-40B4-BE49-F238E27FC236}">
                <a16:creationId xmlns:a16="http://schemas.microsoft.com/office/drawing/2014/main" id="{00593028-12B4-46F7-B3D1-9728B52BE98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181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66"/>
    </mc:Choice>
    <mc:Fallback>
      <p:transition spd="slow" advTm="29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55A44023-7D79-421B-AF58-35875D0BF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pomeni stolpec, ena kocka v stolpcu in kvadrat?</a:t>
            </a:r>
          </a:p>
        </p:txBody>
      </p:sp>
      <p:graphicFrame>
        <p:nvGraphicFramePr>
          <p:cNvPr id="8" name="Označba mesta vsebine 7">
            <a:extLst>
              <a:ext uri="{FF2B5EF4-FFF2-40B4-BE49-F238E27FC236}">
                <a16:creationId xmlns:a16="http://schemas.microsoft.com/office/drawing/2014/main" id="{D0BB40D7-DDA0-494C-8B93-AE7CE8286C94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47919067"/>
              </p:ext>
            </p:extLst>
          </p:nvPr>
        </p:nvGraphicFramePr>
        <p:xfrm>
          <a:off x="914399" y="3353147"/>
          <a:ext cx="3433010" cy="2886336"/>
        </p:xfrm>
        <a:graphic>
          <a:graphicData uri="http://schemas.openxmlformats.org/drawingml/2006/table">
            <a:tbl>
              <a:tblPr firstRow="1" firstCol="1" bandRow="1"/>
              <a:tblGrid>
                <a:gridCol w="343301">
                  <a:extLst>
                    <a:ext uri="{9D8B030D-6E8A-4147-A177-3AD203B41FA5}">
                      <a16:colId xmlns:a16="http://schemas.microsoft.com/office/drawing/2014/main" val="3402203659"/>
                    </a:ext>
                  </a:extLst>
                </a:gridCol>
                <a:gridCol w="343301">
                  <a:extLst>
                    <a:ext uri="{9D8B030D-6E8A-4147-A177-3AD203B41FA5}">
                      <a16:colId xmlns:a16="http://schemas.microsoft.com/office/drawing/2014/main" val="3174358973"/>
                    </a:ext>
                  </a:extLst>
                </a:gridCol>
                <a:gridCol w="343301">
                  <a:extLst>
                    <a:ext uri="{9D8B030D-6E8A-4147-A177-3AD203B41FA5}">
                      <a16:colId xmlns:a16="http://schemas.microsoft.com/office/drawing/2014/main" val="3287231262"/>
                    </a:ext>
                  </a:extLst>
                </a:gridCol>
                <a:gridCol w="343301">
                  <a:extLst>
                    <a:ext uri="{9D8B030D-6E8A-4147-A177-3AD203B41FA5}">
                      <a16:colId xmlns:a16="http://schemas.microsoft.com/office/drawing/2014/main" val="2378459888"/>
                    </a:ext>
                  </a:extLst>
                </a:gridCol>
                <a:gridCol w="343301">
                  <a:extLst>
                    <a:ext uri="{9D8B030D-6E8A-4147-A177-3AD203B41FA5}">
                      <a16:colId xmlns:a16="http://schemas.microsoft.com/office/drawing/2014/main" val="2661705358"/>
                    </a:ext>
                  </a:extLst>
                </a:gridCol>
                <a:gridCol w="343301">
                  <a:extLst>
                    <a:ext uri="{9D8B030D-6E8A-4147-A177-3AD203B41FA5}">
                      <a16:colId xmlns:a16="http://schemas.microsoft.com/office/drawing/2014/main" val="1899826116"/>
                    </a:ext>
                  </a:extLst>
                </a:gridCol>
                <a:gridCol w="343301">
                  <a:extLst>
                    <a:ext uri="{9D8B030D-6E8A-4147-A177-3AD203B41FA5}">
                      <a16:colId xmlns:a16="http://schemas.microsoft.com/office/drawing/2014/main" val="2412271156"/>
                    </a:ext>
                  </a:extLst>
                </a:gridCol>
                <a:gridCol w="343301">
                  <a:extLst>
                    <a:ext uri="{9D8B030D-6E8A-4147-A177-3AD203B41FA5}">
                      <a16:colId xmlns:a16="http://schemas.microsoft.com/office/drawing/2014/main" val="2973301137"/>
                    </a:ext>
                  </a:extLst>
                </a:gridCol>
                <a:gridCol w="343301">
                  <a:extLst>
                    <a:ext uri="{9D8B030D-6E8A-4147-A177-3AD203B41FA5}">
                      <a16:colId xmlns:a16="http://schemas.microsoft.com/office/drawing/2014/main" val="2387622713"/>
                    </a:ext>
                  </a:extLst>
                </a:gridCol>
                <a:gridCol w="343301">
                  <a:extLst>
                    <a:ext uri="{9D8B030D-6E8A-4147-A177-3AD203B41FA5}">
                      <a16:colId xmlns:a16="http://schemas.microsoft.com/office/drawing/2014/main" val="1968148525"/>
                    </a:ext>
                  </a:extLst>
                </a:gridCol>
              </a:tblGrid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67878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20952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265535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203007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000661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57545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928843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945467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45C2A374-4221-40B9-B753-BE3C5A345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237093"/>
              </p:ext>
            </p:extLst>
          </p:nvPr>
        </p:nvGraphicFramePr>
        <p:xfrm>
          <a:off x="7186863" y="3353147"/>
          <a:ext cx="352926" cy="2886336"/>
        </p:xfrm>
        <a:graphic>
          <a:graphicData uri="http://schemas.openxmlformats.org/drawingml/2006/table">
            <a:tbl>
              <a:tblPr firstRow="1" firstCol="1" bandRow="1"/>
              <a:tblGrid>
                <a:gridCol w="352926">
                  <a:extLst>
                    <a:ext uri="{9D8B030D-6E8A-4147-A177-3AD203B41FA5}">
                      <a16:colId xmlns:a16="http://schemas.microsoft.com/office/drawing/2014/main" val="3068095771"/>
                    </a:ext>
                  </a:extLst>
                </a:gridCol>
              </a:tblGrid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66749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0827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925346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28019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10012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71798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70488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26135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C12F2315-8F92-42BF-9015-635E16058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357356"/>
              </p:ext>
            </p:extLst>
          </p:nvPr>
        </p:nvGraphicFramePr>
        <p:xfrm>
          <a:off x="10732169" y="5903495"/>
          <a:ext cx="352926" cy="335988"/>
        </p:xfrm>
        <a:graphic>
          <a:graphicData uri="http://schemas.openxmlformats.org/drawingml/2006/table">
            <a:tbl>
              <a:tblPr firstRow="1" firstCol="1" bandRow="1"/>
              <a:tblGrid>
                <a:gridCol w="352926">
                  <a:extLst>
                    <a:ext uri="{9D8B030D-6E8A-4147-A177-3AD203B41FA5}">
                      <a16:colId xmlns:a16="http://schemas.microsoft.com/office/drawing/2014/main" val="2571078482"/>
                    </a:ext>
                  </a:extLst>
                </a:gridCol>
              </a:tblGrid>
              <a:tr h="3359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97489"/>
                  </a:ext>
                </a:extLst>
              </a:tr>
            </a:tbl>
          </a:graphicData>
        </a:graphic>
      </p:graphicFrame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E7D73A5-AA4C-4795-AFB6-FC172B9C2E4D}"/>
              </a:ext>
            </a:extLst>
          </p:cNvPr>
          <p:cNvSpPr txBox="1"/>
          <p:nvPr/>
        </p:nvSpPr>
        <p:spPr>
          <a:xfrm>
            <a:off x="950476" y="2553088"/>
            <a:ext cx="3360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err="1"/>
              <a:t>Stotica</a:t>
            </a:r>
            <a:r>
              <a:rPr lang="sl-SI" sz="2400" dirty="0"/>
              <a:t> = 100 kvadratkov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69E0A7B1-6311-4216-BB65-A5C99136D80E}"/>
              </a:ext>
            </a:extLst>
          </p:cNvPr>
          <p:cNvSpPr txBox="1"/>
          <p:nvPr/>
        </p:nvSpPr>
        <p:spPr>
          <a:xfrm>
            <a:off x="5841727" y="2657976"/>
            <a:ext cx="3396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Desetica = 10 kvadratkov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EDB05789-FFE9-4D1E-8B70-DE0ECE068B06}"/>
              </a:ext>
            </a:extLst>
          </p:cNvPr>
          <p:cNvSpPr txBox="1"/>
          <p:nvPr/>
        </p:nvSpPr>
        <p:spPr>
          <a:xfrm>
            <a:off x="9390071" y="5304309"/>
            <a:ext cx="268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/>
              <a:t>Enica = 1 kvadratek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41C86B70-6754-4DD2-96E5-418B899B2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440716"/>
              </p:ext>
            </p:extLst>
          </p:nvPr>
        </p:nvGraphicFramePr>
        <p:xfrm>
          <a:off x="913775" y="3353147"/>
          <a:ext cx="352926" cy="2886336"/>
        </p:xfrm>
        <a:graphic>
          <a:graphicData uri="http://schemas.openxmlformats.org/drawingml/2006/table">
            <a:tbl>
              <a:tblPr firstRow="1" firstCol="1" bandRow="1"/>
              <a:tblGrid>
                <a:gridCol w="352926">
                  <a:extLst>
                    <a:ext uri="{9D8B030D-6E8A-4147-A177-3AD203B41FA5}">
                      <a16:colId xmlns:a16="http://schemas.microsoft.com/office/drawing/2014/main" val="3068095771"/>
                    </a:ext>
                  </a:extLst>
                </a:gridCol>
              </a:tblGrid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66749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sl-SI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00827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925346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528019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810012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871798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70488"/>
                  </a:ext>
                </a:extLst>
              </a:tr>
              <a:tr h="3607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626135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05249FF-CEDA-4175-9F1A-5F340AA82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89578"/>
              </p:ext>
            </p:extLst>
          </p:nvPr>
        </p:nvGraphicFramePr>
        <p:xfrm>
          <a:off x="913776" y="5903494"/>
          <a:ext cx="352926" cy="341061"/>
        </p:xfrm>
        <a:graphic>
          <a:graphicData uri="http://schemas.openxmlformats.org/drawingml/2006/table">
            <a:tbl>
              <a:tblPr firstRow="1" firstCol="1" bandRow="1"/>
              <a:tblGrid>
                <a:gridCol w="352926">
                  <a:extLst>
                    <a:ext uri="{9D8B030D-6E8A-4147-A177-3AD203B41FA5}">
                      <a16:colId xmlns:a16="http://schemas.microsoft.com/office/drawing/2014/main" val="2571078482"/>
                    </a:ext>
                  </a:extLst>
                </a:gridCol>
              </a:tblGrid>
              <a:tr h="3410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97489"/>
                  </a:ext>
                </a:extLst>
              </a:tr>
            </a:tbl>
          </a:graphicData>
        </a:graphic>
      </p:graphicFrame>
      <p:sp>
        <p:nvSpPr>
          <p:cNvPr id="17" name="Označba mesta noge 16">
            <a:extLst>
              <a:ext uri="{FF2B5EF4-FFF2-40B4-BE49-F238E27FC236}">
                <a16:creationId xmlns:a16="http://schemas.microsoft.com/office/drawing/2014/main" id="{F963599F-AA49-4573-BB72-3B4BAF263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395314"/>
            <a:ext cx="6672887" cy="365125"/>
          </a:xfrm>
        </p:spPr>
        <p:txBody>
          <a:bodyPr/>
          <a:lstStyle/>
          <a:p>
            <a:r>
              <a:rPr lang="en-US" dirty="0"/>
              <a:t>Urška </a:t>
            </a:r>
            <a:r>
              <a:rPr lang="en-US" dirty="0" err="1"/>
              <a:t>Omahna_maj</a:t>
            </a:r>
            <a:r>
              <a:rPr lang="en-US" dirty="0"/>
              <a:t> 2020</a:t>
            </a:r>
          </a:p>
        </p:txBody>
      </p:sp>
      <p:pic>
        <p:nvPicPr>
          <p:cNvPr id="18" name="Zvok 17">
            <a:hlinkClick r:id="" action="ppaction://media"/>
            <a:extLst>
              <a:ext uri="{FF2B5EF4-FFF2-40B4-BE49-F238E27FC236}">
                <a16:creationId xmlns:a16="http://schemas.microsoft.com/office/drawing/2014/main" id="{BBC76F40-949F-4B7F-B1C8-932410EEDFB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7414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866"/>
    </mc:Choice>
    <mc:Fallback>
      <p:transition spd="slow" advTm="57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C5AF28-23E1-44B3-BB0C-E7B335B30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744" y="168970"/>
            <a:ext cx="10364451" cy="1016209"/>
          </a:xfrm>
        </p:spPr>
        <p:txBody>
          <a:bodyPr/>
          <a:lstStyle/>
          <a:p>
            <a:r>
              <a:rPr lang="sl-SI" cap="none" dirty="0"/>
              <a:t>Če številu dodajamo desetice lahko štejemo: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CCD0FB-9D8F-4F20-97A2-C98A28260A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8518" y="1501592"/>
            <a:ext cx="10574964" cy="433673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7200" dirty="0"/>
              <a:t>… 90, 100, 110, 120, 130, 140, 150, 160, 170, 180, 190, 200, 210, 220, …</a:t>
            </a: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C5F2D1A-7520-4ED2-A561-592DA0CA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148" y="6246842"/>
            <a:ext cx="6672887" cy="365125"/>
          </a:xfrm>
        </p:spPr>
        <p:txBody>
          <a:bodyPr/>
          <a:lstStyle/>
          <a:p>
            <a:r>
              <a:rPr lang="en-US"/>
              <a:t>Urška Omahna_maj 2020</a:t>
            </a:r>
            <a:endParaRPr lang="en-US" dirty="0"/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3B0AEBDD-C9A2-442A-B9A2-B8F4BB7F621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1891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02"/>
    </mc:Choice>
    <mc:Fallback>
      <p:transition spd="slow" advTm="33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8065A1-FC2E-4396-986F-F6F4F2140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z besedo zapišemo število?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7EADD45-B78E-47C8-990E-ED65F70B57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7969" y="1766656"/>
            <a:ext cx="10549631" cy="4024543"/>
          </a:xfrm>
        </p:spPr>
        <p:txBody>
          <a:bodyPr/>
          <a:lstStyle/>
          <a:p>
            <a:pPr marL="0" indent="0">
              <a:buNone/>
            </a:pPr>
            <a:r>
              <a:rPr lang="sl-SI" cap="none" dirty="0"/>
              <a:t>Število, ki ga sestavljajo </a:t>
            </a:r>
            <a:r>
              <a:rPr lang="sl-SI" cap="none" dirty="0" err="1"/>
              <a:t>stotice</a:t>
            </a:r>
            <a:r>
              <a:rPr lang="sl-SI" cap="none" dirty="0"/>
              <a:t> in desetice, zapišemo malo drugače, kot število, ki vsebuje samo </a:t>
            </a:r>
            <a:r>
              <a:rPr lang="sl-SI" cap="none" dirty="0" err="1"/>
              <a:t>stotice</a:t>
            </a:r>
            <a:r>
              <a:rPr lang="sl-SI" cap="none" dirty="0"/>
              <a:t>.</a:t>
            </a:r>
          </a:p>
          <a:p>
            <a:pPr marL="0" indent="0">
              <a:buNone/>
            </a:pPr>
            <a:r>
              <a:rPr lang="sl-SI" cap="none" dirty="0"/>
              <a:t>Da se spomnimo:</a:t>
            </a:r>
          </a:p>
          <a:p>
            <a:pPr marL="0" indent="0">
              <a:buNone/>
            </a:pPr>
            <a:r>
              <a:rPr lang="sl-SI" cap="none" dirty="0"/>
              <a:t>700 = sedemsto </a:t>
            </a:r>
            <a:r>
              <a:rPr lang="sl-SI" cap="none" dirty="0">
                <a:sym typeface="Wingdings" panose="05000000000000000000" pitchFamily="2" charset="2"/>
              </a:rPr>
              <a:t> zapišemo vse skupaj</a:t>
            </a:r>
          </a:p>
          <a:p>
            <a:pPr marL="0" indent="0">
              <a:buNone/>
            </a:pPr>
            <a:r>
              <a:rPr lang="sl-SI" cap="none" dirty="0">
                <a:sym typeface="Wingdings" panose="05000000000000000000" pitchFamily="2" charset="2"/>
              </a:rPr>
              <a:t>Pri številu </a:t>
            </a:r>
          </a:p>
          <a:p>
            <a:pPr marL="0" indent="0" algn="ctr">
              <a:buNone/>
            </a:pPr>
            <a:r>
              <a:rPr lang="sl-SI" sz="3600" cap="none" dirty="0">
                <a:sym typeface="Wingdings" panose="05000000000000000000" pitchFamily="2" charset="2"/>
              </a:rPr>
              <a:t>250 = </a:t>
            </a:r>
            <a:r>
              <a:rPr lang="sl-SI" sz="3600" cap="none" dirty="0">
                <a:solidFill>
                  <a:srgbClr val="00B050"/>
                </a:solidFill>
                <a:sym typeface="Wingdings" panose="05000000000000000000" pitchFamily="2" charset="2"/>
              </a:rPr>
              <a:t>dvesto</a:t>
            </a:r>
            <a:r>
              <a:rPr lang="sl-SI" sz="3600" cap="none" dirty="0">
                <a:sym typeface="Wingdings" panose="05000000000000000000" pitchFamily="2" charset="2"/>
              </a:rPr>
              <a:t> </a:t>
            </a:r>
            <a:r>
              <a:rPr lang="sl-SI" sz="3600" cap="none" dirty="0">
                <a:solidFill>
                  <a:srgbClr val="FF0000"/>
                </a:solidFill>
                <a:sym typeface="Wingdings" panose="05000000000000000000" pitchFamily="2" charset="2"/>
              </a:rPr>
              <a:t>petdeset</a:t>
            </a:r>
          </a:p>
          <a:p>
            <a:pPr marL="0" indent="0">
              <a:buNone/>
            </a:pPr>
            <a:r>
              <a:rPr lang="sl-SI" cap="none" dirty="0">
                <a:sym typeface="Wingdings" panose="05000000000000000000" pitchFamily="2" charset="2"/>
              </a:rPr>
              <a:t>pa zapišemo </a:t>
            </a:r>
            <a:r>
              <a:rPr lang="sl-SI" b="1" cap="none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stotice</a:t>
            </a:r>
            <a:r>
              <a:rPr lang="sl-SI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skupaj </a:t>
            </a:r>
            <a:r>
              <a:rPr lang="sl-SI" cap="none" dirty="0">
                <a:sym typeface="Wingdings" panose="05000000000000000000" pitchFamily="2" charset="2"/>
              </a:rPr>
              <a:t>in </a:t>
            </a:r>
            <a:r>
              <a:rPr lang="sl-SI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desetice</a:t>
            </a:r>
            <a:r>
              <a:rPr lang="sl-SI" b="1" cap="non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skupaj</a:t>
            </a:r>
            <a:r>
              <a:rPr lang="sl-SI" cap="none" dirty="0">
                <a:sym typeface="Wingdings" panose="05000000000000000000" pitchFamily="2" charset="2"/>
              </a:rPr>
              <a:t>. Vmes ne smemo pozabiti na </a:t>
            </a:r>
            <a:r>
              <a:rPr lang="sl-SI" u="sng" cap="none" dirty="0">
                <a:sym typeface="Wingdings" panose="05000000000000000000" pitchFamily="2" charset="2"/>
              </a:rPr>
              <a:t>presledek</a:t>
            </a:r>
            <a:r>
              <a:rPr lang="sl-SI" cap="none" dirty="0">
                <a:sym typeface="Wingdings" panose="05000000000000000000" pitchFamily="2" charset="2"/>
              </a:rPr>
              <a:t>!</a:t>
            </a:r>
            <a:endParaRPr lang="sl-SI" cap="none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698164F-0697-4153-9845-FD32531A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5" y="6239483"/>
            <a:ext cx="6672887" cy="365125"/>
          </a:xfrm>
        </p:spPr>
        <p:txBody>
          <a:bodyPr/>
          <a:lstStyle/>
          <a:p>
            <a:r>
              <a:rPr lang="en-US" dirty="0"/>
              <a:t>Urška </a:t>
            </a:r>
            <a:r>
              <a:rPr lang="en-US" dirty="0" err="1"/>
              <a:t>Omahna_maj</a:t>
            </a:r>
            <a:r>
              <a:rPr lang="en-US" dirty="0"/>
              <a:t> 2020</a:t>
            </a:r>
          </a:p>
        </p:txBody>
      </p:sp>
      <p:pic>
        <p:nvPicPr>
          <p:cNvPr id="5" name="Zvok 4">
            <a:hlinkClick r:id="" action="ppaction://media"/>
            <a:extLst>
              <a:ext uri="{FF2B5EF4-FFF2-40B4-BE49-F238E27FC236}">
                <a16:creationId xmlns:a16="http://schemas.microsoft.com/office/drawing/2014/main" id="{1FBE24EE-534E-40FB-A900-ECEF6C6F41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204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10"/>
    </mc:Choice>
    <mc:Fallback>
      <p:transition spd="slow" advTm="50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8C8F03-E035-4FE1-8A5E-730CEBA2A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5628" y="-9767"/>
            <a:ext cx="10364451" cy="1596177"/>
          </a:xfrm>
        </p:spPr>
        <p:txBody>
          <a:bodyPr/>
          <a:lstStyle/>
          <a:p>
            <a:r>
              <a:rPr lang="sl-SI" dirty="0"/>
              <a:t>Z grafičnim prikazom lahko ponazorimo števila</a:t>
            </a:r>
          </a:p>
        </p:txBody>
      </p:sp>
      <p:graphicFrame>
        <p:nvGraphicFramePr>
          <p:cNvPr id="6" name="Tabela 6">
            <a:extLst>
              <a:ext uri="{FF2B5EF4-FFF2-40B4-BE49-F238E27FC236}">
                <a16:creationId xmlns:a16="http://schemas.microsoft.com/office/drawing/2014/main" id="{A504C842-7AFC-449C-A776-0656991936B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29213961"/>
              </p:ext>
            </p:extLst>
          </p:nvPr>
        </p:nvGraphicFramePr>
        <p:xfrm>
          <a:off x="76200" y="1315259"/>
          <a:ext cx="12069763" cy="5478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7441">
                  <a:extLst>
                    <a:ext uri="{9D8B030D-6E8A-4147-A177-3AD203B41FA5}">
                      <a16:colId xmlns:a16="http://schemas.microsoft.com/office/drawing/2014/main" val="2181109739"/>
                    </a:ext>
                  </a:extLst>
                </a:gridCol>
                <a:gridCol w="3110848">
                  <a:extLst>
                    <a:ext uri="{9D8B030D-6E8A-4147-A177-3AD203B41FA5}">
                      <a16:colId xmlns:a16="http://schemas.microsoft.com/office/drawing/2014/main" val="1883022599"/>
                    </a:ext>
                  </a:extLst>
                </a:gridCol>
                <a:gridCol w="2924033">
                  <a:extLst>
                    <a:ext uri="{9D8B030D-6E8A-4147-A177-3AD203B41FA5}">
                      <a16:colId xmlns:a16="http://schemas.microsoft.com/office/drawing/2014/main" val="3305412601"/>
                    </a:ext>
                  </a:extLst>
                </a:gridCol>
                <a:gridCol w="3017441">
                  <a:extLst>
                    <a:ext uri="{9D8B030D-6E8A-4147-A177-3AD203B41FA5}">
                      <a16:colId xmlns:a16="http://schemas.microsoft.com/office/drawing/2014/main" val="1028157735"/>
                    </a:ext>
                  </a:extLst>
                </a:gridCol>
              </a:tblGrid>
              <a:tr h="1264298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>
                          <a:solidFill>
                            <a:srgbClr val="9BBB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 </a:t>
                      </a:r>
                      <a:r>
                        <a:rPr lang="sl-SI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</a:t>
                      </a:r>
                      <a:r>
                        <a:rPr lang="sl-SI" sz="36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  <a:r>
                        <a:rPr lang="sl-SI" sz="3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      </a:t>
                      </a:r>
                      <a:r>
                        <a:rPr lang="sl-SI" sz="3600" dirty="0">
                          <a:solidFill>
                            <a:srgbClr val="00B0F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 </a:t>
                      </a:r>
                      <a:endParaRPr lang="sl-SI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/>
                        <a:t>Število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/>
                        <a:t>Z besedo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468348"/>
                  </a:ext>
                </a:extLst>
              </a:tr>
              <a:tr h="828444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/>
                        <a:t>1      5       0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36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dirty="0"/>
                        <a:t>sto petdeset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266248"/>
                  </a:ext>
                </a:extLst>
              </a:tr>
              <a:tr h="73249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sl-SI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459638"/>
                  </a:ext>
                </a:extLst>
              </a:tr>
              <a:tr h="73249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osemsto petdeset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203323"/>
                  </a:ext>
                </a:extLst>
              </a:tr>
              <a:tr h="73249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8       5      0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886418"/>
                  </a:ext>
                </a:extLst>
              </a:tr>
              <a:tr h="73249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sl-SI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3213668"/>
                  </a:ext>
                </a:extLst>
              </a:tr>
            </a:tbl>
          </a:graphicData>
        </a:graphic>
      </p:graphicFrame>
      <p:pic>
        <p:nvPicPr>
          <p:cNvPr id="11" name="Slika 10">
            <a:extLst>
              <a:ext uri="{FF2B5EF4-FFF2-40B4-BE49-F238E27FC236}">
                <a16:creationId xmlns:a16="http://schemas.microsoft.com/office/drawing/2014/main" id="{C02B36F0-208B-477D-B40A-1CF4EC57D2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825" y="2592281"/>
            <a:ext cx="982327" cy="82494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DD313BEB-491E-403D-AEE7-7A860CE444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9675" y="2580509"/>
            <a:ext cx="108756" cy="836720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B186B6F2-78E1-46BF-B3FD-15D5295508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1016" y="2592280"/>
            <a:ext cx="108756" cy="836719"/>
          </a:xfrm>
          <a:prstGeom prst="rect">
            <a:avLst/>
          </a:prstGeom>
        </p:spPr>
      </p:pic>
      <p:pic>
        <p:nvPicPr>
          <p:cNvPr id="24" name="Slika 23">
            <a:extLst>
              <a:ext uri="{FF2B5EF4-FFF2-40B4-BE49-F238E27FC236}">
                <a16:creationId xmlns:a16="http://schemas.microsoft.com/office/drawing/2014/main" id="{937D1E03-2A48-482A-8CE2-5E23DD3EA9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6481" y="2580509"/>
            <a:ext cx="108756" cy="836718"/>
          </a:xfrm>
          <a:prstGeom prst="rect">
            <a:avLst/>
          </a:prstGeom>
        </p:spPr>
      </p:pic>
      <p:pic>
        <p:nvPicPr>
          <p:cNvPr id="25" name="Slika 24">
            <a:extLst>
              <a:ext uri="{FF2B5EF4-FFF2-40B4-BE49-F238E27FC236}">
                <a16:creationId xmlns:a16="http://schemas.microsoft.com/office/drawing/2014/main" id="{FC388C82-FA7D-4EAB-89C0-9556F36395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1445" y="2592280"/>
            <a:ext cx="108755" cy="836711"/>
          </a:xfrm>
          <a:prstGeom prst="rect">
            <a:avLst/>
          </a:prstGeo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97C481F7-2D87-4E84-AE2F-22BC5BBCCA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287" y="2580513"/>
            <a:ext cx="108755" cy="836714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606EAB8-8246-40FB-A1FD-4B3F7DB4A7CC}"/>
              </a:ext>
            </a:extLst>
          </p:cNvPr>
          <p:cNvSpPr txBox="1"/>
          <p:nvPr/>
        </p:nvSpPr>
        <p:spPr>
          <a:xfrm>
            <a:off x="2475301" y="215900"/>
            <a:ext cx="90779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Po zgledu prvega primera, v zvezek izpolni celotno preglednico.</a:t>
            </a: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87295AD9-2057-40EF-A566-E778BE836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6080868"/>
            <a:ext cx="828819" cy="696033"/>
          </a:xfrm>
          <a:prstGeom prst="rect">
            <a:avLst/>
          </a:prstGeom>
        </p:spPr>
      </p:pic>
      <p:pic>
        <p:nvPicPr>
          <p:cNvPr id="29" name="Slika 28">
            <a:extLst>
              <a:ext uri="{FF2B5EF4-FFF2-40B4-BE49-F238E27FC236}">
                <a16:creationId xmlns:a16="http://schemas.microsoft.com/office/drawing/2014/main" id="{B653F647-018D-4D06-BF3E-0E24C34024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1219" y="6080867"/>
            <a:ext cx="828819" cy="696033"/>
          </a:xfrm>
          <a:prstGeom prst="rect">
            <a:avLst/>
          </a:prstGeom>
        </p:spPr>
      </p:pic>
      <p:pic>
        <p:nvPicPr>
          <p:cNvPr id="30" name="Slika 29">
            <a:extLst>
              <a:ext uri="{FF2B5EF4-FFF2-40B4-BE49-F238E27FC236}">
                <a16:creationId xmlns:a16="http://schemas.microsoft.com/office/drawing/2014/main" id="{6AC9CA33-1DF5-4D8A-83BA-2B69D1E097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0489" y="6076572"/>
            <a:ext cx="91028" cy="700328"/>
          </a:xfrm>
          <a:prstGeom prst="rect">
            <a:avLst/>
          </a:prstGeom>
        </p:spPr>
      </p:pic>
      <p:pic>
        <p:nvPicPr>
          <p:cNvPr id="31" name="Slika 30">
            <a:extLst>
              <a:ext uri="{FF2B5EF4-FFF2-40B4-BE49-F238E27FC236}">
                <a16:creationId xmlns:a16="http://schemas.microsoft.com/office/drawing/2014/main" id="{079263AA-EC00-43E6-AE3F-F3C0461059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3520" y="6076572"/>
            <a:ext cx="91028" cy="700328"/>
          </a:xfrm>
          <a:prstGeom prst="rect">
            <a:avLst/>
          </a:prstGeom>
        </p:spPr>
      </p:pic>
      <p:pic>
        <p:nvPicPr>
          <p:cNvPr id="32" name="Slika 31">
            <a:extLst>
              <a:ext uri="{FF2B5EF4-FFF2-40B4-BE49-F238E27FC236}">
                <a16:creationId xmlns:a16="http://schemas.microsoft.com/office/drawing/2014/main" id="{830729CE-4E07-467B-B228-3021F81870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9942" y="6076572"/>
            <a:ext cx="91028" cy="700328"/>
          </a:xfrm>
          <a:prstGeom prst="rect">
            <a:avLst/>
          </a:prstGeom>
        </p:spPr>
      </p:pic>
      <p:pic>
        <p:nvPicPr>
          <p:cNvPr id="15" name="Zvok 14">
            <a:hlinkClick r:id="" action="ppaction://media"/>
            <a:extLst>
              <a:ext uri="{FF2B5EF4-FFF2-40B4-BE49-F238E27FC236}">
                <a16:creationId xmlns:a16="http://schemas.microsoft.com/office/drawing/2014/main" id="{DBC4B11A-E15A-4A49-9435-EDC563B90EC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728790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250"/>
    </mc:Choice>
    <mc:Fallback>
      <p:transition spd="slow" advTm="61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" grpId="0"/>
      <p:bldP spid="2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26FA17D-0515-4028-B8F8-9B73292C8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sl-SI" cap="none" dirty="0"/>
              <a:t>Loti se nalog v DZ na strani 70 in 71. Zdi se mi, da ti reševanje nalog ne bo povzročalo težav. S starši mi pošljite fotografijo rešene strani 71.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9F59D6A-5AAC-448B-81EE-8DC160BB0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30" y="2270064"/>
            <a:ext cx="6750340" cy="4296792"/>
          </a:xfrm>
          <a:prstGeom prst="rect">
            <a:avLst/>
          </a:prstGeom>
        </p:spPr>
      </p:pic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7AC987-EE36-447D-BE0A-B1D37137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3" y="6566856"/>
            <a:ext cx="6672887" cy="365125"/>
          </a:xfrm>
        </p:spPr>
        <p:txBody>
          <a:bodyPr/>
          <a:lstStyle/>
          <a:p>
            <a:r>
              <a:rPr lang="en-US" dirty="0"/>
              <a:t>Urška </a:t>
            </a:r>
            <a:r>
              <a:rPr lang="en-US" dirty="0" err="1"/>
              <a:t>Omahna_maj</a:t>
            </a:r>
            <a:r>
              <a:rPr lang="en-US" dirty="0"/>
              <a:t> 2020</a:t>
            </a:r>
          </a:p>
        </p:txBody>
      </p:sp>
      <p:pic>
        <p:nvPicPr>
          <p:cNvPr id="6" name="Zvok 5">
            <a:hlinkClick r:id="" action="ppaction://media"/>
            <a:extLst>
              <a:ext uri="{FF2B5EF4-FFF2-40B4-BE49-F238E27FC236}">
                <a16:creationId xmlns:a16="http://schemas.microsoft.com/office/drawing/2014/main" id="{02F65EDA-589A-4EF5-8E96-576ABF1AF3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20"/>
    </mc:Choice>
    <mc:Fallback>
      <p:transition spd="slow" advTm="24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6|2.2|1.6|2.1|1.6|1.5|2.1|1.9|2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|3.5|5.7|5.1|2|3.3|5.8|1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8|5.5|13.3|12.7|2.9"/>
</p:tagLst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53</TotalTime>
  <Words>353</Words>
  <Application>Microsoft Office PowerPoint</Application>
  <PresentationFormat>Širokozaslonsko</PresentationFormat>
  <Paragraphs>140</Paragraphs>
  <Slides>7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Tw Cen MT</vt:lpstr>
      <vt:lpstr>Kapljica</vt:lpstr>
      <vt:lpstr>V korakih po 10</vt:lpstr>
      <vt:lpstr>Ponovimo  Skupaj štejmo po 100 do 1000</vt:lpstr>
      <vt:lpstr>Kaj pomeni stolpec, ena kocka v stolpcu in kvadrat?</vt:lpstr>
      <vt:lpstr>Če številu dodajamo desetice lahko štejemo:</vt:lpstr>
      <vt:lpstr>Kako z besedo zapišemo število?</vt:lpstr>
      <vt:lpstr>Z grafičnim prikazom lahko ponazorimo števila</vt:lpstr>
      <vt:lpstr>Loti se nalog v DZ na strani 70 in 71. Zdi se mi, da ti reševanje nalog ne bo povzročalo težav. S starši mi pošljite fotografijo rešene strani 71.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 korakih po 10</dc:title>
  <dc:creator>Urška Omahna</dc:creator>
  <cp:lastModifiedBy>Urška Omahna</cp:lastModifiedBy>
  <cp:revision>7</cp:revision>
  <dcterms:created xsi:type="dcterms:W3CDTF">2020-05-10T11:53:58Z</dcterms:created>
  <dcterms:modified xsi:type="dcterms:W3CDTF">2020-05-10T12:47:21Z</dcterms:modified>
</cp:coreProperties>
</file>