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72" r:id="rId4"/>
    <p:sldId id="260" r:id="rId5"/>
    <p:sldId id="274" r:id="rId6"/>
    <p:sldId id="275" r:id="rId7"/>
    <p:sldId id="276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58" r:id="rId18"/>
    <p:sldId id="264" r:id="rId1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5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avokot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avokot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avokot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avokot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avokot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jeni pravokot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jeni pravokot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avokot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2AE7AA8-C930-49A6-9B6F-9C494185481B}" type="datetimeFigureOut">
              <a:rPr lang="sl-SI" smtClean="0"/>
              <a:pPr/>
              <a:t>2.4.2016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D0171FD-A245-4D48-89E4-53D5EE06F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7AA8-C930-49A6-9B6F-9C494185481B}" type="datetimeFigureOut">
              <a:rPr lang="sl-SI" smtClean="0"/>
              <a:pPr/>
              <a:t>2.4.2016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71FD-A245-4D48-89E4-53D5EE06F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7AA8-C930-49A6-9B6F-9C494185481B}" type="datetimeFigureOut">
              <a:rPr lang="sl-SI" smtClean="0"/>
              <a:pPr/>
              <a:t>2.4.2016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71FD-A245-4D48-89E4-53D5EE06F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7AA8-C930-49A6-9B6F-9C494185481B}" type="datetimeFigureOut">
              <a:rPr lang="sl-SI" smtClean="0"/>
              <a:pPr/>
              <a:t>2.4.2016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71FD-A245-4D48-89E4-53D5EE06F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7AA8-C930-49A6-9B6F-9C494185481B}" type="datetimeFigureOut">
              <a:rPr lang="sl-SI" smtClean="0"/>
              <a:pPr/>
              <a:t>2.4.2016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71FD-A245-4D48-89E4-53D5EE06F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7AA8-C930-49A6-9B6F-9C494185481B}" type="datetimeFigureOut">
              <a:rPr lang="sl-SI" smtClean="0"/>
              <a:pPr/>
              <a:t>2.4.2016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71FD-A245-4D48-89E4-53D5EE06F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6" name="Ograda datum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AE7AA8-C930-49A6-9B6F-9C494185481B}" type="datetimeFigureOut">
              <a:rPr lang="sl-SI" smtClean="0"/>
              <a:pPr/>
              <a:t>2.4.2016</a:t>
            </a:fld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0171FD-A245-4D48-89E4-53D5EE06F1E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8" name="Ograda no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2AE7AA8-C930-49A6-9B6F-9C494185481B}" type="datetimeFigureOut">
              <a:rPr lang="sl-SI" smtClean="0"/>
              <a:pPr/>
              <a:t>2.4.2016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D0171FD-A245-4D48-89E4-53D5EE06F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7AA8-C930-49A6-9B6F-9C494185481B}" type="datetimeFigureOut">
              <a:rPr lang="sl-SI" smtClean="0"/>
              <a:pPr/>
              <a:t>2.4.2016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71FD-A245-4D48-89E4-53D5EE06F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7AA8-C930-49A6-9B6F-9C494185481B}" type="datetimeFigureOut">
              <a:rPr lang="sl-SI" smtClean="0"/>
              <a:pPr/>
              <a:t>2.4.2016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71FD-A245-4D48-89E4-53D5EE06F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7AA8-C930-49A6-9B6F-9C494185481B}" type="datetimeFigureOut">
              <a:rPr lang="sl-SI" smtClean="0"/>
              <a:pPr/>
              <a:t>2.4.2016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71FD-A245-4D48-89E4-53D5EE06F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avokot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avokot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avokot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avokot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avokot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jeni pravokot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jeni pravokot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avokot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avokot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avokot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avokot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avokot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avokot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2AE7AA8-C930-49A6-9B6F-9C494185481B}" type="datetimeFigureOut">
              <a:rPr lang="sl-SI" smtClean="0"/>
              <a:pPr/>
              <a:t>2.4.2016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D0171FD-A245-4D48-89E4-53D5EE06F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14282" y="2214554"/>
            <a:ext cx="8458200" cy="1470025"/>
          </a:xfrm>
        </p:spPr>
        <p:txBody>
          <a:bodyPr/>
          <a:lstStyle/>
          <a:p>
            <a:r>
              <a:rPr lang="sl-SI" b="1" i="1" u="sng" spc="3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Strojni elementi</a:t>
            </a:r>
            <a:endParaRPr lang="sl-SI" b="1" i="1" u="sng" spc="3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/>
          <a:lstStyle/>
          <a:p>
            <a:r>
              <a:rPr lang="sl-SI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Gredne Vezi</a:t>
            </a:r>
            <a:endParaRPr lang="sl-SI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325112"/>
          </a:xfrm>
        </p:spPr>
        <p:txBody>
          <a:bodyPr/>
          <a:lstStyle/>
          <a:p>
            <a:r>
              <a:rPr lang="sl-SI" dirty="0" smtClean="0">
                <a:solidFill>
                  <a:srgbClr val="002060"/>
                </a:solidFill>
              </a:rPr>
              <a:t>Se uporabljajo za prenos vrtenja iz ene na drugo gred </a:t>
            </a:r>
            <a:r>
              <a:rPr lang="sl-SI" u="sng" dirty="0" smtClean="0">
                <a:solidFill>
                  <a:srgbClr val="002060"/>
                </a:solidFill>
              </a:rPr>
              <a:t>pri mirovanju</a:t>
            </a:r>
            <a:r>
              <a:rPr lang="sl-SI" dirty="0" smtClean="0">
                <a:solidFill>
                  <a:srgbClr val="002060"/>
                </a:solidFill>
              </a:rPr>
              <a:t>.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Uporabnik\Desktop\3_sklopke_gredne_vez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143248"/>
            <a:ext cx="5214974" cy="2940449"/>
          </a:xfrm>
          <a:prstGeom prst="rect">
            <a:avLst/>
          </a:prstGeom>
          <a:noFill/>
        </p:spPr>
      </p:pic>
      <p:pic>
        <p:nvPicPr>
          <p:cNvPr id="7" name="Slika 6" descr="L-Coupl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2571744"/>
            <a:ext cx="2881293" cy="2160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r>
              <a:rPr lang="sl-SI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Sklopka</a:t>
            </a:r>
            <a:endParaRPr lang="sl-SI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325112"/>
          </a:xfrm>
        </p:spPr>
        <p:txBody>
          <a:bodyPr/>
          <a:lstStyle/>
          <a:p>
            <a:r>
              <a:rPr lang="sl-SI" dirty="0" smtClean="0">
                <a:solidFill>
                  <a:srgbClr val="002060"/>
                </a:solidFill>
              </a:rPr>
              <a:t>Sklopka se uporablja za povezavo dveh gredi prek katerih se prenaša moč </a:t>
            </a:r>
            <a:r>
              <a:rPr lang="sl-SI" u="sng" dirty="0" smtClean="0">
                <a:solidFill>
                  <a:srgbClr val="002060"/>
                </a:solidFill>
              </a:rPr>
              <a:t>med obratovanjem</a:t>
            </a:r>
            <a:r>
              <a:rPr lang="sl-SI" dirty="0" smtClean="0">
                <a:solidFill>
                  <a:srgbClr val="002060"/>
                </a:solidFill>
              </a:rPr>
              <a:t>.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6146" name="Picture 2" descr="F:\str.elementi\sklop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500306"/>
            <a:ext cx="2274901" cy="2274901"/>
          </a:xfrm>
          <a:prstGeom prst="rect">
            <a:avLst/>
          </a:prstGeom>
          <a:noFill/>
        </p:spPr>
      </p:pic>
      <p:pic>
        <p:nvPicPr>
          <p:cNvPr id="4" name="Picture 2" descr="F:\sklop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479919"/>
            <a:ext cx="2378081" cy="2378081"/>
          </a:xfrm>
          <a:prstGeom prst="rect">
            <a:avLst/>
          </a:prstGeom>
          <a:noFill/>
        </p:spPr>
      </p:pic>
      <p:pic>
        <p:nvPicPr>
          <p:cNvPr id="6148" name="Picture 4" descr="F:\sklopka3.jpg"/>
          <p:cNvPicPr>
            <a:picLocks noChangeAspect="1" noChangeArrowheads="1"/>
          </p:cNvPicPr>
          <p:nvPr/>
        </p:nvPicPr>
        <p:blipFill>
          <a:blip r:embed="rId4" cstate="print"/>
          <a:srcRect b="11764"/>
          <a:stretch>
            <a:fillRect/>
          </a:stretch>
        </p:blipFill>
        <p:spPr bwMode="auto">
          <a:xfrm>
            <a:off x="3143240" y="2786058"/>
            <a:ext cx="2185994" cy="2571768"/>
          </a:xfrm>
          <a:prstGeom prst="rect">
            <a:avLst/>
          </a:prstGeom>
          <a:noFill/>
        </p:spPr>
      </p:pic>
      <p:pic>
        <p:nvPicPr>
          <p:cNvPr id="8" name="Slika 7" descr="grid-coupl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3357562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066800"/>
          </a:xfrm>
        </p:spPr>
        <p:txBody>
          <a:bodyPr/>
          <a:lstStyle/>
          <a:p>
            <a:r>
              <a:rPr lang="sl-SI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Puša</a:t>
            </a:r>
            <a:endParaRPr lang="sl-SI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325112"/>
          </a:xfrm>
        </p:spPr>
        <p:txBody>
          <a:bodyPr/>
          <a:lstStyle/>
          <a:p>
            <a:r>
              <a:rPr lang="sl-SI" dirty="0" smtClean="0">
                <a:solidFill>
                  <a:srgbClr val="002060"/>
                </a:solidFill>
              </a:rPr>
              <a:t>Puša je namenjena prilagajanju dveh valjastih elementov.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5" name="Slika 4" descr="puš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714620"/>
            <a:ext cx="2100251" cy="1857388"/>
          </a:xfrm>
          <a:prstGeom prst="rect">
            <a:avLst/>
          </a:prstGeom>
        </p:spPr>
      </p:pic>
      <p:pic>
        <p:nvPicPr>
          <p:cNvPr id="6" name="Slika 5" descr="93-pm_puse-a689c0b8557fba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500306"/>
            <a:ext cx="3429024" cy="2164095"/>
          </a:xfrm>
          <a:prstGeom prst="rect">
            <a:avLst/>
          </a:prstGeom>
        </p:spPr>
      </p:pic>
      <p:pic>
        <p:nvPicPr>
          <p:cNvPr id="7" name="Slika 6" descr="1221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500570"/>
            <a:ext cx="2714644" cy="2035983"/>
          </a:xfrm>
          <a:prstGeom prst="rect">
            <a:avLst/>
          </a:prstGeom>
        </p:spPr>
      </p:pic>
      <p:pic>
        <p:nvPicPr>
          <p:cNvPr id="9" name="Slika 8" descr="Puse-fi-4-mm-5-mm-6-mm-8-mm-10-mm-12-mm_5466493d5566d.jpg"/>
          <p:cNvPicPr>
            <a:picLocks noChangeAspect="1"/>
          </p:cNvPicPr>
          <p:nvPr/>
        </p:nvPicPr>
        <p:blipFill>
          <a:blip r:embed="rId5" cstate="print"/>
          <a:srcRect b="10937"/>
          <a:stretch>
            <a:fillRect/>
          </a:stretch>
        </p:blipFill>
        <p:spPr>
          <a:xfrm>
            <a:off x="5286380" y="4357694"/>
            <a:ext cx="3257552" cy="223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/>
          <a:lstStyle/>
          <a:p>
            <a:r>
              <a:rPr lang="sl-SI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Vijak</a:t>
            </a:r>
            <a:endParaRPr lang="sl-SI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325112"/>
          </a:xfrm>
        </p:spPr>
        <p:txBody>
          <a:bodyPr/>
          <a:lstStyle/>
          <a:p>
            <a:r>
              <a:rPr lang="sl-SI" dirty="0" smtClean="0">
                <a:solidFill>
                  <a:srgbClr val="002060"/>
                </a:solidFill>
              </a:rPr>
              <a:t>Vijake uporabljamo za razstavljive zveze.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13314" name="Picture 2" descr="C:\Users\Uporabnik\Desktop\nastavni_vij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3116"/>
            <a:ext cx="1643074" cy="1637349"/>
          </a:xfrm>
          <a:prstGeom prst="rect">
            <a:avLst/>
          </a:prstGeom>
          <a:noFill/>
        </p:spPr>
      </p:pic>
      <p:pic>
        <p:nvPicPr>
          <p:cNvPr id="9" name="Slika 8" descr="samovrezni vij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2571744"/>
            <a:ext cx="1785950" cy="785818"/>
          </a:xfrm>
          <a:prstGeom prst="rect">
            <a:avLst/>
          </a:prstGeom>
        </p:spPr>
      </p:pic>
      <p:pic>
        <p:nvPicPr>
          <p:cNvPr id="10" name="Slika 9" descr="kovinski vij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643182"/>
            <a:ext cx="1431355" cy="629796"/>
          </a:xfrm>
          <a:prstGeom prst="rect">
            <a:avLst/>
          </a:prstGeom>
        </p:spPr>
      </p:pic>
      <p:pic>
        <p:nvPicPr>
          <p:cNvPr id="11" name="Slika 10" descr="lesni vija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3786190"/>
            <a:ext cx="1756073" cy="772672"/>
          </a:xfrm>
          <a:prstGeom prst="rect">
            <a:avLst/>
          </a:prstGeom>
        </p:spPr>
      </p:pic>
      <p:pic>
        <p:nvPicPr>
          <p:cNvPr id="12" name="Slika 11" descr="sponski vija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3571876"/>
            <a:ext cx="1918432" cy="844110"/>
          </a:xfrm>
          <a:prstGeom prst="rect">
            <a:avLst/>
          </a:prstGeom>
        </p:spPr>
      </p:pic>
      <p:pic>
        <p:nvPicPr>
          <p:cNvPr id="13" name="Slika 12" descr="šestoglati vija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3643314"/>
            <a:ext cx="1756073" cy="772672"/>
          </a:xfrm>
          <a:prstGeom prst="rect">
            <a:avLst/>
          </a:prstGeom>
        </p:spPr>
      </p:pic>
      <p:pic>
        <p:nvPicPr>
          <p:cNvPr id="14" name="Slika 13" descr="pločevinski vija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2976" y="5072074"/>
            <a:ext cx="1756073" cy="772672"/>
          </a:xfrm>
          <a:prstGeom prst="rect">
            <a:avLst/>
          </a:prstGeom>
        </p:spPr>
      </p:pic>
      <p:pic>
        <p:nvPicPr>
          <p:cNvPr id="16" name="Slika 15" descr="univerzalni leseni vijak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86182" y="5000636"/>
            <a:ext cx="1918432" cy="844110"/>
          </a:xfrm>
          <a:prstGeom prst="rect">
            <a:avLst/>
          </a:prstGeom>
        </p:spPr>
      </p:pic>
      <p:pic>
        <p:nvPicPr>
          <p:cNvPr id="4098" name="Picture 2" descr="F:\slike\očesni vijak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7950" y="4714884"/>
            <a:ext cx="1361065" cy="1372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/>
          <a:lstStyle/>
          <a:p>
            <a:r>
              <a:rPr lang="sl-SI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Matica</a:t>
            </a:r>
            <a:endParaRPr lang="sl-SI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325112"/>
          </a:xfrm>
        </p:spPr>
        <p:txBody>
          <a:bodyPr/>
          <a:lstStyle/>
          <a:p>
            <a:r>
              <a:rPr lang="sl-SI" dirty="0" smtClean="0">
                <a:solidFill>
                  <a:srgbClr val="002060"/>
                </a:solidFill>
              </a:rPr>
              <a:t>Matica je sestavni del vijačne zveze z notranjim navojem.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4098" name="Picture 2" descr="F:\str.elementi\mat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143116"/>
            <a:ext cx="1428760" cy="1428760"/>
          </a:xfrm>
          <a:prstGeom prst="rect">
            <a:avLst/>
          </a:prstGeom>
          <a:noFill/>
        </p:spPr>
      </p:pic>
      <p:pic>
        <p:nvPicPr>
          <p:cNvPr id="6" name="Slika 5" descr="mat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5643" y="3643314"/>
            <a:ext cx="4018358" cy="3214686"/>
          </a:xfrm>
          <a:prstGeom prst="rect">
            <a:avLst/>
          </a:prstGeom>
        </p:spPr>
      </p:pic>
      <p:pic>
        <p:nvPicPr>
          <p:cNvPr id="7" name="Slika 6" descr="matic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2071678"/>
            <a:ext cx="2285989" cy="1714492"/>
          </a:xfrm>
          <a:prstGeom prst="rect">
            <a:avLst/>
          </a:prstGeom>
        </p:spPr>
      </p:pic>
      <p:pic>
        <p:nvPicPr>
          <p:cNvPr id="8" name="Slika 7" descr="15-banner_vtisni_elementi_notr_sl-c5f3ca0a1c0d750c.jpg"/>
          <p:cNvPicPr>
            <a:picLocks noChangeAspect="1"/>
          </p:cNvPicPr>
          <p:nvPr/>
        </p:nvPicPr>
        <p:blipFill>
          <a:blip r:embed="rId5" cstate="print"/>
          <a:srcRect b="17003"/>
          <a:stretch>
            <a:fillRect/>
          </a:stretch>
        </p:blipFill>
        <p:spPr>
          <a:xfrm>
            <a:off x="500034" y="5072074"/>
            <a:ext cx="4615183" cy="1571612"/>
          </a:xfrm>
          <a:prstGeom prst="rect">
            <a:avLst/>
          </a:prstGeom>
        </p:spPr>
      </p:pic>
      <p:pic>
        <p:nvPicPr>
          <p:cNvPr id="1026" name="Picture 2" descr="C:\Users\Uporabnik\Downloads\Matica DIN 5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500306"/>
            <a:ext cx="1196972" cy="1196972"/>
          </a:xfrm>
          <a:prstGeom prst="rect">
            <a:avLst/>
          </a:prstGeom>
          <a:noFill/>
        </p:spPr>
      </p:pic>
      <p:pic>
        <p:nvPicPr>
          <p:cNvPr id="1027" name="Picture 3" descr="C:\Users\Uporabnik\Downloads\Matica DIN 15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2143116"/>
            <a:ext cx="1390636" cy="1390636"/>
          </a:xfrm>
          <a:prstGeom prst="rect">
            <a:avLst/>
          </a:prstGeom>
          <a:noFill/>
        </p:spPr>
      </p:pic>
      <p:pic>
        <p:nvPicPr>
          <p:cNvPr id="1028" name="Picture 4" descr="C:\Users\Uporabnik\Downloads\Matica DIN 63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3500438"/>
            <a:ext cx="1403353" cy="1403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/>
          <a:lstStyle/>
          <a:p>
            <a:r>
              <a:rPr lang="sl-SI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Podložka</a:t>
            </a:r>
            <a:endParaRPr lang="sl-SI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85720" y="1500174"/>
            <a:ext cx="8229600" cy="4325112"/>
          </a:xfrm>
        </p:spPr>
        <p:txBody>
          <a:bodyPr/>
          <a:lstStyle/>
          <a:p>
            <a:r>
              <a:rPr lang="sl-SI" dirty="0" smtClean="0">
                <a:solidFill>
                  <a:srgbClr val="002060"/>
                </a:solidFill>
              </a:rPr>
              <a:t>Podložka je namenjena povečanju ali utrditvi nosilne površine pod glavo vijaka ali proti odvitju vijaka.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3074" name="Picture 2" descr="F:\str.elementi\podloš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71810"/>
            <a:ext cx="2374880" cy="2178894"/>
          </a:xfrm>
          <a:prstGeom prst="rect">
            <a:avLst/>
          </a:prstGeom>
          <a:noFill/>
        </p:spPr>
      </p:pic>
      <p:pic>
        <p:nvPicPr>
          <p:cNvPr id="5" name="Slika 4" descr="podlož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071810"/>
            <a:ext cx="4214810" cy="3371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066800"/>
          </a:xfrm>
        </p:spPr>
        <p:txBody>
          <a:bodyPr/>
          <a:lstStyle/>
          <a:p>
            <a:r>
              <a:rPr lang="sl-SI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Kovica</a:t>
            </a:r>
            <a:endParaRPr lang="sl-SI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325112"/>
          </a:xfrm>
        </p:spPr>
        <p:txBody>
          <a:bodyPr/>
          <a:lstStyle/>
          <a:p>
            <a:r>
              <a:rPr lang="sl-SI" dirty="0" smtClean="0">
                <a:solidFill>
                  <a:srgbClr val="002060"/>
                </a:solidFill>
              </a:rPr>
              <a:t>Kovica se uporablja za nerazstavljivo zvezo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5" name="Slika 4" descr="63-standardne_kovice-66b91cd75a56806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428868"/>
            <a:ext cx="2565601" cy="1714512"/>
          </a:xfrm>
          <a:prstGeom prst="rect">
            <a:avLst/>
          </a:prstGeom>
        </p:spPr>
      </p:pic>
      <p:pic>
        <p:nvPicPr>
          <p:cNvPr id="6" name="Slika 5" descr="kovic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5922" y="2285992"/>
            <a:ext cx="3033367" cy="2286016"/>
          </a:xfrm>
          <a:prstGeom prst="rect">
            <a:avLst/>
          </a:prstGeom>
        </p:spPr>
      </p:pic>
      <p:pic>
        <p:nvPicPr>
          <p:cNvPr id="7" name="Slika 6" descr="kovic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3643314"/>
            <a:ext cx="2786050" cy="2325746"/>
          </a:xfrm>
          <a:prstGeom prst="rect">
            <a:avLst/>
          </a:prstGeom>
        </p:spPr>
      </p:pic>
      <p:pic>
        <p:nvPicPr>
          <p:cNvPr id="5122" name="Picture 2" descr="F:\slike\klešče za zakovi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786322"/>
            <a:ext cx="1928794" cy="1928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/>
          <a:lstStyle/>
          <a:p>
            <a:r>
              <a:rPr lang="sl-SI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Ležaji</a:t>
            </a:r>
            <a:endParaRPr lang="sl-SI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325112"/>
          </a:xfrm>
        </p:spPr>
        <p:txBody>
          <a:bodyPr/>
          <a:lstStyle/>
          <a:p>
            <a:r>
              <a:rPr lang="sl-SI" dirty="0" smtClean="0">
                <a:solidFill>
                  <a:srgbClr val="002060"/>
                </a:solidFill>
              </a:rPr>
              <a:t>Ležaji omogoča pritrditev vrtečih delov in hkrati prenašajo obremenitve z vrtečih se delov na mirujoči del naprave.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2050" name="Picture 2" descr="F:\str.elementi\lež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143248"/>
            <a:ext cx="1214446" cy="1214446"/>
          </a:xfrm>
          <a:prstGeom prst="rect">
            <a:avLst/>
          </a:prstGeom>
          <a:noFill/>
        </p:spPr>
      </p:pic>
      <p:pic>
        <p:nvPicPr>
          <p:cNvPr id="5" name="Slika 4" descr="ležaj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000636"/>
            <a:ext cx="1541870" cy="1428760"/>
          </a:xfrm>
          <a:prstGeom prst="rect">
            <a:avLst/>
          </a:prstGeom>
        </p:spPr>
      </p:pic>
      <p:pic>
        <p:nvPicPr>
          <p:cNvPr id="6" name="Slika 5" descr="ležaj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071810"/>
            <a:ext cx="619125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r>
              <a:rPr lang="sl-SI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Vzmeti</a:t>
            </a:r>
            <a:endParaRPr lang="sl-SI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325112"/>
          </a:xfrm>
        </p:spPr>
        <p:txBody>
          <a:bodyPr/>
          <a:lstStyle/>
          <a:p>
            <a:r>
              <a:rPr lang="sl-SI" dirty="0" smtClean="0">
                <a:solidFill>
                  <a:srgbClr val="002060"/>
                </a:solidFill>
              </a:rPr>
              <a:t>Vzmeti so prožna telesa, ki lahko shranijo mehansko energijo. 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7" name="Slika 6" descr="VIJAČNA VZM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857496"/>
            <a:ext cx="1833570" cy="1833570"/>
          </a:xfrm>
          <a:prstGeom prst="rect">
            <a:avLst/>
          </a:prstGeom>
        </p:spPr>
      </p:pic>
      <p:pic>
        <p:nvPicPr>
          <p:cNvPr id="8" name="Slika 7" descr="TLAČNA VZM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571744"/>
            <a:ext cx="1214446" cy="1214446"/>
          </a:xfrm>
          <a:prstGeom prst="rect">
            <a:avLst/>
          </a:prstGeom>
        </p:spPr>
      </p:pic>
      <p:pic>
        <p:nvPicPr>
          <p:cNvPr id="9" name="Slika 8" descr="NATEZNA VZM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928934"/>
            <a:ext cx="1714512" cy="1285884"/>
          </a:xfrm>
          <a:prstGeom prst="rect">
            <a:avLst/>
          </a:prstGeom>
        </p:spPr>
      </p:pic>
      <p:pic>
        <p:nvPicPr>
          <p:cNvPr id="10" name="Slika 9" descr="TORZIJSKA VZME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2857496"/>
            <a:ext cx="1500183" cy="1500183"/>
          </a:xfrm>
          <a:prstGeom prst="rect">
            <a:avLst/>
          </a:prstGeom>
        </p:spPr>
      </p:pic>
      <p:pic>
        <p:nvPicPr>
          <p:cNvPr id="12" name="Slika 11" descr="LISTNATA VZME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1538" y="4500570"/>
            <a:ext cx="3786214" cy="1785831"/>
          </a:xfrm>
          <a:prstGeom prst="rect">
            <a:avLst/>
          </a:prstGeom>
        </p:spPr>
      </p:pic>
      <p:pic>
        <p:nvPicPr>
          <p:cNvPr id="13" name="Slika 12" descr="PLINSKA VZME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8" y="4786322"/>
            <a:ext cx="2041928" cy="166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r>
              <a:rPr lang="sl-SI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Gred</a:t>
            </a:r>
            <a:endParaRPr lang="sl-SI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325112"/>
          </a:xfrm>
        </p:spPr>
        <p:txBody>
          <a:bodyPr/>
          <a:lstStyle/>
          <a:p>
            <a:r>
              <a:rPr lang="sl-SI" dirty="0" smtClean="0">
                <a:solidFill>
                  <a:srgbClr val="002060"/>
                </a:solidFill>
              </a:rPr>
              <a:t>Gred omogoča prenos vrtenja in navora.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4" name="Slika 3" descr="g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214554"/>
            <a:ext cx="3214710" cy="1419065"/>
          </a:xfrm>
          <a:prstGeom prst="rect">
            <a:avLst/>
          </a:prstGeom>
        </p:spPr>
      </p:pic>
      <p:pic>
        <p:nvPicPr>
          <p:cNvPr id="5" name="Slika 4" descr="2cv_kard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572008"/>
            <a:ext cx="4000528" cy="1296171"/>
          </a:xfrm>
          <a:prstGeom prst="rect">
            <a:avLst/>
          </a:prstGeom>
        </p:spPr>
      </p:pic>
      <p:pic>
        <p:nvPicPr>
          <p:cNvPr id="6" name="Slika 5" descr="gr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26600">
            <a:off x="4443019" y="3271381"/>
            <a:ext cx="4154897" cy="1709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sl-SI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</a:t>
            </a:r>
            <a:endParaRPr lang="sl-SI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325112"/>
          </a:xfrm>
        </p:spPr>
        <p:txBody>
          <a:bodyPr/>
          <a:lstStyle/>
          <a:p>
            <a:r>
              <a:rPr lang="sl-SI" dirty="0" smtClean="0">
                <a:solidFill>
                  <a:srgbClr val="002060"/>
                </a:solidFill>
              </a:rPr>
              <a:t>Os omogoča prenos vrtenja brez navora.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Uporabnik\Desktop\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4306668" cy="2318975"/>
          </a:xfrm>
          <a:prstGeom prst="rect">
            <a:avLst/>
          </a:prstGeom>
          <a:noFill/>
        </p:spPr>
      </p:pic>
      <p:pic>
        <p:nvPicPr>
          <p:cNvPr id="5" name="Slika 4" descr="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8320" y="2143116"/>
            <a:ext cx="3975680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/>
          <a:lstStyle/>
          <a:p>
            <a:r>
              <a:rPr lang="sl-SI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Zobnik</a:t>
            </a:r>
            <a:endParaRPr lang="sl-SI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325112"/>
          </a:xfrm>
        </p:spPr>
        <p:txBody>
          <a:bodyPr/>
          <a:lstStyle/>
          <a:p>
            <a:r>
              <a:rPr lang="sl-SI" dirty="0" smtClean="0">
                <a:solidFill>
                  <a:srgbClr val="002060"/>
                </a:solidFill>
              </a:rPr>
              <a:t>Zobnik je namenjen prenosu in spremembi vrtilne frekvence. 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4" name="Slika 3" descr="vmesni-zobn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643182"/>
            <a:ext cx="2619375" cy="1743075"/>
          </a:xfrm>
          <a:prstGeom prst="rect">
            <a:avLst/>
          </a:prstGeom>
        </p:spPr>
      </p:pic>
      <p:pic>
        <p:nvPicPr>
          <p:cNvPr id="7" name="Slika 6" descr="zobn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714884"/>
            <a:ext cx="1916747" cy="1928802"/>
          </a:xfrm>
          <a:prstGeom prst="rect">
            <a:avLst/>
          </a:prstGeom>
        </p:spPr>
      </p:pic>
      <p:pic>
        <p:nvPicPr>
          <p:cNvPr id="8" name="Slika 7" descr="zobni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2928934"/>
            <a:ext cx="4921702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r>
              <a:rPr lang="sl-SI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Jermenica</a:t>
            </a:r>
            <a:endParaRPr lang="sl-SI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325112"/>
          </a:xfrm>
        </p:spPr>
        <p:txBody>
          <a:bodyPr/>
          <a:lstStyle/>
          <a:p>
            <a:r>
              <a:rPr lang="sl-SI" dirty="0" smtClean="0">
                <a:solidFill>
                  <a:srgbClr val="002060"/>
                </a:solidFill>
              </a:rPr>
              <a:t>Jermenica je namenjena za prenos in spremembo vrtilne frekvence.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4" name="Slika 3" descr="jermen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496"/>
            <a:ext cx="2714620" cy="2714620"/>
          </a:xfrm>
          <a:prstGeom prst="rect">
            <a:avLst/>
          </a:prstGeom>
        </p:spPr>
      </p:pic>
      <p:pic>
        <p:nvPicPr>
          <p:cNvPr id="2050" name="Picture 2" descr="F:\slike\jermenic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857496"/>
            <a:ext cx="2379660" cy="2670907"/>
          </a:xfrm>
          <a:prstGeom prst="rect">
            <a:avLst/>
          </a:prstGeom>
          <a:noFill/>
        </p:spPr>
      </p:pic>
      <p:pic>
        <p:nvPicPr>
          <p:cNvPr id="2051" name="Picture 3" descr="F:\slike\jermenic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3210" y="4148123"/>
            <a:ext cx="2850790" cy="2709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/>
          <a:lstStyle/>
          <a:p>
            <a:r>
              <a:rPr lang="sl-SI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Verižnik</a:t>
            </a:r>
            <a:endParaRPr lang="sl-SI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325112"/>
          </a:xfrm>
        </p:spPr>
        <p:txBody>
          <a:bodyPr/>
          <a:lstStyle/>
          <a:p>
            <a:r>
              <a:rPr lang="sl-SI" dirty="0" smtClean="0">
                <a:solidFill>
                  <a:srgbClr val="002060"/>
                </a:solidFill>
              </a:rPr>
              <a:t>Verižnik je namenjen prenosu in spremembi vrtilne frekvence.</a:t>
            </a:r>
            <a:endParaRPr lang="sl-SI" dirty="0"/>
          </a:p>
        </p:txBody>
      </p:sp>
      <p:pic>
        <p:nvPicPr>
          <p:cNvPr id="4" name="Slika 3" descr="enoredni_veriznik_s_pestom_web.p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643182"/>
            <a:ext cx="2298111" cy="1357322"/>
          </a:xfrm>
          <a:prstGeom prst="rect">
            <a:avLst/>
          </a:prstGeom>
        </p:spPr>
      </p:pic>
      <p:pic>
        <p:nvPicPr>
          <p:cNvPr id="5" name="Slika 4" descr="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429132"/>
            <a:ext cx="2757932" cy="2071686"/>
          </a:xfrm>
          <a:prstGeom prst="rect">
            <a:avLst/>
          </a:prstGeom>
        </p:spPr>
      </p:pic>
      <p:pic>
        <p:nvPicPr>
          <p:cNvPr id="6" name="Slika 5" descr="dvoredni_veriznik_s_pestom_we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4500570"/>
            <a:ext cx="1890709" cy="1807849"/>
          </a:xfrm>
          <a:prstGeom prst="rect">
            <a:avLst/>
          </a:prstGeom>
        </p:spPr>
      </p:pic>
      <p:pic>
        <p:nvPicPr>
          <p:cNvPr id="7" name="Slika 6" descr="verižniki.jpg"/>
          <p:cNvPicPr>
            <a:picLocks noChangeAspect="1"/>
          </p:cNvPicPr>
          <p:nvPr/>
        </p:nvPicPr>
        <p:blipFill>
          <a:blip r:embed="rId5" cstate="print"/>
          <a:srcRect l="46248" t="52352" r="-2407"/>
          <a:stretch>
            <a:fillRect/>
          </a:stretch>
        </p:blipFill>
        <p:spPr>
          <a:xfrm>
            <a:off x="3357554" y="2500306"/>
            <a:ext cx="3380344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066800"/>
          </a:xfrm>
        </p:spPr>
        <p:txBody>
          <a:bodyPr/>
          <a:lstStyle/>
          <a:p>
            <a:r>
              <a:rPr lang="sl-SI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Moznik in zagozda</a:t>
            </a:r>
            <a:endParaRPr lang="sl-SI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14282" y="1571612"/>
            <a:ext cx="8229600" cy="4325112"/>
          </a:xfrm>
        </p:spPr>
        <p:txBody>
          <a:bodyPr/>
          <a:lstStyle/>
          <a:p>
            <a:r>
              <a:rPr lang="sl-SI" dirty="0" smtClean="0">
                <a:solidFill>
                  <a:srgbClr val="002060"/>
                </a:solidFill>
              </a:rPr>
              <a:t>Moznik in zagozda sta razstavljivi zvezi med pestom in gredjo.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4" name="Slika 3" descr="870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071942"/>
            <a:ext cx="4510187" cy="1595478"/>
          </a:xfrm>
          <a:prstGeom prst="rect">
            <a:avLst/>
          </a:prstGeom>
        </p:spPr>
      </p:pic>
      <p:pic>
        <p:nvPicPr>
          <p:cNvPr id="5" name="Slika 4" descr="zagoz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285992"/>
            <a:ext cx="3465982" cy="2106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/>
          <a:lstStyle/>
          <a:p>
            <a:r>
              <a:rPr lang="sl-SI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Zatič</a:t>
            </a:r>
            <a:endParaRPr lang="sl-SI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325112"/>
          </a:xfrm>
        </p:spPr>
        <p:txBody>
          <a:bodyPr/>
          <a:lstStyle/>
          <a:p>
            <a:r>
              <a:rPr lang="sl-SI" dirty="0" smtClean="0">
                <a:solidFill>
                  <a:srgbClr val="002060"/>
                </a:solidFill>
              </a:rPr>
              <a:t>Zatič je razstavljiva zvez med pestom in gredjo.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Uporabnik\Desktop\114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1801446" cy="1730139"/>
          </a:xfrm>
          <a:prstGeom prst="rect">
            <a:avLst/>
          </a:prstGeom>
          <a:noFill/>
        </p:spPr>
      </p:pic>
      <p:pic>
        <p:nvPicPr>
          <p:cNvPr id="10243" name="Picture 3" descr="C:\Users\Uporabnik\Desktop\114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643182"/>
            <a:ext cx="1542902" cy="1449685"/>
          </a:xfrm>
          <a:prstGeom prst="rect">
            <a:avLst/>
          </a:prstGeom>
          <a:noFill/>
        </p:spPr>
      </p:pic>
      <p:pic>
        <p:nvPicPr>
          <p:cNvPr id="7" name="Slika 6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4223537"/>
            <a:ext cx="2428892" cy="2634463"/>
          </a:xfrm>
          <a:prstGeom prst="rect">
            <a:avLst/>
          </a:prstGeom>
        </p:spPr>
      </p:pic>
      <p:pic>
        <p:nvPicPr>
          <p:cNvPr id="12290" name="Picture 2" descr="http://img.enaa.com/oddelki/conrad/assets/product_images/najvecje/cilindricni_zatici__iso_2338_es_22338__legirano_jeklo_a1__2mm_x_12_mm__100_kosov_CO8907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214554"/>
            <a:ext cx="2000264" cy="2000264"/>
          </a:xfrm>
          <a:prstGeom prst="rect">
            <a:avLst/>
          </a:prstGeom>
          <a:noFill/>
        </p:spPr>
      </p:pic>
      <p:pic>
        <p:nvPicPr>
          <p:cNvPr id="12292" name="Picture 4" descr="http://i225.photobucket.com/albums/dd236/Andre09091978/DIN1481ISO8752HeavyTypeSlottedSpringPinSpringTensionPin_0_detai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000372"/>
            <a:ext cx="2000264" cy="2000264"/>
          </a:xfrm>
          <a:prstGeom prst="rect">
            <a:avLst/>
          </a:prstGeom>
          <a:noFill/>
        </p:spPr>
      </p:pic>
      <p:pic>
        <p:nvPicPr>
          <p:cNvPr id="12294" name="Picture 6" descr="http://www.dmeeu.com/technical/fancybox/50120000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3929066"/>
            <a:ext cx="2695575" cy="269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sl-SI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Sornik</a:t>
            </a:r>
            <a:endParaRPr lang="sl-SI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325112"/>
          </a:xfrm>
        </p:spPr>
        <p:txBody>
          <a:bodyPr/>
          <a:lstStyle/>
          <a:p>
            <a:r>
              <a:rPr lang="sl-SI" dirty="0" smtClean="0">
                <a:solidFill>
                  <a:srgbClr val="002060"/>
                </a:solidFill>
              </a:rPr>
              <a:t>Sornik se uporablja za povezovanje dveh gibljivih delov.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Uporabnik\Desktop\200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876"/>
            <a:ext cx="3514102" cy="1357322"/>
          </a:xfrm>
          <a:prstGeom prst="rect">
            <a:avLst/>
          </a:prstGeom>
          <a:noFill/>
        </p:spPr>
      </p:pic>
      <p:pic>
        <p:nvPicPr>
          <p:cNvPr id="5" name="Slika 4" descr="3.2.1-377814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285992"/>
            <a:ext cx="2857500" cy="1657350"/>
          </a:xfrm>
          <a:prstGeom prst="rect">
            <a:avLst/>
          </a:prstGeom>
        </p:spPr>
      </p:pic>
      <p:pic>
        <p:nvPicPr>
          <p:cNvPr id="6" name="Slika 5" descr="1708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5214950"/>
            <a:ext cx="4071966" cy="743134"/>
          </a:xfrm>
          <a:prstGeom prst="rect">
            <a:avLst/>
          </a:prstGeom>
        </p:spPr>
      </p:pic>
      <p:pic>
        <p:nvPicPr>
          <p:cNvPr id="7" name="Slika 6" descr="1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2428868"/>
            <a:ext cx="2285984" cy="1696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483</TotalTime>
  <Words>196</Words>
  <Application>Microsoft Office PowerPoint</Application>
  <PresentationFormat>Diaprojekcija na zaslonu (4:3)</PresentationFormat>
  <Paragraphs>35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2" baseType="lpstr">
      <vt:lpstr>Georgia</vt:lpstr>
      <vt:lpstr>Trebuchet MS</vt:lpstr>
      <vt:lpstr>Wingdings 2</vt:lpstr>
      <vt:lpstr>Urbano</vt:lpstr>
      <vt:lpstr>Strojni elementi</vt:lpstr>
      <vt:lpstr>Gred</vt:lpstr>
      <vt:lpstr>Os</vt:lpstr>
      <vt:lpstr>Zobnik</vt:lpstr>
      <vt:lpstr>Jermenica</vt:lpstr>
      <vt:lpstr>Verižnik</vt:lpstr>
      <vt:lpstr>Moznik in zagozda</vt:lpstr>
      <vt:lpstr>Zatič</vt:lpstr>
      <vt:lpstr>Sornik</vt:lpstr>
      <vt:lpstr>Gredne Vezi</vt:lpstr>
      <vt:lpstr>Sklopka</vt:lpstr>
      <vt:lpstr>Puša</vt:lpstr>
      <vt:lpstr>Vijak</vt:lpstr>
      <vt:lpstr>Matica</vt:lpstr>
      <vt:lpstr>Podložka</vt:lpstr>
      <vt:lpstr>Kovica</vt:lpstr>
      <vt:lpstr>Ležaji</vt:lpstr>
      <vt:lpstr>Vzmeti</vt:lpstr>
    </vt:vector>
  </TitlesOfParts>
  <Company>SSR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Strojni elementi</dc:title>
  <dc:creator>SSR</dc:creator>
  <cp:lastModifiedBy>SŠRavne</cp:lastModifiedBy>
  <cp:revision>45</cp:revision>
  <dcterms:created xsi:type="dcterms:W3CDTF">2016-03-30T07:42:51Z</dcterms:created>
  <dcterms:modified xsi:type="dcterms:W3CDTF">2016-04-02T06:16:20Z</dcterms:modified>
</cp:coreProperties>
</file>