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257" r:id="rId2"/>
    <p:sldId id="258" r:id="rId3"/>
    <p:sldId id="260" r:id="rId4"/>
    <p:sldId id="259" r:id="rId5"/>
  </p:sldIdLst>
  <p:sldSz cx="12192000" cy="6858000"/>
  <p:notesSz cx="6889750" cy="100218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71" d="100"/>
          <a:sy n="71" d="100"/>
        </p:scale>
        <p:origin x="38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sz="quarter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ADB5C4-52E2-4E69-9AC6-A426BF2205B8}" type="datetimeFigureOut">
              <a:rPr lang="sl-SI" smtClean="0"/>
              <a:t>6. 01. 2025</a:t>
            </a:fld>
            <a:endParaRPr lang="sl-SI"/>
          </a:p>
        </p:txBody>
      </p:sp>
      <p:sp>
        <p:nvSpPr>
          <p:cNvPr id="4" name="Označba mesta noge 3"/>
          <p:cNvSpPr>
            <a:spLocks noGrp="1"/>
          </p:cNvSpPr>
          <p:nvPr>
            <p:ph type="ftr" sz="quarter" idx="2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5" name="Označba mesta številke diapozitiva 4"/>
          <p:cNvSpPr>
            <a:spLocks noGrp="1"/>
          </p:cNvSpPr>
          <p:nvPr>
            <p:ph type="sldNum" sz="quarter" idx="3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D29C9FE-3705-470B-B898-71E65C321C4E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65507253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značba mesta glav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3" name="Označba mesta datuma 2"/>
          <p:cNvSpPr>
            <a:spLocks noGrp="1"/>
          </p:cNvSpPr>
          <p:nvPr>
            <p:ph type="dt" idx="1"/>
          </p:nvPr>
        </p:nvSpPr>
        <p:spPr>
          <a:xfrm>
            <a:off x="3902075" y="0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1AD603-499D-4127-ABA1-02455895EFCA}" type="datetimeFigureOut">
              <a:rPr lang="sl-SI" smtClean="0"/>
              <a:t>6. 01. 2025</a:t>
            </a:fld>
            <a:endParaRPr lang="sl-SI"/>
          </a:p>
        </p:txBody>
      </p:sp>
      <p:sp>
        <p:nvSpPr>
          <p:cNvPr id="4" name="Označba mesta stranske slike 3"/>
          <p:cNvSpPr>
            <a:spLocks noGrp="1" noRot="1" noChangeAspect="1"/>
          </p:cNvSpPr>
          <p:nvPr>
            <p:ph type="sldImg" idx="2"/>
          </p:nvPr>
        </p:nvSpPr>
        <p:spPr>
          <a:xfrm>
            <a:off x="438150" y="1252538"/>
            <a:ext cx="6013450" cy="33829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l-SI"/>
          </a:p>
        </p:txBody>
      </p:sp>
      <p:sp>
        <p:nvSpPr>
          <p:cNvPr id="5" name="Označba mesta opomb 4"/>
          <p:cNvSpPr>
            <a:spLocks noGrp="1"/>
          </p:cNvSpPr>
          <p:nvPr>
            <p:ph type="body" sz="quarter" idx="3"/>
          </p:nvPr>
        </p:nvSpPr>
        <p:spPr>
          <a:xfrm>
            <a:off x="688975" y="4822825"/>
            <a:ext cx="5511800" cy="3946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l-SI"/>
              <a:t>Kliknite za urejanje slogov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</a:p>
        </p:txBody>
      </p:sp>
      <p:sp>
        <p:nvSpPr>
          <p:cNvPr id="6" name="Označba mesta noge 5"/>
          <p:cNvSpPr>
            <a:spLocks noGrp="1"/>
          </p:cNvSpPr>
          <p:nvPr>
            <p:ph type="ftr" sz="quarter" idx="4"/>
          </p:nvPr>
        </p:nvSpPr>
        <p:spPr>
          <a:xfrm>
            <a:off x="0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l-SI"/>
          </a:p>
        </p:txBody>
      </p:sp>
      <p:sp>
        <p:nvSpPr>
          <p:cNvPr id="7" name="Označba mesta številke diapozitiva 6"/>
          <p:cNvSpPr>
            <a:spLocks noGrp="1"/>
          </p:cNvSpPr>
          <p:nvPr>
            <p:ph type="sldNum" sz="quarter" idx="5"/>
          </p:nvPr>
        </p:nvSpPr>
        <p:spPr>
          <a:xfrm>
            <a:off x="3902075" y="9520238"/>
            <a:ext cx="2986088" cy="5016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0377DF-6B7F-4554-AA71-AC9C3EB4E78B}" type="slidenum">
              <a:rPr lang="sl-SI" smtClean="0"/>
              <a:t>‹#›</a:t>
            </a:fld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32027510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l-SI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155AFE-39C9-4FEC-8427-340F2D368C7C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ABDABC-2A44-4096-A455-D2970F066E48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C86BD4-D0DA-4525-8445-90229557BF20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F19ED8-AC9F-4B5C-B16F-3C96FDBD2E71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kartice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B286A2-DC77-4034-A4B6-5E15FBFAC008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nično ali neresnič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EC27B-C5E3-4CBB-863B-97B5ECDE1C87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E9642B-174D-4BD4-AB12-7A9D1751F72E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8A820C-526B-4FB4-B8F4-6A406238486D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3507E-692D-4E64-B01D-3A905DF0A8AE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208F54-DAF1-4E83-A8E4-C8DB1B87D54F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5AAA78-AAE1-4A4B-B56B-DD4597DDEAF2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1783E8-4C4A-477D-AB74-7E953640BA58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BB2674-94D2-4D55-A445-D754ABD9E534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8B679-CB80-46BE-84B4-5D49981E9EB2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36BF03-AA75-48D4-8970-D556B2F4E7B2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E7EFA4-D76E-474D-BAE3-3CA8AA1F4856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32"/>
            <a:ext cx="2356674" cy="6853285"/>
            <a:chOff x="6627813" y="195454"/>
            <a:chExt cx="1952625" cy="5678297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5454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l-SI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/>
              <a:t>Uredite sloge besedila matrice</a:t>
            </a:r>
          </a:p>
          <a:p>
            <a:pPr lvl="1"/>
            <a:r>
              <a:rPr lang="sl-SI"/>
              <a:t>Druga raven</a:t>
            </a:r>
          </a:p>
          <a:p>
            <a:pPr lvl="2"/>
            <a:r>
              <a:rPr lang="sl-SI"/>
              <a:t>Tretja raven</a:t>
            </a:r>
          </a:p>
          <a:p>
            <a:pPr lvl="3"/>
            <a:r>
              <a:rPr lang="sl-SI"/>
              <a:t>Četrta raven</a:t>
            </a:r>
          </a:p>
          <a:p>
            <a:pPr lvl="4"/>
            <a:r>
              <a:rPr lang="sl-SI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A4D0E6-5DCA-45FA-A0AA-A2B9312EED43}" type="datetime1">
              <a:rPr lang="en-US" smtClean="0"/>
              <a:t>1/6/2025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hf hd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dirty="0"/>
              <a:t>Organiziranost turistične destinacije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915886" y="1689463"/>
            <a:ext cx="9877185" cy="4617208"/>
          </a:xfrm>
        </p:spPr>
        <p:txBody>
          <a:bodyPr>
            <a:normAutofit fontScale="92500" lnSpcReduction="10000"/>
          </a:bodyPr>
          <a:lstStyle/>
          <a:p>
            <a:r>
              <a:rPr lang="sl-SI" sz="2400" b="1" dirty="0"/>
              <a:t>Za učinkovito in uspešno izvajanje </a:t>
            </a:r>
            <a:r>
              <a:rPr lang="sl-SI" sz="2400" dirty="0"/>
              <a:t>kooperativnih funkcij managementa turistične destinacije </a:t>
            </a:r>
            <a:r>
              <a:rPr lang="sl-SI" sz="2400" b="1" dirty="0"/>
              <a:t>je ključno aktivno sodelovanje vseh udeleženih subjektov turističnega sistema</a:t>
            </a:r>
            <a:r>
              <a:rPr lang="sl-SI" sz="2400" dirty="0"/>
              <a:t>. Teh je običajno v destinaciji zelo veliko (posamezniki, mala in srednje velika podjetja, nastanitve, druge organizacije)</a:t>
            </a:r>
          </a:p>
          <a:p>
            <a:pPr marL="0" indent="0">
              <a:buNone/>
            </a:pPr>
            <a:r>
              <a:rPr lang="sl-SI" sz="2400" dirty="0"/>
              <a:t>  </a:t>
            </a:r>
          </a:p>
          <a:p>
            <a:r>
              <a:rPr lang="sl-SI" sz="2400" dirty="0"/>
              <a:t>Da </a:t>
            </a:r>
            <a:r>
              <a:rPr lang="sl-SI" sz="2400" b="1" dirty="0"/>
              <a:t>management turistične destinacije </a:t>
            </a:r>
            <a:r>
              <a:rPr lang="sl-SI" sz="2400" dirty="0"/>
              <a:t>sploh deluje, </a:t>
            </a:r>
            <a:r>
              <a:rPr lang="sl-SI" sz="2400" b="1" dirty="0"/>
              <a:t>za organizacijo in koordinacijo aktivnosti v turistični destinaciji </a:t>
            </a:r>
            <a:r>
              <a:rPr lang="sl-SI" sz="2400" dirty="0"/>
              <a:t>zato navadno v Sloveniji skrbi </a:t>
            </a:r>
            <a:r>
              <a:rPr lang="sl-SI" sz="2400" b="1" dirty="0"/>
              <a:t>lokalna turistična organizacija (LTO</a:t>
            </a:r>
            <a:r>
              <a:rPr lang="sl-SI" sz="2400" dirty="0"/>
              <a:t>, npr. Javni zavod za turizem Bled) oz. turistična </a:t>
            </a:r>
            <a:r>
              <a:rPr lang="sl-SI" sz="2400" dirty="0" err="1"/>
              <a:t>destinacijska</a:t>
            </a:r>
            <a:r>
              <a:rPr lang="sl-SI" sz="2400" dirty="0"/>
              <a:t> organizacija (TDO).</a:t>
            </a:r>
          </a:p>
          <a:p>
            <a:pPr marL="0" indent="0">
              <a:buNone/>
            </a:pPr>
            <a:endParaRPr lang="sl-SI" sz="2400" dirty="0"/>
          </a:p>
          <a:p>
            <a:r>
              <a:rPr lang="sl-SI" sz="2400" dirty="0"/>
              <a:t>Naloge LTO/TDO si vsaka turistična destinacija prilagodi glede na svoje potrebe.</a:t>
            </a:r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496D2150-940C-4332-8A1E-9A39A589E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DB5794B6-D97F-4739-847F-5EBD05F60C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39284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87531" y="570046"/>
            <a:ext cx="10134140" cy="640445"/>
          </a:xfrm>
        </p:spPr>
        <p:txBody>
          <a:bodyPr/>
          <a:lstStyle/>
          <a:p>
            <a:r>
              <a:rPr lang="sl-SI" dirty="0"/>
              <a:t>Glavne naloge LTO/TDO v tur. destinaciji: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20092" y="1210491"/>
            <a:ext cx="9811614" cy="5230651"/>
          </a:xfrm>
        </p:spPr>
        <p:txBody>
          <a:bodyPr>
            <a:noAutofit/>
          </a:bodyPr>
          <a:lstStyle/>
          <a:p>
            <a:r>
              <a:rPr lang="sl-SI" sz="2000" b="1" dirty="0"/>
              <a:t>Načrtuje, vodi, organizira, koordinira:</a:t>
            </a:r>
          </a:p>
          <a:p>
            <a:pPr lvl="1"/>
            <a:r>
              <a:rPr lang="sl-SI" sz="1800" dirty="0"/>
              <a:t>Dogovori cilje turističnega razvoja destinacije s političnimi strukturami,</a:t>
            </a:r>
          </a:p>
          <a:p>
            <a:pPr lvl="1"/>
            <a:r>
              <a:rPr lang="sl-SI" sz="1800" dirty="0"/>
              <a:t>Sproti analizira konkurenčnost destinacije (analiza trgov, neposredne in posredne konkurence, povpraševanja, dobaviteljev in dejavnosti – npr. SWOT analiza).</a:t>
            </a:r>
          </a:p>
          <a:p>
            <a:pPr lvl="1"/>
            <a:r>
              <a:rPr lang="sl-SI" sz="1800" dirty="0"/>
              <a:t>Določi konkurenčne strategije destinacije, </a:t>
            </a:r>
            <a:r>
              <a:rPr lang="sl-SI" sz="1800" dirty="0" err="1"/>
              <a:t>pozicioniranje</a:t>
            </a:r>
            <a:r>
              <a:rPr lang="sl-SI" sz="1800" dirty="0"/>
              <a:t> destinacije na trgu.</a:t>
            </a:r>
          </a:p>
          <a:p>
            <a:pPr lvl="1"/>
            <a:r>
              <a:rPr lang="sl-SI" sz="1800" dirty="0"/>
              <a:t>Spreminja konkurenčne strategije destinacije, svetuje turističnim podjetjem in aktivnim managementom sprememb in inovacij.</a:t>
            </a:r>
          </a:p>
          <a:p>
            <a:r>
              <a:rPr lang="sl-SI" sz="2000" b="1" dirty="0"/>
              <a:t>Oblikuje in nadzira turistično ponudbo destinacije:</a:t>
            </a:r>
          </a:p>
          <a:p>
            <a:pPr lvl="1"/>
            <a:r>
              <a:rPr lang="sl-SI" sz="1800" dirty="0"/>
              <a:t>Zagotavlja javno turistično ponudbo (vzdrževanje sprehajalnih poti, informacijske službe, animacije gostov itd.)</a:t>
            </a:r>
          </a:p>
          <a:p>
            <a:pPr lvl="1"/>
            <a:r>
              <a:rPr lang="sl-SI" sz="1800" dirty="0"/>
              <a:t>Koordinira oblikovanje novih integralnih turističnih proizvodov.</a:t>
            </a:r>
          </a:p>
          <a:p>
            <a:pPr lvl="1"/>
            <a:r>
              <a:rPr lang="sl-SI" sz="1800" dirty="0"/>
              <a:t>Ustvarja nove integralne turistične proizvode (s svetovanjem, pobudami privatnemu sektorju, oblikovanjem lastnih turističnih storitev).</a:t>
            </a:r>
          </a:p>
          <a:p>
            <a:pPr lvl="1"/>
            <a:r>
              <a:rPr lang="sl-SI" sz="1800" dirty="0"/>
              <a:t>Kontrolira kakovost integralnih turističnih proizvodov v destinaciji.</a:t>
            </a:r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D1A6B305-43B5-4F22-8B12-5349F73D01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E343D0B0-69F7-4296-95E5-4CF48A6ADA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0657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887531" y="570046"/>
            <a:ext cx="8911687" cy="1280890"/>
          </a:xfrm>
        </p:spPr>
        <p:txBody>
          <a:bodyPr/>
          <a:lstStyle/>
          <a:p>
            <a:r>
              <a:rPr lang="sl-SI" dirty="0"/>
              <a:t>Glavne naloge TDO v tur. destinaciji: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820092" y="1210491"/>
            <a:ext cx="9811614" cy="5230651"/>
          </a:xfrm>
        </p:spPr>
        <p:txBody>
          <a:bodyPr>
            <a:noAutofit/>
          </a:bodyPr>
          <a:lstStyle/>
          <a:p>
            <a:r>
              <a:rPr lang="sl-SI" sz="2000" b="1" dirty="0"/>
              <a:t>Izvaja </a:t>
            </a:r>
            <a:r>
              <a:rPr lang="sl-SI" sz="2000" dirty="0"/>
              <a:t>kooperativne funkcije managementa turistične destinacije</a:t>
            </a:r>
            <a:r>
              <a:rPr lang="sl-SI" sz="2000" b="1" dirty="0"/>
              <a:t>:</a:t>
            </a:r>
          </a:p>
          <a:p>
            <a:pPr lvl="1"/>
            <a:r>
              <a:rPr lang="sl-SI" sz="1800" b="1" dirty="0"/>
              <a:t>Tržno komuniciranje na ravni destinacije:</a:t>
            </a:r>
          </a:p>
          <a:p>
            <a:pPr lvl="2"/>
            <a:r>
              <a:rPr lang="sl-SI" sz="1600" dirty="0"/>
              <a:t>Izdela trženjsko strategijo turistične destinacije,</a:t>
            </a:r>
          </a:p>
          <a:p>
            <a:pPr lvl="2"/>
            <a:r>
              <a:rPr lang="sl-SI" sz="1600" dirty="0"/>
              <a:t>Ohranja image turistične destinacije in oblikovanja blagovne znamke turistične destinacije ali celovitega koncepta turistične ponudbe destinacije (tudi CGP – celostna grafična podoba gradiv, kraja).</a:t>
            </a:r>
          </a:p>
          <a:p>
            <a:pPr lvl="2"/>
            <a:r>
              <a:rPr lang="sl-SI" sz="1600" dirty="0"/>
              <a:t>Pridobiva goste s pospeševanjem prodaje, rezervacijskimi sistemi, reklamo, odnosi z javnostmi.</a:t>
            </a:r>
          </a:p>
          <a:p>
            <a:pPr lvl="2"/>
            <a:r>
              <a:rPr lang="sl-SI" sz="1600" dirty="0"/>
              <a:t>Informira potencialne goste.</a:t>
            </a:r>
          </a:p>
          <a:p>
            <a:pPr lvl="1"/>
            <a:r>
              <a:rPr lang="sl-SI" sz="1800" b="1" dirty="0"/>
              <a:t>Zastopa interese:</a:t>
            </a:r>
          </a:p>
          <a:p>
            <a:pPr lvl="2"/>
            <a:r>
              <a:rPr lang="sl-SI" sz="1600" dirty="0"/>
              <a:t>Spodbuja prebivalstvo k pozitivnemu odnosu do turizma.</a:t>
            </a:r>
          </a:p>
          <a:p>
            <a:pPr lvl="2"/>
            <a:r>
              <a:rPr lang="sl-SI" sz="1600" dirty="0"/>
              <a:t>Koordinira interese med turističnimi ponudniki ožjega turističnega sistema.</a:t>
            </a:r>
          </a:p>
          <a:p>
            <a:pPr lvl="2"/>
            <a:r>
              <a:rPr lang="sl-SI" sz="1600" dirty="0"/>
              <a:t>Zastopanje interesov turizma v politični in drugi javnosti na ravni turistične destinacije ter na višjih nivojih (regionalnem, nacionalnem).</a:t>
            </a:r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0443C4B5-8A64-4E68-B683-9CDB9190E6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DF1A2DC3-8769-48B2-B6E0-CF3DD6214A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1823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2234324" y="5216434"/>
            <a:ext cx="8581914" cy="842553"/>
          </a:xfrm>
        </p:spPr>
        <p:txBody>
          <a:bodyPr>
            <a:normAutofit fontScale="90000"/>
          </a:bodyPr>
          <a:lstStyle/>
          <a:p>
            <a:r>
              <a:rPr lang="sl-SI" dirty="0"/>
              <a:t>Vaja 7: Organiziranost turistične destinacije na primeru iz prakse</a:t>
            </a:r>
          </a:p>
        </p:txBody>
      </p:sp>
      <p:sp>
        <p:nvSpPr>
          <p:cNvPr id="3" name="Označba mesta vsebine 2"/>
          <p:cNvSpPr>
            <a:spLocks noGrp="1"/>
          </p:cNvSpPr>
          <p:nvPr>
            <p:ph idx="1"/>
          </p:nvPr>
        </p:nvSpPr>
        <p:spPr>
          <a:xfrm>
            <a:off x="1751576" y="774039"/>
            <a:ext cx="9848241" cy="4599150"/>
          </a:xfrm>
        </p:spPr>
        <p:txBody>
          <a:bodyPr>
            <a:normAutofit/>
          </a:bodyPr>
          <a:lstStyle/>
          <a:p>
            <a:r>
              <a:rPr lang="sl-SI" sz="2400" dirty="0"/>
              <a:t>LTO/TDO izvaja tiste naloge turističnega </a:t>
            </a:r>
            <a:r>
              <a:rPr lang="sl-SI" sz="2400" dirty="0" err="1"/>
              <a:t>destinacijskega</a:t>
            </a:r>
            <a:r>
              <a:rPr lang="sl-SI" sz="2400" dirty="0"/>
              <a:t> managementa, zaradi česar so zato:</a:t>
            </a:r>
          </a:p>
          <a:p>
            <a:pPr lvl="1"/>
            <a:r>
              <a:rPr lang="sl-SI" b="1" dirty="0"/>
              <a:t>UČINKOVITEJŠE,</a:t>
            </a:r>
          </a:p>
          <a:p>
            <a:pPr lvl="1"/>
            <a:r>
              <a:rPr lang="sl-SI" b="1" dirty="0"/>
              <a:t>BOLJ RACIONALNE </a:t>
            </a:r>
            <a:r>
              <a:rPr lang="sl-SI" dirty="0"/>
              <a:t>(tudi finančno), kot če bi jih izvajal vsak posameznik,</a:t>
            </a:r>
          </a:p>
          <a:p>
            <a:pPr lvl="1"/>
            <a:r>
              <a:rPr lang="sl-SI" b="1" dirty="0"/>
              <a:t>NUJNE ZA KONKURENČNOST DESTINACIJE </a:t>
            </a:r>
            <a:r>
              <a:rPr lang="sl-SI" dirty="0"/>
              <a:t>in s tem vseh turističnih ponudnikov v njej.</a:t>
            </a:r>
          </a:p>
          <a:p>
            <a:pPr marL="457200" lvl="1" indent="0">
              <a:buNone/>
            </a:pPr>
            <a:endParaRPr lang="sl-SI" dirty="0"/>
          </a:p>
          <a:p>
            <a:r>
              <a:rPr lang="sl-SI" sz="2400" dirty="0"/>
              <a:t>Obseg nalogi se prilagodi glede na:</a:t>
            </a:r>
          </a:p>
          <a:p>
            <a:pPr lvl="1"/>
            <a:r>
              <a:rPr lang="sl-SI" b="1" dirty="0"/>
              <a:t>Število subjektov </a:t>
            </a:r>
            <a:r>
              <a:rPr lang="sl-SI" dirty="0"/>
              <a:t>turističnega sistema v turistični destinaciji (več subjektov, več koordinacije in organizacije).</a:t>
            </a:r>
          </a:p>
          <a:p>
            <a:pPr lvl="1"/>
            <a:r>
              <a:rPr lang="sl-SI" b="1" dirty="0"/>
              <a:t>Stopnjo razvitosti turistične destinacije </a:t>
            </a:r>
            <a:r>
              <a:rPr lang="sl-SI" dirty="0"/>
              <a:t>(bolj razvite, z daljšo turistično tradicijo potrebujejo visoko stopnjo profesionalizacije trženja turistične destinacije).</a:t>
            </a:r>
          </a:p>
          <a:p>
            <a:pPr lvl="1"/>
            <a:r>
              <a:rPr lang="sl-SI" b="1" dirty="0"/>
              <a:t>Pomen turizma </a:t>
            </a:r>
            <a:r>
              <a:rPr lang="sl-SI" dirty="0"/>
              <a:t>v turistični destinaciji.</a:t>
            </a:r>
          </a:p>
          <a:p>
            <a:endParaRPr lang="sl-SI" dirty="0"/>
          </a:p>
          <a:p>
            <a:pPr marL="0" indent="0">
              <a:buNone/>
            </a:pPr>
            <a:endParaRPr lang="sl-SI" dirty="0"/>
          </a:p>
        </p:txBody>
      </p:sp>
      <p:sp>
        <p:nvSpPr>
          <p:cNvPr id="4" name="Označba mesta noge 3">
            <a:extLst>
              <a:ext uri="{FF2B5EF4-FFF2-40B4-BE49-F238E27FC236}">
                <a16:creationId xmlns:a16="http://schemas.microsoft.com/office/drawing/2014/main" id="{C812BA52-DDAA-4CE9-AF27-58033FD9A5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Šolsko leto 2024/25                                                                              Tanja Z. Furman</a:t>
            </a:r>
            <a:endParaRPr lang="en-US" dirty="0"/>
          </a:p>
        </p:txBody>
      </p:sp>
      <p:sp>
        <p:nvSpPr>
          <p:cNvPr id="5" name="Označba mesta številke diapozitiva 4">
            <a:extLst>
              <a:ext uri="{FF2B5EF4-FFF2-40B4-BE49-F238E27FC236}">
                <a16:creationId xmlns:a16="http://schemas.microsoft.com/office/drawing/2014/main" id="{9505C054-F0A3-4D04-9766-E96BD94D05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8805667"/>
      </p:ext>
    </p:extLst>
  </p:cSld>
  <p:clrMapOvr>
    <a:masterClrMapping/>
  </p:clrMapOvr>
</p:sld>
</file>

<file path=ppt/theme/theme1.xml><?xml version="1.0" encoding="utf-8"?>
<a:theme xmlns:a="http://schemas.openxmlformats.org/drawingml/2006/main" name="Šelest">
  <a:themeElements>
    <a:clrScheme name="Wisp">
      <a:dk1>
        <a:sysClr val="windowText" lastClr="000000"/>
      </a:dk1>
      <a:lt1>
        <a:sysClr val="window" lastClr="FFFFFF"/>
      </a:lt1>
      <a:dk2>
        <a:srgbClr val="647252"/>
      </a:dk2>
      <a:lt2>
        <a:srgbClr val="EAE8CF"/>
      </a:lt2>
      <a:accent1>
        <a:srgbClr val="E78712"/>
      </a:accent1>
      <a:accent2>
        <a:srgbClr val="B73C26"/>
      </a:accent2>
      <a:accent3>
        <a:srgbClr val="865331"/>
      </a:accent3>
      <a:accent4>
        <a:srgbClr val="B38648"/>
      </a:accent4>
      <a:accent5>
        <a:srgbClr val="BBB473"/>
      </a:accent5>
      <a:accent6>
        <a:srgbClr val="849276"/>
      </a:accent6>
      <a:hlink>
        <a:srgbClr val="FDAB2A"/>
      </a:hlink>
      <a:folHlink>
        <a:srgbClr val="CCB182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54F6613E-5ED7-40ED-90A8-F639BE712C0E}"/>
    </a:ext>
  </a:extLst>
</a:theme>
</file>

<file path=ppt/theme/theme2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ova tema">
  <a:themeElements>
    <a:clrScheme name="Pisarn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isarn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208</TotalTime>
  <Words>482</Words>
  <Application>Microsoft Office PowerPoint</Application>
  <PresentationFormat>Širokozaslonsko</PresentationFormat>
  <Paragraphs>46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4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9" baseType="lpstr">
      <vt:lpstr>Arial</vt:lpstr>
      <vt:lpstr>Calibri</vt:lpstr>
      <vt:lpstr>Century Gothic</vt:lpstr>
      <vt:lpstr>Wingdings 3</vt:lpstr>
      <vt:lpstr>Šelest</vt:lpstr>
      <vt:lpstr>Organiziranost turistične destinacije</vt:lpstr>
      <vt:lpstr>Glavne naloge LTO/TDO v tur. destinaciji:</vt:lpstr>
      <vt:lpstr>Glavne naloge TDO v tur. destinaciji:</vt:lpstr>
      <vt:lpstr>Vaja 7: Organiziranost turistične destinacije na primeru iz prakse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Praksa v gostinstvu in turizmu (PGTT), 1.GT</dc:title>
  <dc:creator>Tanja</dc:creator>
  <cp:lastModifiedBy>Sgtsr</cp:lastModifiedBy>
  <cp:revision>30</cp:revision>
  <cp:lastPrinted>2023-09-04T19:11:21Z</cp:lastPrinted>
  <dcterms:created xsi:type="dcterms:W3CDTF">2023-09-03T20:50:29Z</dcterms:created>
  <dcterms:modified xsi:type="dcterms:W3CDTF">2025-01-06T13:47:48Z</dcterms:modified>
</cp:coreProperties>
</file>