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260" r:id="rId3"/>
    <p:sldId id="261" r:id="rId4"/>
    <p:sldId id="285" r:id="rId5"/>
    <p:sldId id="287" r:id="rId6"/>
    <p:sldId id="283" r:id="rId7"/>
    <p:sldId id="288" r:id="rId8"/>
    <p:sldId id="265" r:id="rId9"/>
    <p:sldId id="289" r:id="rId10"/>
    <p:sldId id="290" r:id="rId11"/>
    <p:sldId id="292" r:id="rId12"/>
    <p:sldId id="291" r:id="rId13"/>
    <p:sldId id="293" r:id="rId14"/>
    <p:sldId id="294" r:id="rId15"/>
    <p:sldId id="279" r:id="rId16"/>
    <p:sldId id="295" r:id="rId17"/>
  </p:sldIdLst>
  <p:sldSz cx="9144000" cy="6858000" type="screen4x3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90E"/>
    <a:srgbClr val="E2E2E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07" autoAdjust="0"/>
  </p:normalViewPr>
  <p:slideViewPr>
    <p:cSldViewPr snapToGrid="0">
      <p:cViewPr>
        <p:scale>
          <a:sx n="80" d="100"/>
          <a:sy n="80" d="100"/>
        </p:scale>
        <p:origin x="1550" y="226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BBA4B1-25E4-493D-B465-4F9581DD7DC9}" type="datetime1">
              <a:rPr lang="sl-SI" smtClean="0"/>
              <a:t>2. 11. 2020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E759C4-880A-448A-B0A5-06175B566FFE}" type="datetime1">
              <a:rPr lang="sl-SI" noProof="0" smtClean="0"/>
              <a:t>2. 11. 2020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3" name="Google Shape;273;p1:notes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sl-SI"/>
              <a:pPr algn="r">
                <a:buSzPts val="14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56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263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589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896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399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746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185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37" name="Google Shape;537;p22:notes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sl-SI"/>
              <a:pPr algn="r">
                <a:buSzPts val="1400"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5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381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522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305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794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232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52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664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513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če želite urediti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513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stolpci, oznak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a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6220613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4008795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1799072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3589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407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226" y="4683647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3590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2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407" y="3926335"/>
            <a:ext cx="1620441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3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7227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4</a:t>
            </a:r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20" name="Označba mesta za sliko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43532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1" name="Označba mesta za sliko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54302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2" name="Označba mesta za sliko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66120" y="2358091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e številke, možn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4029807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680132" y="3429051"/>
            <a:ext cx="3391736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81056" y="3429000"/>
            <a:ext cx="3391805" cy="2762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48" y="2278064"/>
            <a:ext cx="3392090" cy="885825"/>
          </a:xfrm>
        </p:spPr>
        <p:txBody>
          <a:bodyPr rtlCol="0" anchor="ctr"/>
          <a:lstStyle>
            <a:lvl1pPr marL="0" indent="0">
              <a:buNone/>
              <a:defRPr sz="6000" b="1">
                <a:latin typeface="+mj-lt"/>
              </a:defRPr>
            </a:lvl1pPr>
            <a:lvl2pPr marL="200025" indent="0">
              <a:buNone/>
              <a:defRPr sz="6000">
                <a:latin typeface="+mj-lt"/>
              </a:defRPr>
            </a:lvl2pPr>
            <a:lvl3pPr marL="407194" indent="0">
              <a:buNone/>
              <a:defRPr sz="6000">
                <a:latin typeface="+mj-lt"/>
              </a:defRPr>
            </a:lvl3pPr>
            <a:lvl4pPr marL="607219" indent="0">
              <a:buNone/>
              <a:defRPr sz="6000">
                <a:latin typeface="+mj-lt"/>
              </a:defRPr>
            </a:lvl4pPr>
            <a:lvl5pPr marL="807244" indent="0">
              <a:buNone/>
              <a:defRPr sz="6000">
                <a:latin typeface="+mj-lt"/>
              </a:defRPr>
            </a:lvl5pPr>
          </a:lstStyle>
          <a:p>
            <a:pPr lvl="0" rtl="0"/>
            <a:r>
              <a:rPr lang="sl-SI" noProof="0" dirty="0"/>
              <a:t>1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2063" y="2278064"/>
            <a:ext cx="3392090" cy="885825"/>
          </a:xfrm>
        </p:spPr>
        <p:txBody>
          <a:bodyPr rtlCol="0" anchor="ctr"/>
          <a:lstStyle>
            <a:lvl1pPr marL="0" indent="0">
              <a:buNone/>
              <a:defRPr sz="6000" b="1" i="0">
                <a:latin typeface="+mj-lt"/>
              </a:defRPr>
            </a:lvl1pPr>
          </a:lstStyle>
          <a:p>
            <a:pPr lvl="0" rtl="0"/>
            <a:r>
              <a:rPr lang="sl-SI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2000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1584000"/>
            <a:ext cx="4104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0" name="Označba mesta za nogo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11" name="Označba mesta za številko diapoz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Označba mesta za besedil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584326"/>
            <a:ext cx="4104085" cy="46069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000" y="1152526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ci uokvirj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98" y="2463937"/>
            <a:ext cx="2794502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0489" y="2463801"/>
            <a:ext cx="2794852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2989" y="2463801"/>
            <a:ext cx="2222714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77" y="1647240"/>
            <a:ext cx="2231684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sl-SI" noProof="0" dirty="0"/>
              <a:t>Razdelek 1 – naslov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6252" y="1647040"/>
            <a:ext cx="2231684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sl-SI" noProof="0" dirty="0"/>
              <a:t>Razdelek 2 – naslov</a:t>
            </a:r>
          </a:p>
        </p:txBody>
      </p:sp>
      <p:sp>
        <p:nvSpPr>
          <p:cNvPr id="14" name="Označba mesta za besedil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2989" y="1647240"/>
            <a:ext cx="2231684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sl-SI" noProof="0" dirty="0"/>
              <a:t>Razdelek 3 – naslov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3" name="Označba mesta za besedil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323850" y="3866682"/>
            <a:ext cx="8504635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značba mesta za besedil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681" y="3973125"/>
            <a:ext cx="311706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Leto</a:t>
            </a:r>
          </a:p>
        </p:txBody>
      </p:sp>
      <p:sp>
        <p:nvSpPr>
          <p:cNvPr id="17" name="Označba mesta za besedil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85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1" name="Označba mesta za besedil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786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2" name="Označba mesta za besedil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1875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5" name="Označba mesta za besedil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85888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6" name="Označba mesta za besedil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57831" y="3973125"/>
            <a:ext cx="311706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Leto</a:t>
            </a:r>
          </a:p>
        </p:txBody>
      </p:sp>
      <p:sp>
        <p:nvSpPr>
          <p:cNvPr id="28" name="Označba mesta za besedil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39901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0" name="Označba mesta za besedil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93913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1" name="Označba mesta za besedil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47926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2" name="Označba mesta za besedil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9964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3" name="Označba mesta za besedil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193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4" name="Označba mesta za besedil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5595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5" name="Označba mesta za besedil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63977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6" name="Označba mesta za besedil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799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7" name="Označba mesta za besedil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7200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8" name="Označba mesta za besedil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2600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9" name="Označba mesta za besedil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8002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0" name="Označba mesta za besedil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34035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1" name="Označba mesta za besedil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8048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2" name="Označba mesta za besedil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4206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3" name="Označba mesta za besedil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73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4" name="Označba mesta za besedil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58111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5" name="Označba mesta za besedil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50086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6" name="Označba mesta za besedil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409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7" name="Označba mesta za besedil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12124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8" name="Označba mesta za besedil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466137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9" name="Označba mesta za besedil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20742" y="2190751"/>
            <a:ext cx="1345406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Naslov elementa</a:t>
            </a:r>
          </a:p>
        </p:txBody>
      </p:sp>
      <p:sp>
        <p:nvSpPr>
          <p:cNvPr id="50" name="Označba mesta za besedil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6796" y="2531196"/>
            <a:ext cx="1293296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Mesec, Leto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upina, 3 čl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7959" y="3995705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6916" y="3995705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5872" y="3991240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959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16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5872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24" name="Označba mesta za sliko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3850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5" name="Označba mesta za sliko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12806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6" name="Označba mesta za sliko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01762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77959" y="4311393"/>
            <a:ext cx="1473129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Kratka biografija</a:t>
            </a:r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6916" y="4311393"/>
            <a:ext cx="1472803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l-SI" noProof="0" dirty="0"/>
              <a:t>Kratka biografija</a:t>
            </a:r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5872" y="4311393"/>
            <a:ext cx="14859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l-SI" noProof="0" dirty="0"/>
              <a:t>Kratka biografija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upina, 6 član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5085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320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554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789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3926334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5085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6320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7554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8789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850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23" name="Označba mesta za sliko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7816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4" name="Označba mesta za sliko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69051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5" name="Označba mesta za sliko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00286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6" name="Označba mesta za sliko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31521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7" name="Označba mesta za sliko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2755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0" name="Označba mesta za sliko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93989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0022" y="3925889"/>
            <a:ext cx="135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80022" y="4505326"/>
            <a:ext cx="135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in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6023251" y="44791"/>
            <a:ext cx="648657" cy="583165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6212493" y="-65425"/>
            <a:ext cx="3571215" cy="280282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6645807" y="1909964"/>
            <a:ext cx="1980696" cy="1549883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Prostoročno: Oblik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7049735" y="4003664"/>
            <a:ext cx="346713" cy="154593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7146462" y="3713860"/>
            <a:ext cx="533002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0" name="Prostoročno: Oblik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6433305" y="1273403"/>
            <a:ext cx="1246227" cy="118514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8500696" y="2897245"/>
            <a:ext cx="24316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3" name="Prostoročno: Oblik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8072689" y="2691180"/>
            <a:ext cx="692798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3" name="Označba mesta za besedil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7376604" y="-61426"/>
            <a:ext cx="1957093" cy="1049858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7256349" y="295800"/>
            <a:ext cx="748251" cy="585502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7360250" y="859415"/>
            <a:ext cx="24316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2" name="Prostoročno: Oblik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8773368" y="143009"/>
            <a:ext cx="332291" cy="18591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7734927" y="1084300"/>
            <a:ext cx="486493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7296620" y="1096127"/>
            <a:ext cx="692798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7561349" y="798094"/>
            <a:ext cx="27852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, brez graf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96482" y="3396481"/>
            <a:ext cx="68580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5682482" y="3396482"/>
            <a:ext cx="6858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4506964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86714"/>
            <a:ext cx="4506965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da uredite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152672"/>
            <a:ext cx="4506965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Polje z besedilom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l-SI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a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0955" y="2237328"/>
            <a:ext cx="5402090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49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Hvala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956" y="3684672"/>
            <a:ext cx="3961877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125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5832835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250" y="4142258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Številka za stik</a:t>
            </a:r>
          </a:p>
        </p:txBody>
      </p:sp>
      <p:sp>
        <p:nvSpPr>
          <p:cNvPr id="9" name="Označba mesta za besedilo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4448040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8" name="Označba mesta za sliko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8756" y="2587752"/>
            <a:ext cx="1008126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Logotip</a:t>
            </a:r>
          </a:p>
        </p:txBody>
      </p:sp>
      <p:sp>
        <p:nvSpPr>
          <p:cNvPr id="10" name="Označba mesta za besedilo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0250" y="4753821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Naslov spletnega mesta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lika slika in besedilo">
  <p:cSld name="1_Velika slika in besedilo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63000" y="3517901"/>
            <a:ext cx="4509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ckwell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63000" y="4927601"/>
            <a:ext cx="4509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/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sldNum" idx="12"/>
          </p:nvPr>
        </p:nvSpPr>
        <p:spPr>
          <a:xfrm>
            <a:off x="8622277" y="6155190"/>
            <a:ext cx="324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4396468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>
            <a:spLocks noGrp="1"/>
          </p:cNvSpPr>
          <p:nvPr>
            <p:ph type="pic" idx="2"/>
          </p:nvPr>
        </p:nvSpPr>
        <p:spPr>
          <a:xfrm>
            <a:off x="63000" y="86715"/>
            <a:ext cx="4506964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825"/>
              <a:buFont typeface="Arial"/>
              <a:buNone/>
              <a:defRPr sz="825" b="0" i="1" u="none" strike="noStrike" cap="non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3"/>
          </p:nvPr>
        </p:nvSpPr>
        <p:spPr>
          <a:xfrm>
            <a:off x="4848225" y="1152000"/>
            <a:ext cx="3980775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>
                <a:solidFill>
                  <a:srgbClr val="3F3F3F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>
                <a:solidFill>
                  <a:srgbClr val="3F3F3F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328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diapozitiv">
  <p:cSld name="1_Naslovni diapozitiv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>
            <a:spLocks noGrp="1"/>
          </p:cNvSpPr>
          <p:nvPr>
            <p:ph type="pic" idx="2"/>
          </p:nvPr>
        </p:nvSpPr>
        <p:spPr>
          <a:xfrm>
            <a:off x="65036" y="86714"/>
            <a:ext cx="9013929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0000" tIns="360000" rIns="0" bIns="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25"/>
              <a:buFont typeface="Arial"/>
              <a:buNone/>
              <a:defRPr sz="825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5130000" cy="2387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ckwell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5130000" cy="936000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432000" tIns="144000" rIns="0" bIns="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slika in besedi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3517901"/>
            <a:ext cx="4509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da uredite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" y="4927601"/>
            <a:ext cx="4509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Polje z besedilom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l-SI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86715"/>
            <a:ext cx="4506964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16" name="Označba mesta za vsebin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8225" y="1152000"/>
            <a:ext cx="3980775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8505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7662319" y="538864"/>
            <a:ext cx="35052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8008606" y="849218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8038026" y="620572"/>
            <a:ext cx="188017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8298695" y="781602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8" name="Prostoročno: Oblik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8337271" y="4020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8659089" y="1030690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8790062" y="2675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8586082" y="631128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Prostoročno: Oblik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8751660" y="824433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3" name="Prostoročno: Oblik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7570877" y="901549"/>
            <a:ext cx="434774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4" name="Prostoročno: Oblik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8153828" y="1202556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5" name="Prostoročno: Oblik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8634453" y="1484836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6" name="Prostoročno: Oblik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7718747" y="1614015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7" name="Prostoročno: Oblik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8689580" y="2015429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152000"/>
            <a:ext cx="4104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152526"/>
            <a:ext cx="4104085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27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6162" y="1152001"/>
            <a:ext cx="2700338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8662" y="1152001"/>
            <a:ext cx="2700338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162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1148060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x oznake slike 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2287944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4008795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569333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Označba mesta za sliko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4841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8" name="Označba mesta za sliko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35133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9" name="Označba mesta za sliko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55424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5724488" y="86714"/>
            <a:ext cx="3354476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24488" y="86714"/>
            <a:ext cx="3354476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556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407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3926334"/>
            <a:ext cx="162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1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4557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2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407" y="3926335"/>
            <a:ext cx="1620441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3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71" y="4683350"/>
            <a:ext cx="162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51" name="Osemkotni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8546230" y="6053794"/>
            <a:ext cx="476096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8650404" y="6185903"/>
            <a:ext cx="55136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53" name="Elipsa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8919064" y="6561526"/>
            <a:ext cx="7532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8507156" y="5990144"/>
            <a:ext cx="195384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55" name="Označba mesta za številko diapoz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ni izd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7662319" y="538864"/>
            <a:ext cx="35052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8008606" y="849218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8038026" y="620572"/>
            <a:ext cx="188017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8298695" y="781602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8" name="Prostoročno: Oblik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8337271" y="4020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8659089" y="1030690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8790062" y="2675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8586082" y="631128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Prostoročno: Oblik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8751660" y="824433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3" name="Prostoročno: Oblik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7570877" y="901549"/>
            <a:ext cx="434774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4" name="Prostoročno: Oblik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8153828" y="1202556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5" name="Prostoročno: Oblik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8634453" y="1484836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6" name="Prostoročno: Oblik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7718747" y="1614015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7" name="Prostoročno: Oblik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8689580" y="2015429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2537703" y="1013722"/>
            <a:ext cx="5812474" cy="5100743"/>
            <a:chOff x="510812" y="938373"/>
            <a:chExt cx="8073393" cy="5313612"/>
          </a:xfrm>
        </p:grpSpPr>
        <p:sp>
          <p:nvSpPr>
            <p:cNvPr id="44" name="Zaobljeni pravokotni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45" name="Zaobljeni pravokotni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6" name="Pravokotnik: Zaokroženi koti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7" name="Zaobljeni pravokotni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8" name="Zaobljeni pravokotni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49" name="Elipsa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50" name="Elipsa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51" name="Elipsa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</p:grp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1" y="1152001"/>
            <a:ext cx="2213702" cy="2196235"/>
          </a:xfrm>
        </p:spPr>
        <p:txBody>
          <a:bodyPr rtlCol="0" anchor="b"/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025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0719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0721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0724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dirty="0"/>
              <a:t>Poudarjeno besedilo lahko vnesete tukaj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sliko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69597" y="1376358"/>
            <a:ext cx="4750159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noProof="0" dirty="0"/>
              <a:t>Tukaj vstavite ali povlecite in spustite sliko</a:t>
            </a:r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1" y="3509767"/>
            <a:ext cx="2213372" cy="2322709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emkotni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8546230" y="6053794"/>
            <a:ext cx="476096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2000"/>
            <a:ext cx="8505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188629"/>
            <a:ext cx="658870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277" y="6155190"/>
            <a:ext cx="324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9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8650404" y="6185903"/>
            <a:ext cx="55136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8919064" y="6561526"/>
            <a:ext cx="7532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1" name="Polje z besedilom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6550928" y="6278857"/>
            <a:ext cx="1882918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sl-SI" sz="900" noProof="0" dirty="0">
                <a:solidFill>
                  <a:schemeClr val="tx2"/>
                </a:solidFill>
                <a:latin typeface="+mj-lt"/>
              </a:rPr>
              <a:t>Tukaj je vaš logotip ali vaše ime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8507156" y="5990144"/>
            <a:ext cx="195384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9144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9144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96482" y="3396481"/>
            <a:ext cx="6858001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5682482" y="3396482"/>
            <a:ext cx="68580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4" r:id="rId8"/>
    <p:sldLayoutId id="2147483668" r:id="rId9"/>
    <p:sldLayoutId id="2147483682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  <p:sldLayoutId id="2147483685" r:id="rId21"/>
    <p:sldLayoutId id="2147483686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youtube.com/watch?v=dibKZHhij6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ctrTitle"/>
          </p:nvPr>
        </p:nvSpPr>
        <p:spPr>
          <a:xfrm>
            <a:off x="0" y="612810"/>
            <a:ext cx="5495925" cy="1532709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  <a:effectLst>
            <a:outerShdw blurRad="50800" dist="50800" dir="5400000" algn="ctr" rotWithShape="0">
              <a:srgbClr val="1B2E0E"/>
            </a:outerShdw>
          </a:effectLst>
        </p:spPr>
        <p:txBody>
          <a:bodyPr spcFirstLastPara="1" wrap="square" lIns="432000" tIns="0" rIns="432000" bIns="144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ckwell"/>
              <a:buNone/>
            </a:pPr>
            <a:r>
              <a:rPr lang="sl-SI" sz="4000" dirty="0" smtClean="0"/>
              <a:t>GLIVE</a:t>
            </a:r>
            <a:endParaRPr sz="4000" dirty="0"/>
          </a:p>
        </p:txBody>
      </p:sp>
      <p:grpSp>
        <p:nvGrpSpPr>
          <p:cNvPr id="277" name="Google Shape;277;p23" title="skupina trikotnikov"/>
          <p:cNvGrpSpPr/>
          <p:nvPr/>
        </p:nvGrpSpPr>
        <p:grpSpPr>
          <a:xfrm rot="5400000">
            <a:off x="3759912" y="263424"/>
            <a:ext cx="1636064" cy="1835962"/>
            <a:chOff x="9834571" y="811302"/>
            <a:chExt cx="1908211" cy="1952980"/>
          </a:xfrm>
        </p:grpSpPr>
        <p:sp>
          <p:nvSpPr>
            <p:cNvPr id="278" name="Google Shape;278;p23" title="trikotniki"/>
            <p:cNvSpPr/>
            <p:nvPr/>
          </p:nvSpPr>
          <p:spPr>
            <a:xfrm rot="-2339177">
              <a:off x="9984083" y="1150976"/>
              <a:ext cx="467362" cy="344458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3" title="trikotniki"/>
            <p:cNvSpPr/>
            <p:nvPr/>
          </p:nvSpPr>
          <p:spPr>
            <a:xfrm rot="-1222373">
              <a:off x="10445799" y="1461330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3" title="trikotniki"/>
            <p:cNvSpPr/>
            <p:nvPr/>
          </p:nvSpPr>
          <p:spPr>
            <a:xfrm rot="-2339177">
              <a:off x="10485025" y="1232684"/>
              <a:ext cx="250689" cy="18476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3" title="trikotniki"/>
            <p:cNvSpPr/>
            <p:nvPr/>
          </p:nvSpPr>
          <p:spPr>
            <a:xfrm rot="-1789612">
              <a:off x="10832584" y="139371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3" title="trikotniki"/>
            <p:cNvSpPr/>
            <p:nvPr/>
          </p:nvSpPr>
          <p:spPr>
            <a:xfrm rot="-3322149">
              <a:off x="10920185" y="99416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3" title="trikotniki"/>
            <p:cNvSpPr/>
            <p:nvPr/>
          </p:nvSpPr>
          <p:spPr>
            <a:xfrm rot="-838582">
              <a:off x="11313110" y="1642801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3" title="trikotniki"/>
            <p:cNvSpPr/>
            <p:nvPr/>
          </p:nvSpPr>
          <p:spPr>
            <a:xfrm rot="-4284707">
              <a:off x="11523906" y="85966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3" title="trikotniki"/>
            <p:cNvSpPr/>
            <p:nvPr/>
          </p:nvSpPr>
          <p:spPr>
            <a:xfrm rot="-1517764">
              <a:off x="11215766" y="1243239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3" title="trikotniki"/>
            <p:cNvSpPr/>
            <p:nvPr/>
          </p:nvSpPr>
          <p:spPr>
            <a:xfrm rot="-1720268">
              <a:off x="11436537" y="1436545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3" title="trikotniki"/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/>
              <a:ahLst/>
              <a:cxnLst/>
              <a:rect l="l" t="t" r="r" b="b"/>
              <a:pathLst>
                <a:path w="487806" h="510610" extrusionOk="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3" title="trikotniki"/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3" title="trikotniki"/>
            <p:cNvSpPr/>
            <p:nvPr/>
          </p:nvSpPr>
          <p:spPr>
            <a:xfrm rot="-838582">
              <a:off x="11280262" y="2096947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3" title="trikotniki"/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3" title="trikotniki"/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6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464733"/>
            <a:ext cx="5016500" cy="3344333"/>
          </a:xfrm>
          <a:prstGeom prst="rect">
            <a:avLst/>
          </a:prstGeom>
        </p:spPr>
      </p:pic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4243523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UPORABA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993871"/>
            <a:ext cx="8836197" cy="1768877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Glive oz. njihove učinkovine  se uporabljajo tako v medicini, prehrani kot tudi v kmetijstvu, živinoreji…glive so v ekosistemih glavni razkrojevalci ali saprofiti.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10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96620" y="3664787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3617"/>
          <a:stretch/>
        </p:blipFill>
        <p:spPr>
          <a:xfrm>
            <a:off x="218645" y="438863"/>
            <a:ext cx="4209422" cy="3359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33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667549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UPORABA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376535"/>
            <a:ext cx="8836197" cy="2386213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/>
              <a:t>Glive imajo še eno lastnost – sposobne so razgraditi lignin in celulozo z izločanjem encimov (poleg celuloze se lignin nahaja v celični steni </a:t>
            </a:r>
            <a:r>
              <a:rPr lang="sl-SI" sz="1800" dirty="0" smtClean="0"/>
              <a:t>rastlin)</a:t>
            </a:r>
            <a:endParaRPr lang="sl-SI" sz="18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Po </a:t>
            </a:r>
            <a:r>
              <a:rPr lang="sl-SI" sz="1800" dirty="0"/>
              <a:t>zaslugi gliv se listje, veje in debla razgradijo v bogat humus. </a:t>
            </a:r>
            <a:endParaRPr lang="sl-SI" sz="1800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Nekatere </a:t>
            </a:r>
            <a:r>
              <a:rPr lang="sl-SI" sz="1800" dirty="0"/>
              <a:t>vrste so pokazatelji čistega, neonesnaženega okolja (predvsem glive </a:t>
            </a:r>
            <a:r>
              <a:rPr lang="sl-SI" sz="1800" dirty="0" err="1"/>
              <a:t>vlažnice</a:t>
            </a:r>
            <a:r>
              <a:rPr lang="sl-SI" sz="1800" dirty="0"/>
              <a:t> in lišaji).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11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 rot="2024218">
            <a:off x="7474146" y="3562816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4" r="55924" b="13861"/>
          <a:stretch/>
        </p:blipFill>
        <p:spPr>
          <a:xfrm>
            <a:off x="110079" y="143933"/>
            <a:ext cx="4072453" cy="34174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3985" b="9635"/>
          <a:stretch/>
        </p:blipFill>
        <p:spPr>
          <a:xfrm>
            <a:off x="4264209" y="143932"/>
            <a:ext cx="4682068" cy="34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591262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UPORABA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279250"/>
            <a:ext cx="8836197" cy="2536417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/>
              <a:t>Glive kvasovke so zaradi sposobnosti procesa alkoholnega vrenja pomembne v proizvodnji alkoholnih pijač (pivo, vino, vinjak); </a:t>
            </a:r>
            <a:endParaRPr lang="sl-SI" sz="18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proizvodnja </a:t>
            </a:r>
            <a:r>
              <a:rPr lang="sl-SI" sz="1800" dirty="0"/>
              <a:t>sira je odvisna od gliv( </a:t>
            </a:r>
            <a:r>
              <a:rPr lang="sl-SI" sz="1800" dirty="0" err="1"/>
              <a:t>Aspergillus</a:t>
            </a:r>
            <a:r>
              <a:rPr lang="sl-SI" sz="1800" dirty="0"/>
              <a:t> in </a:t>
            </a:r>
            <a:r>
              <a:rPr lang="sl-SI" sz="1800" dirty="0" err="1"/>
              <a:t>Rhizomucor</a:t>
            </a:r>
            <a:r>
              <a:rPr lang="sl-SI" sz="1800" dirty="0"/>
              <a:t>), </a:t>
            </a:r>
            <a:endParaRPr lang="sl-SI" sz="1800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vzhajanje </a:t>
            </a:r>
            <a:r>
              <a:rPr lang="sl-SI" sz="1800" dirty="0"/>
              <a:t>testa (alkoholno vrenje), </a:t>
            </a:r>
            <a:endParaRPr lang="sl-SI" sz="1800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gobe </a:t>
            </a:r>
            <a:r>
              <a:rPr lang="sl-SI" sz="1800" dirty="0"/>
              <a:t>so vse bolj uporabne v prehrani (vsebujejo nizko vrednost maščob in nič holesterola).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12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 rot="2182867">
            <a:off x="7465399" y="3523642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02" y="212589"/>
            <a:ext cx="4382875" cy="32892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/>
          <a:stretch/>
        </p:blipFill>
        <p:spPr>
          <a:xfrm>
            <a:off x="118533" y="212589"/>
            <a:ext cx="4354717" cy="32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78" y="3321388"/>
            <a:ext cx="8836197" cy="662981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UPORABA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79" y="4032023"/>
            <a:ext cx="8836197" cy="2782200"/>
          </a:xfrm>
        </p:spPr>
        <p:txBody>
          <a:bodyPr rtlCol="0"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800" dirty="0"/>
              <a:t>Encimi gliv se uporabljajo v prehranski industriji, pomembne so v pripravi škropiv, reševanju težav z onesnaževanjem okolja. </a:t>
            </a:r>
            <a:endParaRPr lang="sl-SI" sz="18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Zadnje </a:t>
            </a:r>
            <a:r>
              <a:rPr lang="sl-SI" sz="1800" dirty="0"/>
              <a:t>raziskave so pokazale tudi, da so nekatere vrste gliv npr.: gliva bele trohnobe uporabna pri razgradnji plastike. </a:t>
            </a:r>
            <a:endParaRPr lang="sl-SI" sz="18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Glive </a:t>
            </a:r>
            <a:r>
              <a:rPr lang="sl-SI" sz="1800" dirty="0"/>
              <a:t>s svojim razraslim micelijem učinkovito izločajo iz prsti težke kovine ali pa v okolje sproščajo encime, ki razgradijo nekatere škodljive organske snovi v </a:t>
            </a:r>
            <a:r>
              <a:rPr lang="sl-SI" sz="1800" dirty="0" smtClean="0"/>
              <a:t>neškodljive.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Z </a:t>
            </a:r>
            <a:r>
              <a:rPr lang="sl-SI" sz="1800" dirty="0"/>
              <a:t>uporabo gliv se zmanjšuje onesnaževanj tal in podtalnice.</a:t>
            </a:r>
          </a:p>
          <a:p>
            <a:pPr algn="l">
              <a:lnSpc>
                <a:spcPct val="150000"/>
              </a:lnSpc>
            </a:pP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13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7"/>
          <a:stretch/>
        </p:blipFill>
        <p:spPr>
          <a:xfrm>
            <a:off x="110080" y="144262"/>
            <a:ext cx="4079922" cy="31349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r="8285"/>
          <a:stretch/>
        </p:blipFill>
        <p:spPr>
          <a:xfrm>
            <a:off x="4274263" y="152495"/>
            <a:ext cx="4672012" cy="3113237"/>
          </a:xfrm>
          <a:prstGeom prst="rect">
            <a:avLst/>
          </a:prstGeo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407899" y="2821169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5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otnik 29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321388"/>
            <a:ext cx="8389225" cy="662981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</a:t>
            </a:r>
            <a:r>
              <a:rPr lang="sl-SI" sz="2000" dirty="0"/>
              <a:t>PRIMERI: </a:t>
            </a:r>
            <a:r>
              <a:rPr lang="sl-SI" sz="2000" dirty="0" smtClean="0"/>
              <a:t> jurček</a:t>
            </a:r>
            <a:r>
              <a:rPr lang="sl-SI" sz="2000" dirty="0"/>
              <a:t>, lisička, zelena mušnica, rdeča mušnica, marela</a:t>
            </a:r>
            <a:endParaRPr lang="sl-SI" sz="1600" spc="75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14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407899" y="2821169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570" b="-1"/>
          <a:stretch/>
        </p:blipFill>
        <p:spPr>
          <a:xfrm>
            <a:off x="381000" y="304800"/>
            <a:ext cx="4094250" cy="296118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52" y="4047831"/>
            <a:ext cx="4212174" cy="270480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7831"/>
            <a:ext cx="4094250" cy="27066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52" y="290055"/>
            <a:ext cx="4212173" cy="29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42" y="5757333"/>
            <a:ext cx="4259790" cy="965200"/>
          </a:xfrm>
          <a:solidFill>
            <a:srgbClr val="08090E">
              <a:alpha val="53000"/>
            </a:srgbClr>
          </a:solidFill>
        </p:spPr>
        <p:txBody>
          <a:bodyPr rtlCol="0"/>
          <a:lstStyle/>
          <a:p>
            <a:pPr algn="l"/>
            <a:endParaRPr lang="sl-SI" sz="1600" dirty="0">
              <a:hlinkClick r:id="rId4"/>
            </a:endParaRPr>
          </a:p>
          <a:p>
            <a:pPr algn="l"/>
            <a:r>
              <a:rPr lang="sl-SI" sz="1800" dirty="0" smtClean="0">
                <a:hlinkClick r:id="rId4"/>
              </a:rPr>
              <a:t>Poglejmo si videoposnetek…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>
            <a:spLocks noGrp="1"/>
          </p:cNvSpPr>
          <p:nvPr>
            <p:ph type="ctrTitle"/>
          </p:nvPr>
        </p:nvSpPr>
        <p:spPr>
          <a:xfrm>
            <a:off x="0" y="3643990"/>
            <a:ext cx="4655127" cy="10665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ckwell"/>
              <a:buNone/>
            </a:pPr>
            <a:r>
              <a:rPr lang="sl-SI" dirty="0"/>
              <a:t>    </a:t>
            </a:r>
            <a:r>
              <a:rPr lang="sl-SI" dirty="0" smtClean="0"/>
              <a:t>WRITTEN BY:</a:t>
            </a:r>
            <a:endParaRPr dirty="0"/>
          </a:p>
        </p:txBody>
      </p:sp>
      <p:sp>
        <p:nvSpPr>
          <p:cNvPr id="540" name="Google Shape;540;p44"/>
          <p:cNvSpPr txBox="1">
            <a:spLocks noGrp="1"/>
          </p:cNvSpPr>
          <p:nvPr>
            <p:ph type="subTitle" idx="1"/>
          </p:nvPr>
        </p:nvSpPr>
        <p:spPr>
          <a:xfrm>
            <a:off x="1" y="4771798"/>
            <a:ext cx="4655126" cy="205682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err="1" smtClean="0"/>
              <a:t>Teachers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of</a:t>
            </a:r>
            <a:r>
              <a:rPr lang="sl-SI" sz="1800" b="1" dirty="0" smtClean="0"/>
              <a:t> </a:t>
            </a:r>
            <a:endParaRPr lang="sl-SI" sz="1800" b="1" dirty="0" smtClean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smtClean="0"/>
              <a:t>OŠ </a:t>
            </a:r>
            <a:r>
              <a:rPr lang="sl-SI" sz="1800" b="1" dirty="0"/>
              <a:t>Cvetka Golarja Škofja Loka:</a:t>
            </a:r>
            <a:endParaRPr sz="1800" b="1"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smtClean="0"/>
              <a:t>Petra Kavčič, Jerneja </a:t>
            </a:r>
            <a:r>
              <a:rPr lang="sl-SI" sz="1800" b="1" dirty="0"/>
              <a:t>Bokal </a:t>
            </a:r>
            <a:endParaRPr lang="sl-SI" sz="1800" b="1" dirty="0" smtClean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err="1" smtClean="0"/>
              <a:t>and</a:t>
            </a:r>
            <a:r>
              <a:rPr lang="sl-SI" sz="1800" b="1" dirty="0" smtClean="0"/>
              <a:t> Nina Granda.</a:t>
            </a:r>
            <a:endParaRPr sz="1800" b="1"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41" name="Google Shape;541;p44"/>
          <p:cNvSpPr>
            <a:spLocks noGrp="1"/>
          </p:cNvSpPr>
          <p:nvPr>
            <p:ph type="sldNum" idx="12"/>
          </p:nvPr>
        </p:nvSpPr>
        <p:spPr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sl-SI"/>
              <a:t>16</a:t>
            </a:fld>
            <a:endParaRPr/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>
          <a:xfrm>
            <a:off x="-22163" y="86715"/>
            <a:ext cx="4677290" cy="3496022"/>
          </a:xfrm>
        </p:spPr>
      </p:pic>
      <p:sp>
        <p:nvSpPr>
          <p:cNvPr id="543" name="Google Shape;543;p44"/>
          <p:cNvSpPr txBox="1"/>
          <p:nvPr/>
        </p:nvSpPr>
        <p:spPr>
          <a:xfrm>
            <a:off x="3832803" y="1796888"/>
            <a:ext cx="5495925" cy="155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sense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responsibility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074" y="3582737"/>
            <a:ext cx="2529746" cy="153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4" descr="Rezultat iskanja slik za erasmus +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0981" y="720306"/>
            <a:ext cx="2749839" cy="94618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4"/>
          <p:cNvSpPr/>
          <p:nvPr/>
        </p:nvSpPr>
        <p:spPr>
          <a:xfrm>
            <a:off x="6724073" y="6243782"/>
            <a:ext cx="1754909" cy="193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4"/>
          <p:cNvSpPr txBox="1"/>
          <p:nvPr/>
        </p:nvSpPr>
        <p:spPr>
          <a:xfrm>
            <a:off x="5085523" y="5213532"/>
            <a:ext cx="2990483" cy="94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1800" b="1" i="0" u="none" strike="noStrike" cap="none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November  2020</a:t>
            </a:r>
            <a:endParaRPr sz="18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44" descr="Logo"/>
          <p:cNvPicPr preferRelativeResize="0"/>
          <p:nvPr/>
        </p:nvPicPr>
        <p:blipFill rotWithShape="1">
          <a:blip r:embed="rId6">
            <a:alphaModFix/>
          </a:blip>
          <a:srcRect r="54543"/>
          <a:stretch/>
        </p:blipFill>
        <p:spPr>
          <a:xfrm>
            <a:off x="221588" y="3843892"/>
            <a:ext cx="1531000" cy="70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2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značba mesta slike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23765" b="10596"/>
          <a:stretch/>
        </p:blipFill>
        <p:spPr>
          <a:xfrm>
            <a:off x="0" y="10585"/>
            <a:ext cx="9144000" cy="4318300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403754"/>
            <a:ext cx="9144001" cy="819619"/>
          </a:xfrm>
        </p:spPr>
        <p:txBody>
          <a:bodyPr rtlCol="0"/>
          <a:lstStyle/>
          <a:p>
            <a:pPr algn="l" rtl="0"/>
            <a:r>
              <a:rPr lang="sl-SI" dirty="0" smtClean="0"/>
              <a:t> GLIVE</a:t>
            </a:r>
            <a:endParaRPr lang="sl-SI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6701"/>
            <a:ext cx="8801100" cy="1460456"/>
          </a:xfrm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sl-SI" sz="1800" b="1" dirty="0"/>
              <a:t>Glive so preprosto zgrajeni organizmi, brez pravih tkiv in organov, </a:t>
            </a:r>
            <a:r>
              <a:rPr lang="sl-SI" sz="1800" b="1" dirty="0" smtClean="0"/>
              <a:t/>
            </a:r>
            <a:br>
              <a:rPr lang="sl-SI" sz="1800" b="1" dirty="0" smtClean="0"/>
            </a:br>
            <a:r>
              <a:rPr lang="sl-SI" sz="1800" b="1" dirty="0" smtClean="0"/>
              <a:t>v </a:t>
            </a:r>
            <a:r>
              <a:rPr lang="sl-SI" sz="1800" b="1" dirty="0"/>
              <a:t>celici imajo eno ali več jeder.</a:t>
            </a:r>
            <a:endParaRPr lang="sl-SI" sz="180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2</a:t>
            </a:fld>
            <a:endParaRPr lang="sl-SI" dirty="0"/>
          </a:p>
        </p:txBody>
      </p:sp>
      <p:sp>
        <p:nvSpPr>
          <p:cNvPr id="2" name="AutoShape 2" descr="File:Boletus edulis steinpilz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 sz="1350"/>
          </a:p>
        </p:txBody>
      </p:sp>
      <p:sp>
        <p:nvSpPr>
          <p:cNvPr id="4" name="Pravokotnik 3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9" name="Pravokotnik 8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515526"/>
            <a:ext cx="9143999" cy="766010"/>
          </a:xfrm>
        </p:spPr>
        <p:txBody>
          <a:bodyPr rtlCol="0"/>
          <a:lstStyle/>
          <a:p>
            <a:pPr algn="l" rtl="0"/>
            <a:r>
              <a:rPr lang="sl-SI" dirty="0" smtClean="0"/>
              <a:t> ZGRADBA </a:t>
            </a:r>
            <a:r>
              <a:rPr lang="sl-SI" dirty="0" smtClean="0"/>
              <a:t>GLIVNE CELICE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7900"/>
            <a:ext cx="9144000" cy="1536797"/>
          </a:xfrm>
        </p:spPr>
        <p:txBody>
          <a:bodyPr rtlCol="0"/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sl-SI" sz="2000" dirty="0"/>
              <a:t>V celici imajo eno ali več jeder</a:t>
            </a:r>
            <a:r>
              <a:rPr lang="sl-SI" sz="2000" dirty="0" smtClean="0"/>
              <a:t>.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sl-SI" sz="2000" dirty="0" smtClean="0"/>
              <a:t>Celico </a:t>
            </a:r>
            <a:r>
              <a:rPr lang="sl-SI" sz="2000" dirty="0"/>
              <a:t>obdaja celična stena iz </a:t>
            </a:r>
            <a:r>
              <a:rPr lang="sl-SI" sz="2000" b="1" dirty="0" smtClean="0"/>
              <a:t>HITINA.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sl-SI" sz="2000" dirty="0" smtClean="0"/>
              <a:t>To </a:t>
            </a:r>
            <a:r>
              <a:rPr lang="sl-SI" sz="2000" dirty="0"/>
              <a:t>je snov, ki se nahaja tudi v zunanjem ogrodju členonožcev – žuželk, rakov</a:t>
            </a:r>
            <a:r>
              <a:rPr lang="sl-SI" sz="2000" dirty="0" smtClean="0"/>
              <a:t>…</a:t>
            </a:r>
            <a:endParaRPr lang="sl-SI" sz="20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3</a:t>
            </a:fld>
            <a:endParaRPr lang="sl-SI" dirty="0"/>
          </a:p>
        </p:txBody>
      </p:sp>
      <p:pic>
        <p:nvPicPr>
          <p:cNvPr id="33" name="Označba mesta vsebine 32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21845" y="0"/>
            <a:ext cx="7182611" cy="4426170"/>
          </a:xfrm>
          <a:prstGeom prst="rect">
            <a:avLst/>
          </a:prstGeo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96620" y="4821870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2" y="529110"/>
            <a:ext cx="8505000" cy="432000"/>
          </a:xfrm>
        </p:spPr>
        <p:txBody>
          <a:bodyPr rtlCol="0"/>
          <a:lstStyle/>
          <a:p>
            <a:pPr rtl="0"/>
            <a:r>
              <a:rPr lang="sl-SI" dirty="0" smtClean="0"/>
              <a:t>GLIVE RASTEJO POVSOD…</a:t>
            </a:r>
            <a:endParaRPr lang="sl-SI" dirty="0"/>
          </a:p>
        </p:txBody>
      </p:sp>
      <p:pic>
        <p:nvPicPr>
          <p:cNvPr id="95" name="Označba mesta za sliko 94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23" y="1419274"/>
            <a:ext cx="2700338" cy="2025253"/>
          </a:xfrm>
        </p:spPr>
      </p:pic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4</a:t>
            </a:fld>
            <a:endParaRPr lang="sl-SI" dirty="0"/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742" y="3275169"/>
            <a:ext cx="3297414" cy="827347"/>
          </a:xfrm>
        </p:spPr>
        <p:txBody>
          <a:bodyPr rtlCol="0"/>
          <a:lstStyle/>
          <a:p>
            <a:r>
              <a:rPr lang="sl-SI" sz="1800" dirty="0" smtClean="0"/>
              <a:t>snežiščih in ledenikih, puščavah, </a:t>
            </a:r>
            <a:br>
              <a:rPr lang="sl-SI" sz="1800" dirty="0" smtClean="0"/>
            </a:br>
            <a:r>
              <a:rPr lang="sl-SI" sz="1800" dirty="0" smtClean="0"/>
              <a:t>v tekočih vodah in v morju, </a:t>
            </a:r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742" y="4844110"/>
            <a:ext cx="3297414" cy="827347"/>
          </a:xfrm>
        </p:spPr>
        <p:txBody>
          <a:bodyPr rtlCol="0"/>
          <a:lstStyle/>
          <a:p>
            <a:r>
              <a:rPr lang="sl-SI" sz="1800" dirty="0" smtClean="0"/>
              <a:t>v človeškem telesu, pomivalnem stroju, grajenih objektih…</a:t>
            </a:r>
            <a:endParaRPr lang="sl-SI" sz="1800" dirty="0"/>
          </a:p>
        </p:txBody>
      </p:sp>
      <p:sp>
        <p:nvSpPr>
          <p:cNvPr id="67" name="Označba mesta besedila 66"/>
          <p:cNvSpPr>
            <a:spLocks noGrp="1"/>
          </p:cNvSpPr>
          <p:nvPr>
            <p:ph type="body" sz="quarter" idx="4294967295"/>
          </p:nvPr>
        </p:nvSpPr>
        <p:spPr>
          <a:xfrm>
            <a:off x="0" y="1860550"/>
            <a:ext cx="3044825" cy="647700"/>
          </a:xfrm>
        </p:spPr>
        <p:txBody>
          <a:bodyPr/>
          <a:lstStyle/>
          <a:p>
            <a:r>
              <a:rPr lang="sl-SI" sz="1800" dirty="0"/>
              <a:t>v gozdovih,  na travnikih</a:t>
            </a:r>
            <a:br>
              <a:rPr lang="sl-SI" sz="1800" dirty="0"/>
            </a:br>
            <a:r>
              <a:rPr lang="sl-SI" sz="1800" dirty="0"/>
              <a:t> in pašnikih, </a:t>
            </a:r>
          </a:p>
          <a:p>
            <a:endParaRPr lang="sl-SI" dirty="0"/>
          </a:p>
        </p:txBody>
      </p:sp>
      <p:cxnSp>
        <p:nvCxnSpPr>
          <p:cNvPr id="75" name="Raven povezovalnik 74" descr="Prva razdelilna črta na diapozitivu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94285" y="2396260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 descr="Druga razdelilna črta na diapozitivu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15156" y="2396260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1" y="4600762"/>
            <a:ext cx="3080995" cy="205078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26" y="4003842"/>
            <a:ext cx="2784523" cy="2088392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74" y="2286286"/>
            <a:ext cx="2748169" cy="20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6107" r="44027" b="13955"/>
          <a:stretch/>
        </p:blipFill>
        <p:spPr>
          <a:xfrm>
            <a:off x="118533" y="87086"/>
            <a:ext cx="4393469" cy="6631941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642" y="3727177"/>
            <a:ext cx="4422997" cy="799633"/>
          </a:xfrm>
        </p:spPr>
        <p:txBody>
          <a:bodyPr rtlCol="0"/>
          <a:lstStyle/>
          <a:p>
            <a:pPr algn="ctr" rtl="0"/>
            <a:r>
              <a:rPr lang="sl-SI" dirty="0" smtClean="0"/>
              <a:t>GLIVE</a:t>
            </a:r>
            <a:endParaRPr lang="sl-SI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659" y="4785896"/>
            <a:ext cx="4506965" cy="1933131"/>
          </a:xfrm>
          <a:solidFill>
            <a:schemeClr val="bg1">
              <a:alpha val="80000"/>
            </a:schemeClr>
          </a:solidFill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sl-SI" sz="2000" b="1" dirty="0"/>
              <a:t>Glive nimajo zelenega barvila ali </a:t>
            </a:r>
            <a:endParaRPr lang="sl-SI" sz="2000" b="1" dirty="0" smtClean="0"/>
          </a:p>
          <a:p>
            <a:pPr algn="ctr">
              <a:lnSpc>
                <a:spcPct val="150000"/>
              </a:lnSpc>
            </a:pPr>
            <a:r>
              <a:rPr lang="sl-SI" sz="2000" b="1" dirty="0" smtClean="0"/>
              <a:t>klorofila</a:t>
            </a:r>
            <a:r>
              <a:rPr lang="sl-SI" sz="2000" b="1" dirty="0"/>
              <a:t>, </a:t>
            </a:r>
            <a:r>
              <a:rPr lang="sl-SI" sz="2000" b="1" dirty="0" smtClean="0"/>
              <a:t>s </a:t>
            </a:r>
            <a:r>
              <a:rPr lang="sl-SI" sz="2000" b="1" dirty="0"/>
              <a:t>pomočjo hif črpajo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b="1" dirty="0" smtClean="0"/>
              <a:t>hranilne </a:t>
            </a:r>
            <a:r>
              <a:rPr lang="sl-SI" sz="2000" b="1" dirty="0"/>
              <a:t>snovi iz okolice</a:t>
            </a:r>
            <a:r>
              <a:rPr lang="sl-SI" sz="2000" b="1" dirty="0" smtClean="0"/>
              <a:t>.</a:t>
            </a:r>
            <a:endParaRPr lang="sl-SI" sz="200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5</a:t>
            </a:fld>
            <a:endParaRPr lang="sl-SI" dirty="0"/>
          </a:p>
        </p:txBody>
      </p:sp>
      <p:sp>
        <p:nvSpPr>
          <p:cNvPr id="2" name="AutoShape 2" descr="File:Boletus edulis steinpilz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 sz="135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0488" b="10860"/>
          <a:stretch/>
        </p:blipFill>
        <p:spPr>
          <a:xfrm>
            <a:off x="4623641" y="86715"/>
            <a:ext cx="4422997" cy="35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9980"/>
            <a:ext cx="8505000" cy="432000"/>
          </a:xfrm>
        </p:spPr>
        <p:txBody>
          <a:bodyPr rtlCol="0"/>
          <a:lstStyle/>
          <a:p>
            <a:r>
              <a:rPr lang="sl-SI" sz="2100" dirty="0"/>
              <a:t>Glede na način prehranjevanja ločimo:</a:t>
            </a:r>
            <a:endParaRPr lang="sl-SI" sz="2100" dirty="0"/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6</a:t>
            </a:fld>
            <a:endParaRPr lang="sl-SI" dirty="0"/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602" y="4632373"/>
            <a:ext cx="2787500" cy="1400126"/>
          </a:xfrm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sl-SI" dirty="0"/>
              <a:t>Hranijo </a:t>
            </a:r>
            <a:r>
              <a:rPr lang="sl-SI" dirty="0"/>
              <a:t>se z odmrlimi bitji in spreminjajo organske snovi v neorganske (razkrojevalci</a:t>
            </a:r>
            <a:r>
              <a:rPr lang="sl-SI" dirty="0"/>
              <a:t>).</a:t>
            </a:r>
          </a:p>
          <a:p>
            <a:pPr algn="l">
              <a:lnSpc>
                <a:spcPct val="150000"/>
              </a:lnSpc>
            </a:pPr>
            <a:r>
              <a:rPr lang="sl-SI" dirty="0"/>
              <a:t> </a:t>
            </a:r>
            <a:r>
              <a:rPr lang="sl-SI" dirty="0"/>
              <a:t>Sodelujejo pri kroženju snovi v naravi.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62523" y="4751101"/>
            <a:ext cx="1620441" cy="783872"/>
          </a:xfrm>
        </p:spPr>
        <p:txBody>
          <a:bodyPr rtlCol="0"/>
          <a:lstStyle/>
          <a:p>
            <a:r>
              <a:rPr lang="sl-SI" dirty="0"/>
              <a:t>Hrano </a:t>
            </a:r>
            <a:r>
              <a:rPr lang="sl-SI" dirty="0"/>
              <a:t>dobijo iz živih organizmov</a:t>
            </a:r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3948" y="4718022"/>
            <a:ext cx="3238500" cy="2260110"/>
          </a:xfrm>
        </p:spPr>
        <p:txBody>
          <a:bodyPr rtlCol="0"/>
          <a:lstStyle/>
          <a:p>
            <a:pPr algn="l">
              <a:lnSpc>
                <a:spcPct val="100000"/>
              </a:lnSpc>
            </a:pPr>
            <a:r>
              <a:rPr lang="sl-SI" dirty="0" smtClean="0"/>
              <a:t>Sožitje med glivami in višjimi rastlinami imenujemo MIKORIZA.</a:t>
            </a:r>
          </a:p>
          <a:p>
            <a:pPr algn="l">
              <a:lnSpc>
                <a:spcPct val="100000"/>
              </a:lnSpc>
            </a:pPr>
            <a:r>
              <a:rPr lang="sl-SI" dirty="0" smtClean="0"/>
              <a:t>Glive rastlinam dovajajo mineralne snovi,  v sušnem obdobju pa tudi vodo. </a:t>
            </a:r>
          </a:p>
          <a:p>
            <a:pPr algn="l">
              <a:lnSpc>
                <a:spcPct val="100000"/>
              </a:lnSpc>
            </a:pPr>
            <a:r>
              <a:rPr lang="sl-SI" dirty="0" smtClean="0"/>
              <a:t>Rastline glivo oskrbujejo s hranilnimi snovmi.</a:t>
            </a:r>
            <a:br>
              <a:rPr lang="sl-SI" dirty="0" smtClean="0"/>
            </a:br>
            <a:endParaRPr lang="sl-SI" dirty="0" smtClean="0"/>
          </a:p>
          <a:p>
            <a:pPr algn="l">
              <a:lnSpc>
                <a:spcPct val="100000"/>
              </a:lnSpc>
            </a:pPr>
            <a:r>
              <a:rPr lang="sl-SI" dirty="0" smtClean="0"/>
              <a:t>Primeri mikorize: bor in jurček, breza in brezov goban, trava in šampinjoni.</a:t>
            </a:r>
            <a:endParaRPr lang="sl-SI" dirty="0"/>
          </a:p>
        </p:txBody>
      </p:sp>
      <p:sp>
        <p:nvSpPr>
          <p:cNvPr id="18" name="Označba mesta za besedilo 17">
            <a:extLst>
              <a:ext uri="{FF2B5EF4-FFF2-40B4-BE49-F238E27FC236}">
                <a16:creationId xmlns:a16="http://schemas.microsoft.com/office/drawing/2014/main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05" y="4269584"/>
            <a:ext cx="2773981" cy="378000"/>
          </a:xfrm>
        </p:spPr>
        <p:txBody>
          <a:bodyPr rtlCol="0"/>
          <a:lstStyle/>
          <a:p>
            <a:r>
              <a:rPr lang="sl-SI" dirty="0" smtClean="0"/>
              <a:t>GNILOŽIVKE </a:t>
            </a:r>
            <a:r>
              <a:rPr lang="sl-SI" dirty="0"/>
              <a:t>(ali SAPROFITE)</a:t>
            </a:r>
            <a:endParaRPr lang="sl-SI" dirty="0"/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2448" y="4250544"/>
            <a:ext cx="2308781" cy="378000"/>
          </a:xfrm>
        </p:spPr>
        <p:txBody>
          <a:bodyPr rtlCol="0"/>
          <a:lstStyle/>
          <a:p>
            <a:r>
              <a:rPr lang="sl-SI" dirty="0"/>
              <a:t>ZAJEDALKE (ali PARAZITI)</a:t>
            </a:r>
            <a:endParaRPr lang="sl-SI" dirty="0"/>
          </a:p>
        </p:txBody>
      </p:sp>
      <p:sp>
        <p:nvSpPr>
          <p:cNvPr id="20" name="Označba mesta za besedilo 19">
            <a:extLst>
              <a:ext uri="{FF2B5EF4-FFF2-40B4-BE49-F238E27FC236}">
                <a16:creationId xmlns:a16="http://schemas.microsoft.com/office/drawing/2014/main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59869" y="4259733"/>
            <a:ext cx="2474624" cy="378000"/>
          </a:xfrm>
        </p:spPr>
        <p:txBody>
          <a:bodyPr rtlCol="0"/>
          <a:lstStyle/>
          <a:p>
            <a:pPr rtl="0"/>
            <a:r>
              <a:rPr lang="sl-SI" dirty="0" smtClean="0"/>
              <a:t>SIMBIOTSKE GLIVE</a:t>
            </a:r>
            <a:endParaRPr lang="sl-SI" dirty="0"/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>
            <a:fillRect/>
          </a:stretch>
        </p:blipFill>
        <p:spPr>
          <a:xfrm>
            <a:off x="200115" y="1436951"/>
            <a:ext cx="2602924" cy="2602924"/>
          </a:xfrm>
        </p:spPr>
      </p:pic>
      <p:pic>
        <p:nvPicPr>
          <p:cNvPr id="7" name="Označba mesta slike 6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144243" y="1428527"/>
            <a:ext cx="2684757" cy="2611348"/>
          </a:xfrm>
        </p:spPr>
      </p:pic>
      <p:pic>
        <p:nvPicPr>
          <p:cNvPr id="9" name="Označba mesta slike 8"/>
          <p:cNvPicPr>
            <a:picLocks noGrp="1" noChangeAspect="1"/>
          </p:cNvPicPr>
          <p:nvPr>
            <p:ph type="pic" sz="quarter" idx="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r="14277"/>
          <a:stretch>
            <a:fillRect/>
          </a:stretch>
        </p:blipFill>
        <p:spPr>
          <a:xfrm>
            <a:off x="3198583" y="1436951"/>
            <a:ext cx="2602924" cy="2602924"/>
          </a:xfrm>
        </p:spPr>
      </p:pic>
      <p:cxnSp>
        <p:nvCxnSpPr>
          <p:cNvPr id="26" name="Raven povezovalnik 25" descr="Prva razdelilna črta na diapozitivu">
            <a:extLst>
              <a:ext uri="{FF2B5EF4-FFF2-40B4-BE49-F238E27FC236}">
                <a16:creationId xmlns:a16="http://schemas.microsoft.com/office/drawing/2014/main" id="{52BF77C5-A7CF-41B3-839E-3BF2943DD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69719" y="2382407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 descr="Druga razdelilna črta na diapozitivu">
            <a:extLst>
              <a:ext uri="{FF2B5EF4-FFF2-40B4-BE49-F238E27FC236}">
                <a16:creationId xmlns:a16="http://schemas.microsoft.com/office/drawing/2014/main" id="{4C7F0FBB-8F7E-4809-AA84-4F77D1164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81538" y="2382407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4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304927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POMEN </a:t>
            </a:r>
            <a:r>
              <a:rPr lang="sl-SI" sz="2100" spc="75" dirty="0"/>
              <a:t>SOŽITJA MED GLIVAMI IN RASTLINAMI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3996267"/>
            <a:ext cx="8836197" cy="2766482"/>
          </a:xfrm>
        </p:spPr>
        <p:txBody>
          <a:bodyPr rtlCol="0"/>
          <a:lstStyle/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chemeClr val="bg1"/>
                </a:solidFill>
              </a:rPr>
              <a:t>boljša </a:t>
            </a:r>
            <a:r>
              <a:rPr lang="sl-SI" sz="2000" dirty="0">
                <a:solidFill>
                  <a:schemeClr val="bg1"/>
                </a:solidFill>
              </a:rPr>
              <a:t>in bolj enakomerna rast </a:t>
            </a:r>
            <a:r>
              <a:rPr lang="sl-SI" sz="2000" dirty="0" smtClean="0">
                <a:solidFill>
                  <a:schemeClr val="bg1"/>
                </a:solidFill>
              </a:rPr>
              <a:t>rastlin,</a:t>
            </a:r>
            <a:endParaRPr lang="sl-SI" sz="2000" dirty="0">
              <a:solidFill>
                <a:schemeClr val="bg1"/>
              </a:solidFill>
            </a:endParaRP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bolj zdrav in gostejši koreninski </a:t>
            </a:r>
            <a:r>
              <a:rPr lang="sl-SI" sz="2000" dirty="0" smtClean="0">
                <a:solidFill>
                  <a:schemeClr val="bg1"/>
                </a:solidFill>
              </a:rPr>
              <a:t>sistem,</a:t>
            </a:r>
            <a:endParaRPr lang="sl-SI" sz="2000" dirty="0">
              <a:solidFill>
                <a:schemeClr val="bg1"/>
              </a:solidFill>
            </a:endParaRP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večji in bolj številni plodovi in </a:t>
            </a:r>
            <a:r>
              <a:rPr lang="sl-SI" sz="2000" dirty="0" smtClean="0">
                <a:solidFill>
                  <a:schemeClr val="bg1"/>
                </a:solidFill>
              </a:rPr>
              <a:t>cvetovi,</a:t>
            </a:r>
            <a:endParaRPr lang="sl-SI" sz="2000" dirty="0">
              <a:solidFill>
                <a:schemeClr val="bg1"/>
              </a:solidFill>
            </a:endParaRP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večja odpornost na </a:t>
            </a:r>
            <a:r>
              <a:rPr lang="sl-SI" sz="2000" dirty="0" smtClean="0">
                <a:solidFill>
                  <a:schemeClr val="bg1"/>
                </a:solidFill>
              </a:rPr>
              <a:t>sušo,</a:t>
            </a:r>
            <a:endParaRPr lang="sl-SI" sz="2000" dirty="0">
              <a:solidFill>
                <a:schemeClr val="bg1"/>
              </a:solidFill>
            </a:endParaRP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manjša potreba po zalivanju in </a:t>
            </a:r>
            <a:r>
              <a:rPr lang="sl-SI" sz="2000" dirty="0" smtClean="0">
                <a:solidFill>
                  <a:schemeClr val="bg1"/>
                </a:solidFill>
              </a:rPr>
              <a:t>gnojenju.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7</a:t>
            </a:fld>
            <a:endParaRPr lang="sl-SI" dirty="0"/>
          </a:p>
        </p:txBody>
      </p:sp>
      <p:pic>
        <p:nvPicPr>
          <p:cNvPr id="30" name="Označba mesta za sliko 6">
            <a:extLst>
              <a:ext uri="{FF2B5EF4-FFF2-40B4-BE49-F238E27FC236}">
                <a16:creationId xmlns:a16="http://schemas.microsoft.com/office/drawing/2014/main" id="{3C93D08A-A6C3-0E48-9CD7-3960B2A050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b="37779"/>
          <a:stretch/>
        </p:blipFill>
        <p:spPr>
          <a:xfrm>
            <a:off x="123973" y="135426"/>
            <a:ext cx="8822304" cy="3188132"/>
          </a:xfr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6465882" y="4596121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7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77" y="481850"/>
            <a:ext cx="8505000" cy="432000"/>
          </a:xfrm>
        </p:spPr>
        <p:txBody>
          <a:bodyPr rtlCol="0"/>
          <a:lstStyle/>
          <a:p>
            <a:pPr rtl="0"/>
            <a:r>
              <a:rPr lang="sl-SI" dirty="0" smtClean="0"/>
              <a:t>ZGRADBA GOBE</a:t>
            </a: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8</a:t>
            </a:fld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3"/>
          <a:stretch/>
        </p:blipFill>
        <p:spPr>
          <a:xfrm>
            <a:off x="2819367" y="1306661"/>
            <a:ext cx="3437466" cy="4885339"/>
          </a:xfrm>
          <a:prstGeom prst="rect">
            <a:avLst/>
          </a:prstGeom>
        </p:spPr>
      </p:pic>
      <p:cxnSp>
        <p:nvCxnSpPr>
          <p:cNvPr id="11" name="Raven puščični povezovalnik 10"/>
          <p:cNvCxnSpPr/>
          <p:nvPr/>
        </p:nvCxnSpPr>
        <p:spPr>
          <a:xfrm>
            <a:off x="6163733" y="2389917"/>
            <a:ext cx="584759" cy="2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6026725" y="3498573"/>
            <a:ext cx="529310" cy="5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6053667" y="4610104"/>
            <a:ext cx="787400" cy="10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2040467" y="2217229"/>
            <a:ext cx="1828800" cy="50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934199" y="3324477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GOBA</a:t>
            </a:r>
            <a:endParaRPr lang="sl-SI" sz="2000" b="1" dirty="0"/>
          </a:p>
        </p:txBody>
      </p:sp>
      <p:sp>
        <p:nvSpPr>
          <p:cNvPr id="24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934199" y="4507266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PODGOBJE</a:t>
            </a:r>
            <a:endParaRPr lang="sl-SI" sz="2000" b="1" dirty="0"/>
          </a:p>
        </p:txBody>
      </p:sp>
      <p:sp>
        <p:nvSpPr>
          <p:cNvPr id="31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848810" y="2267948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GLIVA</a:t>
            </a:r>
            <a:endParaRPr lang="sl-SI" sz="2000" b="1" dirty="0"/>
          </a:p>
        </p:txBody>
      </p:sp>
      <p:cxnSp>
        <p:nvCxnSpPr>
          <p:cNvPr id="35" name="Raven puščični povezovalnik 34"/>
          <p:cNvCxnSpPr/>
          <p:nvPr/>
        </p:nvCxnSpPr>
        <p:spPr>
          <a:xfrm flipH="1">
            <a:off x="2142067" y="3021563"/>
            <a:ext cx="1895843" cy="111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Raven puščični povezovalnik 35"/>
          <p:cNvCxnSpPr/>
          <p:nvPr/>
        </p:nvCxnSpPr>
        <p:spPr>
          <a:xfrm flipH="1">
            <a:off x="2040467" y="4822005"/>
            <a:ext cx="2113732" cy="251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/>
          <p:nvPr/>
        </p:nvCxnSpPr>
        <p:spPr>
          <a:xfrm flipH="1">
            <a:off x="1808241" y="3570458"/>
            <a:ext cx="2329715" cy="219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821267" y="2108972"/>
            <a:ext cx="1897782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KLOBUK</a:t>
            </a:r>
            <a:endParaRPr lang="sl-SI" sz="2000" b="1" dirty="0"/>
          </a:p>
        </p:txBody>
      </p:sp>
      <p:sp>
        <p:nvSpPr>
          <p:cNvPr id="40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773692" y="3016766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TROSOVNIK</a:t>
            </a:r>
            <a:endParaRPr lang="sl-SI" sz="2000" b="1" dirty="0"/>
          </a:p>
        </p:txBody>
      </p:sp>
      <p:sp>
        <p:nvSpPr>
          <p:cNvPr id="41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1067242" y="3631879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BET</a:t>
            </a:r>
            <a:endParaRPr lang="sl-SI" sz="2000" b="1" dirty="0"/>
          </a:p>
        </p:txBody>
      </p:sp>
      <p:sp>
        <p:nvSpPr>
          <p:cNvPr id="44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1346682" y="4964234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HIFE</a:t>
            </a:r>
            <a:endParaRPr lang="sl-SI" sz="2000" b="1" dirty="0"/>
          </a:p>
        </p:txBody>
      </p:sp>
      <p:sp>
        <p:nvSpPr>
          <p:cNvPr id="46" name="Pravokotnik 45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304927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POMEN </a:t>
            </a:r>
            <a:r>
              <a:rPr lang="sl-SI" sz="2100" spc="75" dirty="0"/>
              <a:t>SOŽITJA MED GLIVAMI IN RASTLINAMI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3996267"/>
            <a:ext cx="8836197" cy="2766482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/>
              <a:t>Kvasovke so enocelične </a:t>
            </a:r>
            <a:r>
              <a:rPr lang="sl-SI" sz="1800" dirty="0" smtClean="0"/>
              <a:t>glive.</a:t>
            </a:r>
            <a:endParaRPr lang="sl-SI" sz="18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 smtClean="0"/>
              <a:t>Pomembne </a:t>
            </a:r>
            <a:r>
              <a:rPr lang="sl-SI" sz="1800" dirty="0"/>
              <a:t>so pri proizvodnji alkoholnih pijač, piva ter peki kruha</a:t>
            </a:r>
            <a:r>
              <a:rPr lang="sl-SI" sz="1800" dirty="0" smtClean="0"/>
              <a:t>.</a:t>
            </a:r>
            <a:endParaRPr lang="sl-SI" sz="18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/>
              <a:t>V pogojih brez kisika omogočajo potek ALKOHOLNEGA VRENJA, pri katerem sladkor spreminjajo v alkohol in ogljikov dioksid. Zaradi ogljikovega dioksida testo vzhaja</a:t>
            </a:r>
            <a:r>
              <a:rPr lang="sl-SI" sz="1800" dirty="0" smtClean="0"/>
              <a:t>.</a:t>
            </a:r>
            <a:endParaRPr lang="sl-SI" sz="18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/>
              <a:t>V pogojih s kisikom pa opravljajo celično dihanje.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9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04082" y="3486988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8" b="12548"/>
          <a:stretch/>
        </p:blipFill>
        <p:spPr>
          <a:xfrm>
            <a:off x="129628" y="203200"/>
            <a:ext cx="8816649" cy="29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3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FFFFFF"/>
      </a:hlink>
      <a:folHlink>
        <a:srgbClr val="FFFFFF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720_TF16411175.potx" id="{49A710C6-243A-42B6-A5C4-FA7E4D59512E}" vid="{EC303CD6-864B-49E2-B763-628A659EC03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Diaprojekcija na zaslonu (4:3)</PresentationFormat>
  <Paragraphs>101</Paragraphs>
  <Slides>16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Times New Roman</vt:lpstr>
      <vt:lpstr>Officeova tema</vt:lpstr>
      <vt:lpstr>GLIVE</vt:lpstr>
      <vt:lpstr> GLIVE</vt:lpstr>
      <vt:lpstr> ZGRADBA GLIVNE CELICE</vt:lpstr>
      <vt:lpstr>GLIVE RASTEJO POVSOD…</vt:lpstr>
      <vt:lpstr>GLIVE</vt:lpstr>
      <vt:lpstr>Glede na način prehranjevanja ločimo:</vt:lpstr>
      <vt:lpstr>  POMEN SOŽITJA MED GLIVAMI IN RASTLINAMI</vt:lpstr>
      <vt:lpstr>ZGRADBA GOBE</vt:lpstr>
      <vt:lpstr>  POMEN SOŽITJA MED GLIVAMI IN RASTLINAMI</vt:lpstr>
      <vt:lpstr>  UPORABA</vt:lpstr>
      <vt:lpstr>  UPORABA</vt:lpstr>
      <vt:lpstr>  UPORABA</vt:lpstr>
      <vt:lpstr>  UPORABA</vt:lpstr>
      <vt:lpstr>  PRIMERI:  jurček, lisička, zelena mušnica, rdeča mušnica, marela</vt:lpstr>
      <vt:lpstr>PowerPointova predstavitev</vt:lpstr>
      <vt:lpstr>    WRITTEN BY: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2020-11-02T07:29:54Z</dcterms:created>
  <dcterms:modified xsi:type="dcterms:W3CDTF">2020-11-02T20:18:54Z</dcterms:modified>
</cp:coreProperties>
</file>