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8"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Overlock"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1v0kIIaAHAnYVx0URR8xg7Chk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12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10"/>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37" name="Google Shape;237;p10"/>
          <p:cNvSpPr txBox="1">
            <a:spLocks noGrp="1"/>
          </p:cNvSpPr>
          <p:nvPr>
            <p:ph type="title"/>
          </p:nvPr>
        </p:nvSpPr>
        <p:spPr>
          <a:xfrm>
            <a:off x="1179226" y="1917091"/>
            <a:ext cx="98334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en-US" sz="3600">
                <a:solidFill>
                  <a:schemeClr val="dk2"/>
                </a:solidFill>
                <a:latin typeface="Overlock"/>
                <a:ea typeface="Overlock"/>
                <a:cs typeface="Overlock"/>
                <a:sym typeface="Overlock"/>
              </a:rPr>
              <a:t>Other tips</a:t>
            </a:r>
            <a:endParaRPr/>
          </a:p>
        </p:txBody>
      </p:sp>
      <p:grpSp>
        <p:nvGrpSpPr>
          <p:cNvPr id="238" name="Google Shape;238;p10"/>
          <p:cNvGrpSpPr/>
          <p:nvPr/>
        </p:nvGrpSpPr>
        <p:grpSpPr>
          <a:xfrm>
            <a:off x="0" y="0"/>
            <a:ext cx="3346102" cy="2510865"/>
            <a:chOff x="-305" y="-1"/>
            <a:chExt cx="3832880" cy="2876136"/>
          </a:xfrm>
        </p:grpSpPr>
        <p:sp>
          <p:nvSpPr>
            <p:cNvPr id="239" name="Google Shape;239;p10"/>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10"/>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10"/>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10"/>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43" name="Google Shape;243;p10"/>
          <p:cNvGrpSpPr/>
          <p:nvPr/>
        </p:nvGrpSpPr>
        <p:grpSpPr>
          <a:xfrm rot="5400000">
            <a:off x="9072780" y="3734338"/>
            <a:ext cx="3878664" cy="2368659"/>
            <a:chOff x="6867015" y="-1"/>
            <a:chExt cx="5324985" cy="3251912"/>
          </a:xfrm>
        </p:grpSpPr>
        <p:sp>
          <p:nvSpPr>
            <p:cNvPr id="244" name="Google Shape;244;p1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1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1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1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11"/>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11"/>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54" name="Google Shape;254;p11"/>
          <p:cNvGrpSpPr/>
          <p:nvPr/>
        </p:nvGrpSpPr>
        <p:grpSpPr>
          <a:xfrm>
            <a:off x="1303402" y="3985"/>
            <a:ext cx="9772765" cy="6858000"/>
            <a:chOff x="1303402" y="3985"/>
            <a:chExt cx="9772765" cy="6858000"/>
          </a:xfrm>
        </p:grpSpPr>
        <p:sp>
          <p:nvSpPr>
            <p:cNvPr id="255" name="Google Shape;255;p11"/>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6" name="Google Shape;256;p11"/>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11"/>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8" name="Google Shape;258;p11"/>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9" name="Google Shape;259;p11"/>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p11"/>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62" name="Google Shape;262;p11"/>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en-US" sz="5200">
                <a:solidFill>
                  <a:schemeClr val="dk2"/>
                </a:solidFill>
                <a:latin typeface="Overlock"/>
                <a:ea typeface="Overlock"/>
                <a:cs typeface="Overlock"/>
                <a:sym typeface="Overlock"/>
              </a:rPr>
              <a:t>Thank you</a:t>
            </a:r>
            <a:endParaRPr/>
          </a:p>
        </p:txBody>
      </p:sp>
      <p:sp>
        <p:nvSpPr>
          <p:cNvPr id="263" name="Google Shape;263;p11"/>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69" name="Google Shape;269;p12"/>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0" name="Google Shape;270;p12"/>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71" name="Google Shape;271;p12"/>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72" name="Google Shape;272;p12"/>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650353" y="1635652"/>
            <a:ext cx="3849727" cy="3717184"/>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Font typeface="Overlock"/>
              <a:buNone/>
            </a:pPr>
            <a:r>
              <a:rPr lang="en-GB" sz="3000" dirty="0">
                <a:solidFill>
                  <a:srgbClr val="FFFFFF"/>
                </a:solidFill>
                <a:latin typeface="Overlock"/>
                <a:ea typeface="Overlock"/>
                <a:cs typeface="Overlock"/>
                <a:sym typeface="Overlock"/>
              </a:rPr>
              <a:t>Friends and Hobbies</a:t>
            </a:r>
          </a:p>
        </p:txBody>
      </p:sp>
      <p:pic>
        <p:nvPicPr>
          <p:cNvPr id="98" name="Google Shape;98;p2" descr="Calendar&#10;&#10;Description automatically generated"/>
          <p:cNvPicPr preferRelativeResize="0">
            <a:picLocks noGrp="1"/>
          </p:cNvPicPr>
          <p:nvPr>
            <p:ph type="body" idx="1"/>
          </p:nvPr>
        </p:nvPicPr>
        <p:blipFill rotWithShape="1">
          <a:blip r:embed="rId3">
            <a:alphaModFix/>
          </a:blip>
          <a:srcRect l="21129" t="34053" r="56246" b="26377"/>
          <a:stretch/>
        </p:blipFill>
        <p:spPr>
          <a:xfrm>
            <a:off x="5708306" y="730688"/>
            <a:ext cx="5485607" cy="5396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305" y="3009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5" name="Google Shape;105;p3"/>
          <p:cNvGrpSpPr/>
          <p:nvPr/>
        </p:nvGrpSpPr>
        <p:grpSpPr>
          <a:xfrm>
            <a:off x="305" y="-11219"/>
            <a:ext cx="5646974" cy="6483075"/>
            <a:chOff x="-19221" y="0"/>
            <a:chExt cx="5646974" cy="6483075"/>
          </a:xfrm>
        </p:grpSpPr>
        <p:sp>
          <p:nvSpPr>
            <p:cNvPr id="106" name="Google Shape;106;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3"/>
          <p:cNvSpPr txBox="1">
            <a:spLocks noGrp="1"/>
          </p:cNvSpPr>
          <p:nvPr>
            <p:ph type="title"/>
          </p:nvPr>
        </p:nvSpPr>
        <p:spPr>
          <a:xfrm>
            <a:off x="804672" y="2023236"/>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a:solidFill>
                  <a:schemeClr val="dk2"/>
                </a:solidFill>
                <a:latin typeface="Overlock"/>
                <a:ea typeface="Overlock"/>
                <a:cs typeface="Overlock"/>
                <a:sym typeface="Overlock"/>
              </a:rPr>
              <a:t>Let´s talk about….</a:t>
            </a:r>
            <a:endParaRPr sz="4000">
              <a:solidFill>
                <a:schemeClr val="dk2"/>
              </a:solidFill>
              <a:latin typeface="Overlock"/>
              <a:ea typeface="Overlock"/>
              <a:cs typeface="Overlock"/>
              <a:sym typeface="Overlock"/>
            </a:endParaRPr>
          </a:p>
        </p:txBody>
      </p:sp>
      <p:grpSp>
        <p:nvGrpSpPr>
          <p:cNvPr id="112" name="Google Shape;112;p3"/>
          <p:cNvGrpSpPr/>
          <p:nvPr/>
        </p:nvGrpSpPr>
        <p:grpSpPr>
          <a:xfrm>
            <a:off x="6091238" y="1776936"/>
            <a:ext cx="5115491" cy="3305251"/>
            <a:chOff x="0" y="821283"/>
            <a:chExt cx="5115491" cy="3305251"/>
          </a:xfrm>
        </p:grpSpPr>
        <p:sp>
          <p:nvSpPr>
            <p:cNvPr id="113" name="Google Shape;113;p3"/>
            <p:cNvSpPr/>
            <p:nvPr/>
          </p:nvSpPr>
          <p:spPr>
            <a:xfrm>
              <a:off x="0" y="821283"/>
              <a:ext cx="5115491" cy="155902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76105" y="897388"/>
              <a:ext cx="4963281" cy="1406815"/>
            </a:xfrm>
            <a:prstGeom prst="rect">
              <a:avLst/>
            </a:prstGeom>
            <a:no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Clr>
                  <a:schemeClr val="lt1"/>
                </a:buClr>
                <a:buSzPts val="6500"/>
                <a:buFont typeface="Calibri"/>
                <a:buNone/>
              </a:pPr>
              <a:r>
                <a:rPr lang="en-US" sz="6500" b="0" i="0" u="none" strike="noStrike" cap="none">
                  <a:solidFill>
                    <a:schemeClr val="lt1"/>
                  </a:solidFill>
                  <a:latin typeface="Calibri"/>
                  <a:ea typeface="Calibri"/>
                  <a:cs typeface="Calibri"/>
                  <a:sym typeface="Calibri"/>
                </a:rPr>
                <a:t>Friendship</a:t>
              </a:r>
              <a:endParaRPr/>
            </a:p>
          </p:txBody>
        </p:sp>
        <p:sp>
          <p:nvSpPr>
            <p:cNvPr id="115" name="Google Shape;115;p3"/>
            <p:cNvSpPr/>
            <p:nvPr/>
          </p:nvSpPr>
          <p:spPr>
            <a:xfrm>
              <a:off x="0" y="2567509"/>
              <a:ext cx="5115491" cy="155902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76112" y="2827122"/>
              <a:ext cx="4963200" cy="1061400"/>
            </a:xfrm>
            <a:prstGeom prst="rect">
              <a:avLst/>
            </a:prstGeom>
            <a:no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Clr>
                  <a:schemeClr val="lt1"/>
                </a:buClr>
                <a:buSzPts val="6500"/>
                <a:buFont typeface="Calibri"/>
                <a:buNone/>
              </a:pPr>
              <a:r>
                <a:rPr lang="cs-CZ" sz="6500" dirty="0" err="1">
                  <a:solidFill>
                    <a:schemeClr val="lt1"/>
                  </a:solidFill>
                  <a:latin typeface="Calibri"/>
                  <a:cs typeface="Calibri"/>
                  <a:sym typeface="Calibri"/>
                </a:rPr>
                <a:t>Hobbies</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a:solidFill>
                  <a:schemeClr val="dk2"/>
                </a:solidFill>
                <a:latin typeface="Overlock"/>
                <a:ea typeface="Overlock"/>
                <a:cs typeface="Overlock"/>
                <a:sym typeface="Overlock"/>
              </a:rPr>
              <a:t>Reflect</a:t>
            </a:r>
            <a:endParaRPr/>
          </a:p>
        </p:txBody>
      </p:sp>
      <p:sp>
        <p:nvSpPr>
          <p:cNvPr id="124" name="Google Shape;124;p4"/>
          <p:cNvSpPr txBox="1">
            <a:spLocks noGrp="1"/>
          </p:cNvSpPr>
          <p:nvPr>
            <p:ph type="body" idx="1"/>
          </p:nvPr>
        </p:nvSpPr>
        <p:spPr>
          <a:xfrm>
            <a:off x="804672" y="2421682"/>
            <a:ext cx="4765949" cy="415639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2"/>
              </a:buClr>
              <a:buSzPct val="100000"/>
              <a:buNone/>
            </a:pPr>
            <a:r>
              <a:rPr lang="en-US">
                <a:solidFill>
                  <a:schemeClr val="dk2"/>
                </a:solidFill>
                <a:latin typeface="Overlock"/>
                <a:ea typeface="Overlock"/>
                <a:cs typeface="Overlock"/>
                <a:sym typeface="Overlock"/>
              </a:rPr>
              <a:t>• Do you meet other families with/ without children who have a visual impairment? How often?</a:t>
            </a:r>
            <a:endParaRPr/>
          </a:p>
          <a:p>
            <a:pPr marL="0" lvl="0" indent="0" algn="l" rtl="0">
              <a:lnSpc>
                <a:spcPct val="90000"/>
              </a:lnSpc>
              <a:spcBef>
                <a:spcPts val="1000"/>
              </a:spcBef>
              <a:spcAft>
                <a:spcPts val="0"/>
              </a:spcAft>
              <a:buClr>
                <a:schemeClr val="dk2"/>
              </a:buClr>
              <a:buSzPct val="100000"/>
              <a:buNone/>
            </a:pPr>
            <a:r>
              <a:rPr lang="en-US">
                <a:solidFill>
                  <a:schemeClr val="dk2"/>
                </a:solidFill>
                <a:latin typeface="Overlock"/>
                <a:ea typeface="Overlock"/>
                <a:cs typeface="Overlock"/>
                <a:sym typeface="Overlock"/>
              </a:rPr>
              <a:t>• How many friends does your child have? </a:t>
            </a:r>
            <a:endParaRPr/>
          </a:p>
          <a:p>
            <a:pPr marL="0" lvl="0" indent="0" algn="l" rtl="0">
              <a:lnSpc>
                <a:spcPct val="90000"/>
              </a:lnSpc>
              <a:spcBef>
                <a:spcPts val="1000"/>
              </a:spcBef>
              <a:spcAft>
                <a:spcPts val="0"/>
              </a:spcAft>
              <a:buClr>
                <a:schemeClr val="dk2"/>
              </a:buClr>
              <a:buSzPct val="100000"/>
              <a:buNone/>
            </a:pPr>
            <a:r>
              <a:rPr lang="en-US">
                <a:solidFill>
                  <a:schemeClr val="dk2"/>
                </a:solidFill>
                <a:latin typeface="Overlock"/>
                <a:ea typeface="Overlock"/>
                <a:cs typeface="Overlock"/>
                <a:sym typeface="Overlock"/>
              </a:rPr>
              <a:t>• How did he/she make them?</a:t>
            </a:r>
            <a:endParaRPr/>
          </a:p>
          <a:p>
            <a:pPr marL="0" lvl="0" indent="0" algn="l" rtl="0">
              <a:lnSpc>
                <a:spcPct val="90000"/>
              </a:lnSpc>
              <a:spcBef>
                <a:spcPts val="1000"/>
              </a:spcBef>
              <a:spcAft>
                <a:spcPts val="0"/>
              </a:spcAft>
              <a:buClr>
                <a:schemeClr val="dk2"/>
              </a:buClr>
              <a:buSzPct val="100000"/>
              <a:buNone/>
            </a:pPr>
            <a:r>
              <a:rPr lang="en-US">
                <a:solidFill>
                  <a:schemeClr val="dk2"/>
                </a:solidFill>
                <a:latin typeface="Overlock"/>
                <a:ea typeface="Overlock"/>
                <a:cs typeface="Overlock"/>
                <a:sym typeface="Overlock"/>
              </a:rPr>
              <a:t>• Who are your child´s friends?</a:t>
            </a:r>
            <a:endParaRPr/>
          </a:p>
          <a:p>
            <a:pPr marL="0" lvl="0" indent="0" algn="l" rtl="0">
              <a:lnSpc>
                <a:spcPct val="90000"/>
              </a:lnSpc>
              <a:spcBef>
                <a:spcPts val="1000"/>
              </a:spcBef>
              <a:spcAft>
                <a:spcPts val="0"/>
              </a:spcAft>
              <a:buClr>
                <a:schemeClr val="dk2"/>
              </a:buClr>
              <a:buSzPct val="100000"/>
              <a:buNone/>
            </a:pPr>
            <a:r>
              <a:rPr lang="en-US">
                <a:solidFill>
                  <a:schemeClr val="dk2"/>
                </a:solidFill>
                <a:latin typeface="Overlock"/>
                <a:ea typeface="Overlock"/>
                <a:cs typeface="Overlock"/>
                <a:sym typeface="Overlock"/>
              </a:rPr>
              <a:t>• Do they spend time with friends at school or also in their free time?</a:t>
            </a:r>
            <a:endParaRPr/>
          </a:p>
          <a:p>
            <a:pPr marL="0" lvl="0" indent="0" algn="l" rtl="0">
              <a:lnSpc>
                <a:spcPct val="90000"/>
              </a:lnSpc>
              <a:spcBef>
                <a:spcPts val="1000"/>
              </a:spcBef>
              <a:spcAft>
                <a:spcPts val="0"/>
              </a:spcAft>
              <a:buClr>
                <a:schemeClr val="dk2"/>
              </a:buClr>
              <a:buSzPct val="100000"/>
              <a:buNone/>
            </a:pPr>
            <a:r>
              <a:rPr lang="en-US">
                <a:solidFill>
                  <a:schemeClr val="dk2"/>
                </a:solidFill>
                <a:latin typeface="Overlock"/>
                <a:ea typeface="Overlock"/>
                <a:cs typeface="Overlock"/>
                <a:sym typeface="Overlock"/>
              </a:rPr>
              <a:t>• Does he/she have any hobbies, do sport? Are the hobbies adapted for people with visual impairment?</a:t>
            </a:r>
            <a:endParaRPr/>
          </a:p>
          <a:p>
            <a:pPr marL="228600" lvl="0" indent="-77470" algn="l" rtl="0">
              <a:lnSpc>
                <a:spcPct val="90000"/>
              </a:lnSpc>
              <a:spcBef>
                <a:spcPts val="1000"/>
              </a:spcBef>
              <a:spcAft>
                <a:spcPts val="0"/>
              </a:spcAft>
              <a:buClr>
                <a:schemeClr val="dk1"/>
              </a:buClr>
              <a:buSzPct val="100000"/>
              <a:buNone/>
            </a:pPr>
            <a:endParaRPr>
              <a:solidFill>
                <a:schemeClr val="dk2"/>
              </a:solidFill>
              <a:latin typeface="Overlock"/>
              <a:ea typeface="Overlock"/>
              <a:cs typeface="Overlock"/>
              <a:sym typeface="Overlock"/>
            </a:endParaRPr>
          </a:p>
        </p:txBody>
      </p:sp>
      <p:grpSp>
        <p:nvGrpSpPr>
          <p:cNvPr id="125" name="Google Shape;125;p4"/>
          <p:cNvGrpSpPr/>
          <p:nvPr/>
        </p:nvGrpSpPr>
        <p:grpSpPr>
          <a:xfrm>
            <a:off x="5818240" y="-16714"/>
            <a:ext cx="6373761" cy="6874714"/>
            <a:chOff x="5818240" y="-1"/>
            <a:chExt cx="6373761" cy="6874714"/>
          </a:xfrm>
        </p:grpSpPr>
        <p:sp>
          <p:nvSpPr>
            <p:cNvPr id="126" name="Google Shape;126;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0" name="Google Shape;130;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en-GB" sz="4600" dirty="0">
                <a:solidFill>
                  <a:schemeClr val="lt1"/>
                </a:solidFill>
                <a:latin typeface="Overlock"/>
                <a:ea typeface="Overlock"/>
                <a:cs typeface="Overlock"/>
                <a:sym typeface="Overlock"/>
              </a:rPr>
              <a:t>Possible </a:t>
            </a:r>
            <a:br>
              <a:rPr lang="en-GB" sz="4600" dirty="0">
                <a:solidFill>
                  <a:schemeClr val="lt1"/>
                </a:solidFill>
                <a:latin typeface="Overlock"/>
                <a:ea typeface="Overlock"/>
                <a:cs typeface="Overlock"/>
                <a:sym typeface="Overlock"/>
              </a:rPr>
            </a:br>
            <a:r>
              <a:rPr lang="en-GB" sz="4600" dirty="0">
                <a:solidFill>
                  <a:schemeClr val="lt1"/>
                </a:solidFill>
                <a:latin typeface="Overlock"/>
                <a:ea typeface="Overlock"/>
                <a:cs typeface="Overlock"/>
                <a:sym typeface="Overlock"/>
              </a:rPr>
              <a:t>causes </a:t>
            </a:r>
          </a:p>
        </p:txBody>
      </p:sp>
      <p:grpSp>
        <p:nvGrpSpPr>
          <p:cNvPr id="137" name="Google Shape;137;p5"/>
          <p:cNvGrpSpPr/>
          <p:nvPr/>
        </p:nvGrpSpPr>
        <p:grpSpPr>
          <a:xfrm>
            <a:off x="5468389" y="1138665"/>
            <a:ext cx="6263640" cy="4469131"/>
            <a:chOff x="0" y="61073"/>
            <a:chExt cx="6263640" cy="4469131"/>
          </a:xfrm>
        </p:grpSpPr>
        <p:sp>
          <p:nvSpPr>
            <p:cNvPr id="138" name="Google Shape;138;p5"/>
            <p:cNvSpPr/>
            <p:nvPr/>
          </p:nvSpPr>
          <p:spPr>
            <a:xfrm>
              <a:off x="0" y="61073"/>
              <a:ext cx="6263640" cy="81549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p:nvPr/>
          </p:nvSpPr>
          <p:spPr>
            <a:xfrm>
              <a:off x="39809" y="100882"/>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Fear (parents, adults and child)</a:t>
              </a:r>
              <a:endParaRPr/>
            </a:p>
          </p:txBody>
        </p:sp>
        <p:sp>
          <p:nvSpPr>
            <p:cNvPr id="140" name="Google Shape;140;p5"/>
            <p:cNvSpPr/>
            <p:nvPr/>
          </p:nvSpPr>
          <p:spPr>
            <a:xfrm>
              <a:off x="0" y="974483"/>
              <a:ext cx="6263640" cy="815490"/>
            </a:xfrm>
            <a:prstGeom prst="roundRect">
              <a:avLst>
                <a:gd name="adj" fmla="val 16667"/>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txBox="1"/>
            <p:nvPr/>
          </p:nvSpPr>
          <p:spPr>
            <a:xfrm>
              <a:off x="39809" y="1014292"/>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Overprotective environment</a:t>
              </a:r>
              <a:endParaRPr/>
            </a:p>
          </p:txBody>
        </p:sp>
        <p:sp>
          <p:nvSpPr>
            <p:cNvPr id="142" name="Google Shape;142;p5"/>
            <p:cNvSpPr/>
            <p:nvPr/>
          </p:nvSpPr>
          <p:spPr>
            <a:xfrm>
              <a:off x="0" y="1887893"/>
              <a:ext cx="6263640" cy="815490"/>
            </a:xfrm>
            <a:prstGeom prst="roundRect">
              <a:avLst>
                <a:gd name="adj" fmla="val 16667"/>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a:off x="39809" y="1927702"/>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a:solidFill>
                    <a:schemeClr val="lt1"/>
                  </a:solidFill>
                  <a:latin typeface="Calibri"/>
                  <a:ea typeface="Calibri"/>
                  <a:cs typeface="Calibri"/>
                  <a:sym typeface="Calibri"/>
                </a:rPr>
                <a:t>Opportunities</a:t>
              </a:r>
              <a:endParaRPr/>
            </a:p>
          </p:txBody>
        </p:sp>
        <p:sp>
          <p:nvSpPr>
            <p:cNvPr id="144" name="Google Shape;144;p5"/>
            <p:cNvSpPr/>
            <p:nvPr/>
          </p:nvSpPr>
          <p:spPr>
            <a:xfrm>
              <a:off x="0" y="2801303"/>
              <a:ext cx="6263640" cy="815490"/>
            </a:xfrm>
            <a:prstGeom prst="roundRect">
              <a:avLst>
                <a:gd name="adj" fmla="val 16667"/>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39809" y="2841112"/>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a:solidFill>
                    <a:schemeClr val="lt1"/>
                  </a:solidFill>
                  <a:latin typeface="Calibri"/>
                  <a:ea typeface="Calibri"/>
                  <a:cs typeface="Calibri"/>
                  <a:sym typeface="Calibri"/>
                </a:rPr>
                <a:t>Learned ‘adaptive’ behaviour</a:t>
              </a:r>
              <a:endParaRPr sz="3400" b="0" i="0" u="none" strike="noStrike" cap="none">
                <a:solidFill>
                  <a:schemeClr val="lt1"/>
                </a:solidFill>
                <a:latin typeface="Calibri"/>
                <a:ea typeface="Calibri"/>
                <a:cs typeface="Calibri"/>
                <a:sym typeface="Calibri"/>
              </a:endParaRPr>
            </a:p>
          </p:txBody>
        </p:sp>
        <p:sp>
          <p:nvSpPr>
            <p:cNvPr id="146" name="Google Shape;146;p5"/>
            <p:cNvSpPr/>
            <p:nvPr/>
          </p:nvSpPr>
          <p:spPr>
            <a:xfrm>
              <a:off x="0" y="3714714"/>
              <a:ext cx="6263640" cy="815490"/>
            </a:xfrm>
            <a:prstGeom prst="roundRect">
              <a:avLst>
                <a:gd name="adj" fmla="val 16667"/>
              </a:avLst>
            </a:prstGeom>
            <a:solidFill>
              <a:srgbClr val="46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39809" y="3754523"/>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a:solidFill>
                    <a:schemeClr val="lt1"/>
                  </a:solidFill>
                  <a:latin typeface="Calibri"/>
                  <a:ea typeface="Calibri"/>
                  <a:cs typeface="Calibri"/>
                  <a:sym typeface="Calibri"/>
                </a:rPr>
                <a:t>Visual observation limits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txBox="1">
            <a:spLocks noGrp="1"/>
          </p:cNvSpPr>
          <p:nvPr>
            <p:ph type="title"/>
          </p:nvPr>
        </p:nvSpPr>
        <p:spPr>
          <a:xfrm>
            <a:off x="359596" y="712269"/>
            <a:ext cx="3954679"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en-US" sz="4600" dirty="0">
                <a:solidFill>
                  <a:srgbClr val="FFFFFF"/>
                </a:solidFill>
                <a:latin typeface="Overlock"/>
                <a:ea typeface="Overlock"/>
                <a:cs typeface="Overlock"/>
                <a:sym typeface="Overlock"/>
              </a:rPr>
              <a:t>Consequences</a:t>
            </a:r>
            <a:endParaRPr sz="4600" dirty="0"/>
          </a:p>
        </p:txBody>
      </p:sp>
      <p:grpSp>
        <p:nvGrpSpPr>
          <p:cNvPr id="155" name="Google Shape;155;p6"/>
          <p:cNvGrpSpPr/>
          <p:nvPr/>
        </p:nvGrpSpPr>
        <p:grpSpPr>
          <a:xfrm>
            <a:off x="5280790" y="1489057"/>
            <a:ext cx="6267507" cy="3879885"/>
            <a:chOff x="765" y="846119"/>
            <a:chExt cx="6267507" cy="3879885"/>
          </a:xfrm>
        </p:grpSpPr>
        <p:sp>
          <p:nvSpPr>
            <p:cNvPr id="156" name="Google Shape;156;p6"/>
            <p:cNvSpPr/>
            <p:nvPr/>
          </p:nvSpPr>
          <p:spPr>
            <a:xfrm>
              <a:off x="765" y="846119"/>
              <a:ext cx="2984527" cy="1790716"/>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txBox="1"/>
            <p:nvPr/>
          </p:nvSpPr>
          <p:spPr>
            <a:xfrm>
              <a:off x="765" y="846119"/>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a:solidFill>
                    <a:schemeClr val="lt1"/>
                  </a:solidFill>
                  <a:latin typeface="Calibri"/>
                  <a:ea typeface="Calibri"/>
                  <a:cs typeface="Calibri"/>
                  <a:sym typeface="Calibri"/>
                </a:rPr>
                <a:t>Social isolation</a:t>
              </a:r>
              <a:endParaRPr/>
            </a:p>
          </p:txBody>
        </p:sp>
        <p:sp>
          <p:nvSpPr>
            <p:cNvPr id="158" name="Google Shape;158;p6"/>
            <p:cNvSpPr/>
            <p:nvPr/>
          </p:nvSpPr>
          <p:spPr>
            <a:xfrm>
              <a:off x="3283745" y="846119"/>
              <a:ext cx="2984527" cy="1790716"/>
            </a:xfrm>
            <a:prstGeom prst="rect">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txBox="1"/>
            <p:nvPr/>
          </p:nvSpPr>
          <p:spPr>
            <a:xfrm>
              <a:off x="3283745" y="846119"/>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a:solidFill>
                    <a:schemeClr val="lt1"/>
                  </a:solidFill>
                  <a:latin typeface="Calibri"/>
                  <a:ea typeface="Calibri"/>
                  <a:cs typeface="Calibri"/>
                  <a:sym typeface="Calibri"/>
                </a:rPr>
                <a:t>Limited opportunities</a:t>
              </a:r>
              <a:endParaRPr/>
            </a:p>
          </p:txBody>
        </p:sp>
        <p:sp>
          <p:nvSpPr>
            <p:cNvPr id="160" name="Google Shape;160;p6"/>
            <p:cNvSpPr/>
            <p:nvPr/>
          </p:nvSpPr>
          <p:spPr>
            <a:xfrm>
              <a:off x="765" y="2935288"/>
              <a:ext cx="2984527" cy="1790716"/>
            </a:xfrm>
            <a:prstGeom prst="rect">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p:nvPr/>
          </p:nvSpPr>
          <p:spPr>
            <a:xfrm>
              <a:off x="765" y="2935288"/>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a:solidFill>
                    <a:schemeClr val="lt1"/>
                  </a:solidFill>
                  <a:latin typeface="Calibri"/>
                  <a:ea typeface="Calibri"/>
                  <a:cs typeface="Calibri"/>
                  <a:sym typeface="Calibri"/>
                </a:rPr>
                <a:t>Low self-esteem</a:t>
              </a:r>
              <a:endParaRPr/>
            </a:p>
          </p:txBody>
        </p:sp>
        <p:sp>
          <p:nvSpPr>
            <p:cNvPr id="162" name="Google Shape;162;p6"/>
            <p:cNvSpPr/>
            <p:nvPr/>
          </p:nvSpPr>
          <p:spPr>
            <a:xfrm>
              <a:off x="3283745" y="2935288"/>
              <a:ext cx="2984527" cy="1790716"/>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txBox="1"/>
            <p:nvPr/>
          </p:nvSpPr>
          <p:spPr>
            <a:xfrm>
              <a:off x="3283745" y="2935288"/>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L</a:t>
              </a:r>
              <a:r>
                <a:rPr lang="en-US" sz="3800">
                  <a:solidFill>
                    <a:schemeClr val="lt1"/>
                  </a:solidFill>
                  <a:latin typeface="Calibri"/>
                  <a:ea typeface="Calibri"/>
                  <a:cs typeface="Calibri"/>
                  <a:sym typeface="Calibri"/>
                </a:rPr>
                <a:t>ower social competence</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en-US" sz="4600" dirty="0">
                <a:solidFill>
                  <a:schemeClr val="lt1"/>
                </a:solidFill>
                <a:latin typeface="Overlock"/>
                <a:ea typeface="Overlock"/>
                <a:cs typeface="Overlock"/>
                <a:sym typeface="Overlock"/>
              </a:rPr>
              <a:t>How to support…</a:t>
            </a:r>
            <a:endParaRPr sz="4600" dirty="0">
              <a:solidFill>
                <a:schemeClr val="lt1"/>
              </a:solidFill>
              <a:latin typeface="Overlock"/>
              <a:ea typeface="Overlock"/>
              <a:cs typeface="Overlock"/>
              <a:sym typeface="Overlock"/>
            </a:endParaRPr>
          </a:p>
        </p:txBody>
      </p:sp>
      <p:grpSp>
        <p:nvGrpSpPr>
          <p:cNvPr id="170" name="Google Shape;170;p7"/>
          <p:cNvGrpSpPr/>
          <p:nvPr/>
        </p:nvGrpSpPr>
        <p:grpSpPr>
          <a:xfrm>
            <a:off x="5468389" y="687698"/>
            <a:ext cx="6263640" cy="5370075"/>
            <a:chOff x="0" y="67306"/>
            <a:chExt cx="6263640" cy="5370075"/>
          </a:xfrm>
        </p:grpSpPr>
        <p:sp>
          <p:nvSpPr>
            <p:cNvPr id="171" name="Google Shape;171;p7"/>
            <p:cNvSpPr/>
            <p:nvPr/>
          </p:nvSpPr>
          <p:spPr>
            <a:xfrm>
              <a:off x="0" y="67306"/>
              <a:ext cx="6263640" cy="6955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txBox="1"/>
            <p:nvPr/>
          </p:nvSpPr>
          <p:spPr>
            <a:xfrm>
              <a:off x="33955" y="10126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Teach perceptual skills</a:t>
              </a:r>
              <a:endParaRPr/>
            </a:p>
          </p:txBody>
        </p:sp>
        <p:sp>
          <p:nvSpPr>
            <p:cNvPr id="173" name="Google Shape;173;p7"/>
            <p:cNvSpPr/>
            <p:nvPr/>
          </p:nvSpPr>
          <p:spPr>
            <a:xfrm>
              <a:off x="0" y="846391"/>
              <a:ext cx="6263640" cy="695565"/>
            </a:xfrm>
            <a:prstGeom prst="roundRect">
              <a:avLst>
                <a:gd name="adj" fmla="val 16667"/>
              </a:avLst>
            </a:prstGeom>
            <a:solidFill>
              <a:srgbClr val="439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p:nvPr/>
          </p:nvSpPr>
          <p:spPr>
            <a:xfrm>
              <a:off x="33955" y="88034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Play ‘sound’ games</a:t>
              </a:r>
              <a:endParaRPr/>
            </a:p>
          </p:txBody>
        </p:sp>
        <p:sp>
          <p:nvSpPr>
            <p:cNvPr id="175" name="Google Shape;175;p7"/>
            <p:cNvSpPr/>
            <p:nvPr/>
          </p:nvSpPr>
          <p:spPr>
            <a:xfrm>
              <a:off x="0" y="1625476"/>
              <a:ext cx="6263640" cy="695565"/>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33955" y="165943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Teach body language/ social skills</a:t>
              </a:r>
              <a:endParaRPr/>
            </a:p>
          </p:txBody>
        </p:sp>
        <p:sp>
          <p:nvSpPr>
            <p:cNvPr id="177" name="Google Shape;177;p7"/>
            <p:cNvSpPr/>
            <p:nvPr/>
          </p:nvSpPr>
          <p:spPr>
            <a:xfrm>
              <a:off x="0" y="2404561"/>
              <a:ext cx="6263640" cy="69556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p:nvPr/>
          </p:nvSpPr>
          <p:spPr>
            <a:xfrm>
              <a:off x="33955" y="243851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Teach your child how to play</a:t>
              </a:r>
              <a:endParaRPr/>
            </a:p>
          </p:txBody>
        </p:sp>
        <p:sp>
          <p:nvSpPr>
            <p:cNvPr id="179" name="Google Shape;179;p7"/>
            <p:cNvSpPr/>
            <p:nvPr/>
          </p:nvSpPr>
          <p:spPr>
            <a:xfrm>
              <a:off x="0" y="3183646"/>
              <a:ext cx="6263640" cy="695565"/>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33955" y="321760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Support conversation topics/ Roleplay</a:t>
              </a:r>
              <a:endParaRPr/>
            </a:p>
          </p:txBody>
        </p:sp>
        <p:sp>
          <p:nvSpPr>
            <p:cNvPr id="181" name="Google Shape;181;p7"/>
            <p:cNvSpPr/>
            <p:nvPr/>
          </p:nvSpPr>
          <p:spPr>
            <a:xfrm>
              <a:off x="0" y="3962731"/>
              <a:ext cx="6263640" cy="695565"/>
            </a:xfrm>
            <a:prstGeom prst="roundRect">
              <a:avLst>
                <a:gd name="adj" fmla="val 16667"/>
              </a:avLst>
            </a:prstGeom>
            <a:solidFill>
              <a:srgbClr val="4C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33955" y="399668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Be aware of fashion/ trends</a:t>
              </a:r>
              <a:endParaRPr/>
            </a:p>
          </p:txBody>
        </p:sp>
        <p:sp>
          <p:nvSpPr>
            <p:cNvPr id="183" name="Google Shape;183;p7"/>
            <p:cNvSpPr/>
            <p:nvPr/>
          </p:nvSpPr>
          <p:spPr>
            <a:xfrm>
              <a:off x="0" y="4741816"/>
              <a:ext cx="6263640" cy="69556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33955" y="477577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dirty="0">
                  <a:solidFill>
                    <a:schemeClr val="lt1"/>
                  </a:solidFill>
                  <a:latin typeface="Calibri"/>
                  <a:ea typeface="Calibri"/>
                  <a:cs typeface="Calibri"/>
                  <a:sym typeface="Calibri"/>
                </a:rPr>
                <a:t>Be </a:t>
              </a:r>
              <a:r>
                <a:rPr lang="cs-CZ" sz="2900" b="0" i="0" u="none" strike="noStrike" cap="none">
                  <a:solidFill>
                    <a:schemeClr val="lt1"/>
                  </a:solidFill>
                  <a:latin typeface="Calibri"/>
                  <a:ea typeface="Calibri"/>
                  <a:cs typeface="Calibri"/>
                  <a:sym typeface="Calibri"/>
                </a:rPr>
                <a:t>a</a:t>
              </a:r>
              <a:r>
                <a:rPr lang="en-US" sz="2900" b="0" i="0" u="none" strike="noStrike" cap="none">
                  <a:solidFill>
                    <a:schemeClr val="lt1"/>
                  </a:solidFill>
                  <a:latin typeface="Calibri"/>
                  <a:ea typeface="Calibri"/>
                  <a:cs typeface="Calibri"/>
                  <a:sym typeface="Calibri"/>
                </a:rPr>
                <a:t>lert</a:t>
              </a:r>
              <a:r>
                <a:rPr lang="en-US" sz="2900" b="0" i="0" u="none" strike="noStrike" cap="none" dirty="0">
                  <a:solidFill>
                    <a:schemeClr val="lt1"/>
                  </a:solidFill>
                  <a:latin typeface="Calibri"/>
                  <a:ea typeface="Calibri"/>
                  <a:cs typeface="Calibri"/>
                  <a:sym typeface="Calibri"/>
                </a:rPr>
                <a:t> to friendships</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en-US" sz="4600" dirty="0">
                <a:solidFill>
                  <a:schemeClr val="lt1"/>
                </a:solidFill>
                <a:latin typeface="Overlock"/>
                <a:ea typeface="Overlock"/>
                <a:cs typeface="Overlock"/>
                <a:sym typeface="Overlock"/>
              </a:rPr>
              <a:t>How to support…</a:t>
            </a:r>
            <a:endParaRPr sz="4600" dirty="0">
              <a:solidFill>
                <a:schemeClr val="lt1"/>
              </a:solidFill>
              <a:latin typeface="Overlock"/>
              <a:ea typeface="Overlock"/>
              <a:cs typeface="Overlock"/>
              <a:sym typeface="Overlock"/>
            </a:endParaRPr>
          </a:p>
        </p:txBody>
      </p:sp>
      <p:grpSp>
        <p:nvGrpSpPr>
          <p:cNvPr id="19" name="Google Shape;190;p8">
            <a:extLst>
              <a:ext uri="{FF2B5EF4-FFF2-40B4-BE49-F238E27FC236}">
                <a16:creationId xmlns:a16="http://schemas.microsoft.com/office/drawing/2014/main" id="{4010077B-BF05-7C3B-BE1E-62ED9059BB0D}"/>
              </a:ext>
            </a:extLst>
          </p:cNvPr>
          <p:cNvGrpSpPr/>
          <p:nvPr/>
        </p:nvGrpSpPr>
        <p:grpSpPr>
          <a:xfrm>
            <a:off x="5468389" y="656875"/>
            <a:ext cx="6263640" cy="5370075"/>
            <a:chOff x="0" y="67306"/>
            <a:chExt cx="6263640" cy="5370075"/>
          </a:xfrm>
        </p:grpSpPr>
        <p:sp>
          <p:nvSpPr>
            <p:cNvPr id="20" name="Google Shape;191;p8">
              <a:extLst>
                <a:ext uri="{FF2B5EF4-FFF2-40B4-BE49-F238E27FC236}">
                  <a16:creationId xmlns:a16="http://schemas.microsoft.com/office/drawing/2014/main" id="{89F8297D-9284-1E8C-7631-CE38C7170886}"/>
                </a:ext>
              </a:extLst>
            </p:cNvPr>
            <p:cNvSpPr/>
            <p:nvPr/>
          </p:nvSpPr>
          <p:spPr>
            <a:xfrm>
              <a:off x="0" y="67306"/>
              <a:ext cx="6263640" cy="6955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2;p8">
              <a:extLst>
                <a:ext uri="{FF2B5EF4-FFF2-40B4-BE49-F238E27FC236}">
                  <a16:creationId xmlns:a16="http://schemas.microsoft.com/office/drawing/2014/main" id="{244636D3-1780-0255-F250-C58AC68B5F2C}"/>
                </a:ext>
              </a:extLst>
            </p:cNvPr>
            <p:cNvSpPr txBox="1"/>
            <p:nvPr/>
          </p:nvSpPr>
          <p:spPr>
            <a:xfrm>
              <a:off x="33955" y="10126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Awareness training</a:t>
              </a:r>
              <a:endParaRPr/>
            </a:p>
          </p:txBody>
        </p:sp>
        <p:sp>
          <p:nvSpPr>
            <p:cNvPr id="22" name="Google Shape;193;p8">
              <a:extLst>
                <a:ext uri="{FF2B5EF4-FFF2-40B4-BE49-F238E27FC236}">
                  <a16:creationId xmlns:a16="http://schemas.microsoft.com/office/drawing/2014/main" id="{D9AA3FA4-3330-82BA-755E-FAC31F4B4324}"/>
                </a:ext>
              </a:extLst>
            </p:cNvPr>
            <p:cNvSpPr/>
            <p:nvPr/>
          </p:nvSpPr>
          <p:spPr>
            <a:xfrm>
              <a:off x="0" y="846391"/>
              <a:ext cx="6263640" cy="695565"/>
            </a:xfrm>
            <a:prstGeom prst="roundRect">
              <a:avLst>
                <a:gd name="adj" fmla="val 16667"/>
              </a:avLst>
            </a:prstGeom>
            <a:solidFill>
              <a:srgbClr val="439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4;p8">
              <a:extLst>
                <a:ext uri="{FF2B5EF4-FFF2-40B4-BE49-F238E27FC236}">
                  <a16:creationId xmlns:a16="http://schemas.microsoft.com/office/drawing/2014/main" id="{EBC4F8EF-3888-A7CA-0E5E-0E11CE28C88D}"/>
                </a:ext>
              </a:extLst>
            </p:cNvPr>
            <p:cNvSpPr txBox="1"/>
            <p:nvPr/>
          </p:nvSpPr>
          <p:spPr>
            <a:xfrm>
              <a:off x="33955" y="88034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Buddy system</a:t>
              </a:r>
              <a:endParaRPr/>
            </a:p>
          </p:txBody>
        </p:sp>
        <p:sp>
          <p:nvSpPr>
            <p:cNvPr id="24" name="Google Shape;195;p8">
              <a:extLst>
                <a:ext uri="{FF2B5EF4-FFF2-40B4-BE49-F238E27FC236}">
                  <a16:creationId xmlns:a16="http://schemas.microsoft.com/office/drawing/2014/main" id="{F5720255-7FCD-9589-05E0-1104FA823389}"/>
                </a:ext>
              </a:extLst>
            </p:cNvPr>
            <p:cNvSpPr/>
            <p:nvPr/>
          </p:nvSpPr>
          <p:spPr>
            <a:xfrm>
              <a:off x="0" y="1625476"/>
              <a:ext cx="6263640" cy="695565"/>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6;p8">
              <a:extLst>
                <a:ext uri="{FF2B5EF4-FFF2-40B4-BE49-F238E27FC236}">
                  <a16:creationId xmlns:a16="http://schemas.microsoft.com/office/drawing/2014/main" id="{7109DF58-D0D3-C8EA-1D62-5E5EA27E2DAE}"/>
                </a:ext>
              </a:extLst>
            </p:cNvPr>
            <p:cNvSpPr txBox="1"/>
            <p:nvPr/>
          </p:nvSpPr>
          <p:spPr>
            <a:xfrm>
              <a:off x="33955" y="165943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Encourage ‘talents’/ after school</a:t>
              </a:r>
              <a:endParaRPr/>
            </a:p>
          </p:txBody>
        </p:sp>
        <p:sp>
          <p:nvSpPr>
            <p:cNvPr id="26" name="Google Shape;197;p8">
              <a:extLst>
                <a:ext uri="{FF2B5EF4-FFF2-40B4-BE49-F238E27FC236}">
                  <a16:creationId xmlns:a16="http://schemas.microsoft.com/office/drawing/2014/main" id="{2675D068-34A9-6FC2-72B6-C7561EE686BB}"/>
                </a:ext>
              </a:extLst>
            </p:cNvPr>
            <p:cNvSpPr/>
            <p:nvPr/>
          </p:nvSpPr>
          <p:spPr>
            <a:xfrm>
              <a:off x="0" y="2404561"/>
              <a:ext cx="6263640" cy="69556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8;p8">
              <a:extLst>
                <a:ext uri="{FF2B5EF4-FFF2-40B4-BE49-F238E27FC236}">
                  <a16:creationId xmlns:a16="http://schemas.microsoft.com/office/drawing/2014/main" id="{D573C00B-7260-9E8D-9445-B85D9E0124A0}"/>
                </a:ext>
              </a:extLst>
            </p:cNvPr>
            <p:cNvSpPr txBox="1"/>
            <p:nvPr/>
          </p:nvSpPr>
          <p:spPr>
            <a:xfrm>
              <a:off x="33955" y="243851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Organise event’s</a:t>
              </a:r>
              <a:endParaRPr/>
            </a:p>
          </p:txBody>
        </p:sp>
        <p:sp>
          <p:nvSpPr>
            <p:cNvPr id="28" name="Google Shape;199;p8">
              <a:extLst>
                <a:ext uri="{FF2B5EF4-FFF2-40B4-BE49-F238E27FC236}">
                  <a16:creationId xmlns:a16="http://schemas.microsoft.com/office/drawing/2014/main" id="{05BD4CA6-8DC3-5656-64DE-1C4E8163E9E8}"/>
                </a:ext>
              </a:extLst>
            </p:cNvPr>
            <p:cNvSpPr/>
            <p:nvPr/>
          </p:nvSpPr>
          <p:spPr>
            <a:xfrm>
              <a:off x="0" y="3183646"/>
              <a:ext cx="6263640" cy="695565"/>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0;p8">
              <a:extLst>
                <a:ext uri="{FF2B5EF4-FFF2-40B4-BE49-F238E27FC236}">
                  <a16:creationId xmlns:a16="http://schemas.microsoft.com/office/drawing/2014/main" id="{70CF9E2B-6579-9665-8D88-05E421056AB0}"/>
                </a:ext>
              </a:extLst>
            </p:cNvPr>
            <p:cNvSpPr txBox="1"/>
            <p:nvPr/>
          </p:nvSpPr>
          <p:spPr>
            <a:xfrm>
              <a:off x="33955" y="321760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Encourage helping others</a:t>
              </a:r>
              <a:endParaRPr/>
            </a:p>
          </p:txBody>
        </p:sp>
        <p:sp>
          <p:nvSpPr>
            <p:cNvPr id="30" name="Google Shape;201;p8">
              <a:extLst>
                <a:ext uri="{FF2B5EF4-FFF2-40B4-BE49-F238E27FC236}">
                  <a16:creationId xmlns:a16="http://schemas.microsoft.com/office/drawing/2014/main" id="{B3DDB3CB-678D-096D-6A5A-F8AD57B8C7D7}"/>
                </a:ext>
              </a:extLst>
            </p:cNvPr>
            <p:cNvSpPr/>
            <p:nvPr/>
          </p:nvSpPr>
          <p:spPr>
            <a:xfrm>
              <a:off x="0" y="3962731"/>
              <a:ext cx="6263640" cy="695565"/>
            </a:xfrm>
            <a:prstGeom prst="roundRect">
              <a:avLst>
                <a:gd name="adj" fmla="val 16667"/>
              </a:avLst>
            </a:prstGeom>
            <a:solidFill>
              <a:srgbClr val="4C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2;p8">
              <a:extLst>
                <a:ext uri="{FF2B5EF4-FFF2-40B4-BE49-F238E27FC236}">
                  <a16:creationId xmlns:a16="http://schemas.microsoft.com/office/drawing/2014/main" id="{4A0148C3-D785-43C5-AAA4-85C0EA49282B}"/>
                </a:ext>
              </a:extLst>
            </p:cNvPr>
            <p:cNvSpPr txBox="1"/>
            <p:nvPr/>
          </p:nvSpPr>
          <p:spPr>
            <a:xfrm>
              <a:off x="33955" y="399668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Join ‘peer’ events/ summer schemes</a:t>
              </a:r>
              <a:endParaRPr/>
            </a:p>
          </p:txBody>
        </p:sp>
        <p:sp>
          <p:nvSpPr>
            <p:cNvPr id="32" name="Google Shape;203;p8">
              <a:extLst>
                <a:ext uri="{FF2B5EF4-FFF2-40B4-BE49-F238E27FC236}">
                  <a16:creationId xmlns:a16="http://schemas.microsoft.com/office/drawing/2014/main" id="{50D7A52A-65EC-3720-2C1C-804655735179}"/>
                </a:ext>
              </a:extLst>
            </p:cNvPr>
            <p:cNvSpPr/>
            <p:nvPr/>
          </p:nvSpPr>
          <p:spPr>
            <a:xfrm>
              <a:off x="0" y="4741816"/>
              <a:ext cx="6263640" cy="69556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4;p8">
              <a:extLst>
                <a:ext uri="{FF2B5EF4-FFF2-40B4-BE49-F238E27FC236}">
                  <a16:creationId xmlns:a16="http://schemas.microsoft.com/office/drawing/2014/main" id="{2FA4EE00-B9B5-66A7-665E-3FC9BDB6E2C7}"/>
                </a:ext>
              </a:extLst>
            </p:cNvPr>
            <p:cNvSpPr txBox="1"/>
            <p:nvPr/>
          </p:nvSpPr>
          <p:spPr>
            <a:xfrm>
              <a:off x="33955" y="477577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Encourage independence</a:t>
              </a:r>
              <a:endParaRPr/>
            </a:p>
          </p:txBody>
        </p:sp>
      </p:grpSp>
    </p:spTree>
    <p:extLst>
      <p:ext uri="{BB962C8B-B14F-4D97-AF65-F5344CB8AC3E}">
        <p14:creationId xmlns:p14="http://schemas.microsoft.com/office/powerpoint/2010/main" val="134505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1" name="Google Shape;211;p9"/>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12" name="Google Shape;212;p9"/>
          <p:cNvGrpSpPr/>
          <p:nvPr/>
        </p:nvGrpSpPr>
        <p:grpSpPr>
          <a:xfrm>
            <a:off x="1303402" y="3985"/>
            <a:ext cx="9772765" cy="6858000"/>
            <a:chOff x="1303402" y="36937"/>
            <a:chExt cx="9772765" cy="6858000"/>
          </a:xfrm>
        </p:grpSpPr>
        <p:sp>
          <p:nvSpPr>
            <p:cNvPr id="213" name="Google Shape;213;p9"/>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9"/>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9"/>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9"/>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9"/>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9"/>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9" name="Google Shape;219;p9"/>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0" name="Google Shape;220;p9"/>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221" name="Google Shape;221;p9"/>
          <p:cNvGrpSpPr/>
          <p:nvPr/>
        </p:nvGrpSpPr>
        <p:grpSpPr>
          <a:xfrm>
            <a:off x="-305" y="-4155"/>
            <a:ext cx="2514948" cy="2174333"/>
            <a:chOff x="-305" y="-4155"/>
            <a:chExt cx="2514948" cy="2174333"/>
          </a:xfrm>
        </p:grpSpPr>
        <p:sp>
          <p:nvSpPr>
            <p:cNvPr id="222" name="Google Shape;222;p9"/>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 name="Google Shape;223;p9"/>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4" name="Google Shape;224;p9"/>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25" name="Google Shape;225;p9"/>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26" name="Google Shape;226;p9"/>
          <p:cNvGrpSpPr/>
          <p:nvPr/>
        </p:nvGrpSpPr>
        <p:grpSpPr>
          <a:xfrm rot="10800000">
            <a:off x="9685727" y="4683666"/>
            <a:ext cx="2514948" cy="2174333"/>
            <a:chOff x="-305" y="-4155"/>
            <a:chExt cx="2514948" cy="2174333"/>
          </a:xfrm>
        </p:grpSpPr>
        <p:sp>
          <p:nvSpPr>
            <p:cNvPr id="227" name="Google Shape;227;p9"/>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9"/>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 name="Google Shape;229;p9"/>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30" name="Google Shape;230;p9"/>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260</Words>
  <Application>Microsoft Office PowerPoint</Application>
  <PresentationFormat>Širokozaslonsko</PresentationFormat>
  <Paragraphs>44</Paragraphs>
  <Slides>12</Slides>
  <Notes>12</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12</vt:i4>
      </vt:variant>
    </vt:vector>
  </HeadingPairs>
  <TitlesOfParts>
    <vt:vector size="16" baseType="lpstr">
      <vt:lpstr>Calibri</vt:lpstr>
      <vt:lpstr>Overlock</vt:lpstr>
      <vt:lpstr>Arial</vt:lpstr>
      <vt:lpstr>Officeova tema</vt:lpstr>
      <vt:lpstr>Project SMILE too</vt:lpstr>
      <vt:lpstr>Friends and Hobbies</vt:lpstr>
      <vt:lpstr>Let´s talk about….</vt:lpstr>
      <vt:lpstr>Reflect</vt:lpstr>
      <vt:lpstr>Possible  causes </vt:lpstr>
      <vt:lpstr>Consequences</vt:lpstr>
      <vt:lpstr>How to support…</vt:lpstr>
      <vt:lpstr>How to support…</vt:lpstr>
      <vt:lpstr>Video</vt:lpstr>
      <vt:lpstr>Other tips</vt:lpstr>
      <vt:lpstr>Thank you</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Dragana Žunič</cp:lastModifiedBy>
  <cp:revision>4</cp:revision>
  <dcterms:created xsi:type="dcterms:W3CDTF">2019-01-03T09:43:08Z</dcterms:created>
  <dcterms:modified xsi:type="dcterms:W3CDTF">2022-11-05T08:50:04Z</dcterms:modified>
</cp:coreProperties>
</file>