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7" r:id="rId3"/>
    <p:sldId id="268" r:id="rId4"/>
    <p:sldId id="269" r:id="rId5"/>
    <p:sldId id="266" r:id="rId6"/>
    <p:sldId id="258" r:id="rId7"/>
    <p:sldId id="259" r:id="rId8"/>
    <p:sldId id="260" r:id="rId9"/>
    <p:sldId id="265" r:id="rId10"/>
    <p:sldId id="261" r:id="rId11"/>
    <p:sldId id="262" r:id="rId12"/>
    <p:sldId id="263" r:id="rId13"/>
    <p:sldId id="264" r:id="rId14"/>
    <p:sldId id="270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48" autoAdjust="0"/>
  </p:normalViewPr>
  <p:slideViewPr>
    <p:cSldViewPr>
      <p:cViewPr varScale="1">
        <p:scale>
          <a:sx n="57" d="100"/>
          <a:sy n="57" d="100"/>
        </p:scale>
        <p:origin x="53" y="4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66F0A-2C7B-4491-9C16-DA387B743ED7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DA6EBE-751A-4C65-A750-62671DD1CEAC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92975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33B0-BD76-401E-9D60-165B3316C93F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5515E2-F5E3-433B-B6A2-28985B122DF7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33B0-BD76-401E-9D60-165B3316C93F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15E2-F5E3-433B-B6A2-28985B122DF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33B0-BD76-401E-9D60-165B3316C93F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15E2-F5E3-433B-B6A2-28985B122DF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33B0-BD76-401E-9D60-165B3316C93F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15E2-F5E3-433B-B6A2-28985B122DF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33B0-BD76-401E-9D60-165B3316C93F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15E2-F5E3-433B-B6A2-28985B122DF7}" type="slidenum">
              <a:rPr lang="sl-SI" smtClean="0"/>
              <a:t>‹#›</a:t>
            </a:fld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33B0-BD76-401E-9D60-165B3316C93F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15E2-F5E3-433B-B6A2-28985B122DF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33B0-BD76-401E-9D60-165B3316C93F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15E2-F5E3-433B-B6A2-28985B122DF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33B0-BD76-401E-9D60-165B3316C93F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15E2-F5E3-433B-B6A2-28985B122DF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33B0-BD76-401E-9D60-165B3316C93F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15E2-F5E3-433B-B6A2-28985B122DF7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33B0-BD76-401E-9D60-165B3316C93F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15E2-F5E3-433B-B6A2-28985B122DF7}" type="slidenum">
              <a:rPr lang="sl-SI" smtClean="0"/>
              <a:t>‹#›</a:t>
            </a:fld>
            <a:endParaRPr lang="sl-SI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933B0-BD76-401E-9D60-165B3316C93F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515E2-F5E3-433B-B6A2-28985B122DF7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E0933B0-BD76-401E-9D60-165B3316C93F}" type="datetimeFigureOut">
              <a:rPr lang="sl-SI" smtClean="0"/>
              <a:t>13. 01. 2022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05515E2-F5E3-433B-B6A2-28985B122DF7}" type="slidenum">
              <a:rPr lang="sl-SI" smtClean="0"/>
              <a:t>‹#›</a:t>
            </a:fld>
            <a:endParaRPr lang="sl-SI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52468" y="332656"/>
            <a:ext cx="7259892" cy="857872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sl-SI" sz="3200" dirty="0">
                <a:solidFill>
                  <a:schemeClr val="accent1">
                    <a:lumMod val="50000"/>
                  </a:schemeClr>
                </a:solidFill>
              </a:rPr>
              <a:t>Najprej si preveri rešitve naloge (enačbe)</a:t>
            </a:r>
          </a:p>
          <a:p>
            <a:pPr marL="342900" indent="-342900">
              <a:buAutoNum type="arabicPeriod"/>
            </a:pPr>
            <a:r>
              <a:rPr lang="sl-SI" sz="3200" dirty="0">
                <a:solidFill>
                  <a:schemeClr val="accent1">
                    <a:lumMod val="50000"/>
                  </a:schemeClr>
                </a:solidFill>
              </a:rPr>
              <a:t>Nato pa si poglej kaj te čaka pri neenačbah</a:t>
            </a: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544" y="3068960"/>
            <a:ext cx="6629400" cy="1219201"/>
          </a:xfrm>
        </p:spPr>
        <p:txBody>
          <a:bodyPr/>
          <a:lstStyle/>
          <a:p>
            <a:r>
              <a:rPr lang="sl-SI" sz="6600" dirty="0"/>
              <a:t>NEENAČBE</a:t>
            </a:r>
          </a:p>
        </p:txBody>
      </p:sp>
    </p:spTree>
    <p:extLst>
      <p:ext uri="{BB962C8B-B14F-4D97-AF65-F5344CB8AC3E}">
        <p14:creationId xmlns:p14="http://schemas.microsoft.com/office/powerpoint/2010/main" val="419453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27"/>
    </mc:Choice>
    <mc:Fallback xmlns="">
      <p:transition spd="slow" advTm="3342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sl-SI" sz="6000" dirty="0"/>
              <a:t>x ≤ 2</a:t>
            </a:r>
          </a:p>
          <a:p>
            <a:r>
              <a:rPr lang="sl-SI" sz="2800" dirty="0"/>
              <a:t>0 ≤ 2 </a:t>
            </a:r>
          </a:p>
          <a:p>
            <a:r>
              <a:rPr lang="sl-SI" sz="2800" dirty="0"/>
              <a:t>1 ≤ 2</a:t>
            </a:r>
          </a:p>
          <a:p>
            <a:r>
              <a:rPr lang="sl-SI" sz="2800" dirty="0"/>
              <a:t>2 ≤ 2</a:t>
            </a:r>
          </a:p>
          <a:p>
            <a:r>
              <a:rPr lang="sl-SI" sz="2800" dirty="0"/>
              <a:t>3 ≤ 2</a:t>
            </a:r>
          </a:p>
          <a:p>
            <a:endParaRPr lang="sl-SI" sz="2800" dirty="0"/>
          </a:p>
          <a:p>
            <a:pPr marL="114300" indent="0">
              <a:buNone/>
            </a:pPr>
            <a:endParaRPr lang="sl-SI" dirty="0"/>
          </a:p>
          <a:p>
            <a:pPr marL="114300" indent="0">
              <a:buNone/>
            </a:pPr>
            <a:r>
              <a:rPr lang="sl-SI" sz="6000" dirty="0"/>
              <a:t>x = 0, 1, 2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40" y="1583747"/>
            <a:ext cx="379768" cy="36004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40" y="2132856"/>
            <a:ext cx="379768" cy="36004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40" y="2681965"/>
            <a:ext cx="379768" cy="360040"/>
          </a:xfrm>
          <a:prstGeom prst="rect">
            <a:avLst/>
          </a:prstGeom>
        </p:spPr>
      </p:pic>
      <p:cxnSp>
        <p:nvCxnSpPr>
          <p:cNvPr id="8" name="Raven povezovalnik 7"/>
          <p:cNvCxnSpPr/>
          <p:nvPr/>
        </p:nvCxnSpPr>
        <p:spPr>
          <a:xfrm flipV="1">
            <a:off x="611560" y="3212976"/>
            <a:ext cx="1080120" cy="3674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4638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94"/>
    </mc:Choice>
    <mc:Fallback xmlns="">
      <p:transition spd="slow" advTm="913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85000" lnSpcReduction="20000"/>
          </a:bodyPr>
          <a:lstStyle/>
          <a:p>
            <a:pPr marL="114300" indent="0" algn="ctr">
              <a:buNone/>
            </a:pPr>
            <a:r>
              <a:rPr lang="sl-SI" sz="7100" dirty="0"/>
              <a:t>y ≥ 7</a:t>
            </a:r>
          </a:p>
          <a:p>
            <a:pPr marL="114300" indent="0" algn="ctr">
              <a:buNone/>
            </a:pPr>
            <a:endParaRPr lang="sl-SI" sz="6000" dirty="0"/>
          </a:p>
          <a:p>
            <a:pPr marL="114300" indent="0">
              <a:buNone/>
            </a:pPr>
            <a:r>
              <a:rPr lang="sl-SI" sz="4100" dirty="0"/>
              <a:t>7 ≥ 7 </a:t>
            </a:r>
          </a:p>
          <a:p>
            <a:pPr marL="114300" indent="0">
              <a:buNone/>
            </a:pPr>
            <a:r>
              <a:rPr lang="sl-SI" sz="4100" dirty="0"/>
              <a:t>8 ≥ 7</a:t>
            </a:r>
          </a:p>
          <a:p>
            <a:pPr marL="114300" indent="0">
              <a:buNone/>
            </a:pPr>
            <a:r>
              <a:rPr lang="sl-SI" sz="4100" dirty="0"/>
              <a:t>9 ≥ 7</a:t>
            </a:r>
          </a:p>
          <a:p>
            <a:pPr marL="114300" indent="0" algn="ctr">
              <a:buNone/>
            </a:pPr>
            <a:endParaRPr lang="sl-SI" sz="6000" dirty="0"/>
          </a:p>
          <a:p>
            <a:pPr algn="ctr"/>
            <a:endParaRPr lang="sl-SI" sz="6000" dirty="0"/>
          </a:p>
          <a:p>
            <a:pPr marL="114300" indent="0" algn="ctr">
              <a:buNone/>
            </a:pPr>
            <a:r>
              <a:rPr lang="sl-SI" sz="6000" dirty="0"/>
              <a:t>y = 7, 8, 9, …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274" y="3014914"/>
            <a:ext cx="452496" cy="42899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492896"/>
            <a:ext cx="452496" cy="42899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969" y="1915303"/>
            <a:ext cx="452496" cy="428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0683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713"/>
    </mc:Choice>
    <mc:Fallback xmlns="">
      <p:transition spd="slow" advTm="767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sl-SI" sz="5400" dirty="0"/>
              <a:t>x + 5 ≤ 8</a:t>
            </a:r>
          </a:p>
          <a:p>
            <a:r>
              <a:rPr lang="sl-SI" sz="3200" dirty="0"/>
              <a:t>0 + 5 ≤ 8</a:t>
            </a:r>
          </a:p>
          <a:p>
            <a:r>
              <a:rPr lang="sl-SI" sz="3200" dirty="0"/>
              <a:t>1 + 5 ≤ 8</a:t>
            </a:r>
          </a:p>
          <a:p>
            <a:r>
              <a:rPr lang="sl-SI" sz="3200" dirty="0"/>
              <a:t>2 + 5 ≤ 8</a:t>
            </a:r>
          </a:p>
          <a:p>
            <a:r>
              <a:rPr lang="sl-SI" sz="3200" dirty="0"/>
              <a:t>3 + 5 ≤ 8</a:t>
            </a:r>
          </a:p>
          <a:p>
            <a:r>
              <a:rPr lang="sl-SI" sz="3200" dirty="0"/>
              <a:t>4 + 5 ≤ 8</a:t>
            </a:r>
          </a:p>
          <a:p>
            <a:endParaRPr lang="sl-SI" sz="2000" dirty="0"/>
          </a:p>
          <a:p>
            <a:pPr marL="114300" indent="0" algn="ctr">
              <a:buNone/>
            </a:pPr>
            <a:r>
              <a:rPr lang="sl-SI" sz="5400" dirty="0"/>
              <a:t>x = 0, 1, 2, 3</a:t>
            </a:r>
          </a:p>
        </p:txBody>
      </p:sp>
      <p:cxnSp>
        <p:nvCxnSpPr>
          <p:cNvPr id="5" name="Raven povezovalnik 4"/>
          <p:cNvCxnSpPr/>
          <p:nvPr/>
        </p:nvCxnSpPr>
        <p:spPr>
          <a:xfrm flipV="1">
            <a:off x="899592" y="4221088"/>
            <a:ext cx="1512168" cy="28803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2348880"/>
            <a:ext cx="452496" cy="42899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700808"/>
            <a:ext cx="452496" cy="42899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501" y="2996952"/>
            <a:ext cx="452496" cy="42899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501" y="3499479"/>
            <a:ext cx="452496" cy="4289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365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871"/>
    </mc:Choice>
    <mc:Fallback xmlns="">
      <p:transition spd="slow" advTm="1258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sl-SI" sz="5400" dirty="0"/>
              <a:t>y ∙ 2 ≤ 10</a:t>
            </a:r>
          </a:p>
          <a:p>
            <a:pPr marL="114300" indent="0">
              <a:buNone/>
            </a:pPr>
            <a:endParaRPr lang="sl-SI" sz="2800" dirty="0"/>
          </a:p>
          <a:p>
            <a:pPr marL="114300" indent="0">
              <a:buNone/>
            </a:pPr>
            <a:r>
              <a:rPr lang="sl-SI" sz="2800" dirty="0"/>
              <a:t>0 ∙ 2 ≤ 10 </a:t>
            </a:r>
          </a:p>
          <a:p>
            <a:pPr marL="114300" indent="0">
              <a:buNone/>
            </a:pPr>
            <a:r>
              <a:rPr lang="sl-SI" sz="2800" dirty="0"/>
              <a:t>1 ∙ 2 ≤ 10</a:t>
            </a:r>
          </a:p>
          <a:p>
            <a:pPr marL="114300" indent="0">
              <a:buNone/>
            </a:pPr>
            <a:r>
              <a:rPr lang="sl-SI" sz="2800" dirty="0"/>
              <a:t>2 ∙ 2 ≤ 10</a:t>
            </a:r>
          </a:p>
          <a:p>
            <a:pPr marL="114300" indent="0">
              <a:buNone/>
            </a:pPr>
            <a:r>
              <a:rPr lang="sl-SI" sz="2800" dirty="0"/>
              <a:t>3 ∙ 2 ≤ 10</a:t>
            </a:r>
          </a:p>
          <a:p>
            <a:pPr marL="114300" indent="0">
              <a:buNone/>
            </a:pPr>
            <a:r>
              <a:rPr lang="sl-SI" sz="2800" dirty="0"/>
              <a:t>4 ∙ 2 ≤ 10</a:t>
            </a:r>
          </a:p>
          <a:p>
            <a:pPr marL="114300" indent="0">
              <a:buNone/>
            </a:pPr>
            <a:r>
              <a:rPr lang="sl-SI" sz="2800" dirty="0"/>
              <a:t>5 ∙ 2 ≤ 10</a:t>
            </a:r>
          </a:p>
          <a:p>
            <a:pPr marL="114300" indent="0">
              <a:buNone/>
            </a:pPr>
            <a:r>
              <a:rPr lang="sl-SI" sz="2800" dirty="0"/>
              <a:t>6 ∙ 2 ≤ 10</a:t>
            </a:r>
            <a:endParaRPr lang="sl-SI" sz="3200" dirty="0"/>
          </a:p>
          <a:p>
            <a:pPr marL="114300" indent="0" algn="ctr">
              <a:buNone/>
            </a:pPr>
            <a:r>
              <a:rPr lang="sl-SI" sz="5400" dirty="0"/>
              <a:t>y = 0, 1, 2, 3, 4, 5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440" y="2156121"/>
            <a:ext cx="452496" cy="42899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440" y="2693186"/>
            <a:ext cx="452496" cy="42899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005" y="3199022"/>
            <a:ext cx="452496" cy="42899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005" y="3697172"/>
            <a:ext cx="452496" cy="42899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4221228"/>
            <a:ext cx="452496" cy="42899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8440" y="1629923"/>
            <a:ext cx="452496" cy="428990"/>
          </a:xfrm>
          <a:prstGeom prst="rect">
            <a:avLst/>
          </a:prstGeom>
        </p:spPr>
      </p:pic>
      <p:cxnSp>
        <p:nvCxnSpPr>
          <p:cNvPr id="12" name="Raven povezovalnik 11"/>
          <p:cNvCxnSpPr/>
          <p:nvPr/>
        </p:nvCxnSpPr>
        <p:spPr>
          <a:xfrm flipV="1">
            <a:off x="323528" y="4725144"/>
            <a:ext cx="1810544" cy="57606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7553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326"/>
    </mc:Choice>
    <mc:Fallback xmlns="">
      <p:transition spd="slow" advTm="162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874F64-882F-4B63-BF05-3328F840D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TVOJA NALOGA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DAC38A4-75F0-4268-A6E2-2C2147351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752600"/>
            <a:ext cx="8507288" cy="5105400"/>
          </a:xfrm>
        </p:spPr>
        <p:txBody>
          <a:bodyPr>
            <a:normAutofit/>
          </a:bodyPr>
          <a:lstStyle/>
          <a:p>
            <a:r>
              <a:rPr lang="sl-SI" sz="3200" dirty="0"/>
              <a:t>S pomočjo PowerPoint predstavitve in DZ, stran 37 si naredi napis v zvezek (tako kot smo za ENAČBE)</a:t>
            </a:r>
          </a:p>
          <a:p>
            <a:r>
              <a:rPr lang="sl-SI" sz="3200" dirty="0"/>
              <a:t>Naslov </a:t>
            </a:r>
            <a:r>
              <a:rPr lang="sl-SI" sz="3200" dirty="0">
                <a:solidFill>
                  <a:srgbClr val="FF0000"/>
                </a:solidFill>
              </a:rPr>
              <a:t>NEENAČBE</a:t>
            </a:r>
          </a:p>
          <a:p>
            <a:r>
              <a:rPr lang="sl-SI" sz="3200" dirty="0">
                <a:solidFill>
                  <a:schemeClr val="tx1"/>
                </a:solidFill>
              </a:rPr>
              <a:t>Reši 1. nalogo v DZ, stran 38</a:t>
            </a:r>
          </a:p>
        </p:txBody>
      </p:sp>
    </p:spTree>
    <p:extLst>
      <p:ext uri="{BB962C8B-B14F-4D97-AF65-F5344CB8AC3E}">
        <p14:creationId xmlns:p14="http://schemas.microsoft.com/office/powerpoint/2010/main" val="230737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6C572A-39ED-4A97-B082-F6B545D83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NAJPREJ PREVERI REŠITEV ENAČB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9873ECF3-F076-4941-BE21-5F486F4C8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512" t="15280" r="18512" b="17216"/>
          <a:stretch/>
        </p:blipFill>
        <p:spPr>
          <a:xfrm>
            <a:off x="161764" y="1590930"/>
            <a:ext cx="8820472" cy="531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4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C08F9AFB-5DAA-4EF5-BFC5-679E927E9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60" t="15280" r="15733" b="17216"/>
          <a:stretch/>
        </p:blipFill>
        <p:spPr>
          <a:xfrm>
            <a:off x="24280" y="-1"/>
            <a:ext cx="7500047" cy="421235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40DED48-8D4F-437E-9942-F064E0A035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3" t="30400" r="6689" b="34770"/>
          <a:stretch/>
        </p:blipFill>
        <p:spPr>
          <a:xfrm>
            <a:off x="145071" y="4581128"/>
            <a:ext cx="8853857" cy="196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63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C92D7AB4-E652-4EFF-A87A-B41B0CB637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995" t="15280" r="24069" b="17216"/>
          <a:stretch/>
        </p:blipFill>
        <p:spPr>
          <a:xfrm>
            <a:off x="251520" y="116631"/>
            <a:ext cx="8640960" cy="644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24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4400" b="1" dirty="0"/>
              <a:t>&gt;</a:t>
            </a:r>
            <a:r>
              <a:rPr lang="sl-SI" sz="4400" dirty="0"/>
              <a:t>        je večje kot</a:t>
            </a:r>
          </a:p>
          <a:p>
            <a:r>
              <a:rPr lang="sl-SI" sz="4400" b="1" dirty="0"/>
              <a:t>≥</a:t>
            </a:r>
            <a:r>
              <a:rPr lang="sl-SI" sz="4400" dirty="0"/>
              <a:t>		je večje ali enako kot</a:t>
            </a:r>
          </a:p>
          <a:p>
            <a:r>
              <a:rPr lang="sl-SI" sz="4400" b="1" dirty="0"/>
              <a:t>&lt;</a:t>
            </a:r>
            <a:r>
              <a:rPr lang="sl-SI" sz="4400" dirty="0"/>
              <a:t>		je manjše kot</a:t>
            </a:r>
          </a:p>
          <a:p>
            <a:r>
              <a:rPr lang="sl-SI" sz="4400" b="1" dirty="0"/>
              <a:t>≤</a:t>
            </a:r>
            <a:r>
              <a:rPr lang="sl-SI" sz="4400" dirty="0"/>
              <a:t>		je manjše ali enako kot</a:t>
            </a:r>
          </a:p>
          <a:p>
            <a:endParaRPr lang="sl-SI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811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73"/>
    </mc:Choice>
    <mc:Fallback xmlns="">
      <p:transition spd="slow" advTm="476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27" t="15886" r="22688" b="7248"/>
          <a:stretch/>
        </p:blipFill>
        <p:spPr bwMode="auto">
          <a:xfrm>
            <a:off x="2699792" y="183834"/>
            <a:ext cx="4104456" cy="645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40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85"/>
    </mc:Choice>
    <mc:Fallback xmlns="">
      <p:transition spd="slow" advTm="26085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Neža ima v peresnici manj kot 5 barvic. Koliko barvic ima?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4819" y="1781175"/>
            <a:ext cx="8229600" cy="4373563"/>
          </a:xfrm>
        </p:spPr>
        <p:txBody>
          <a:bodyPr>
            <a:normAutofit fontScale="55000" lnSpcReduction="20000"/>
          </a:bodyPr>
          <a:lstStyle/>
          <a:p>
            <a:pPr marL="114300" indent="0" algn="ctr">
              <a:buNone/>
            </a:pPr>
            <a:r>
              <a:rPr lang="sl-SI" sz="6000" dirty="0"/>
              <a:t>x &lt; 5</a:t>
            </a:r>
          </a:p>
          <a:p>
            <a:pPr marL="114300" indent="0">
              <a:buNone/>
            </a:pPr>
            <a:r>
              <a:rPr lang="sl-SI" sz="5100" dirty="0"/>
              <a:t>0 &lt; 5 </a:t>
            </a:r>
          </a:p>
          <a:p>
            <a:pPr marL="114300" indent="0">
              <a:buNone/>
            </a:pPr>
            <a:r>
              <a:rPr lang="sl-SI" sz="5100" dirty="0"/>
              <a:t>1 &lt; 5</a:t>
            </a:r>
          </a:p>
          <a:p>
            <a:pPr marL="114300" indent="0">
              <a:buNone/>
            </a:pPr>
            <a:r>
              <a:rPr lang="sl-SI" sz="5100" dirty="0"/>
              <a:t>2 &lt; 5</a:t>
            </a:r>
          </a:p>
          <a:p>
            <a:pPr marL="114300" indent="0">
              <a:buNone/>
            </a:pPr>
            <a:r>
              <a:rPr lang="sl-SI" sz="5100" dirty="0"/>
              <a:t>3 &lt; 5</a:t>
            </a:r>
          </a:p>
          <a:p>
            <a:pPr marL="114300" indent="0">
              <a:buNone/>
            </a:pPr>
            <a:r>
              <a:rPr lang="sl-SI" sz="5100" dirty="0"/>
              <a:t>4 &lt; 5</a:t>
            </a:r>
          </a:p>
          <a:p>
            <a:pPr marL="114300" indent="0">
              <a:buNone/>
            </a:pPr>
            <a:r>
              <a:rPr lang="sl-SI" sz="5100" dirty="0"/>
              <a:t>5 &lt; 5</a:t>
            </a:r>
          </a:p>
          <a:p>
            <a:pPr marL="114300" indent="0">
              <a:buNone/>
            </a:pPr>
            <a:endParaRPr lang="sl-SI" sz="2800" dirty="0"/>
          </a:p>
          <a:p>
            <a:pPr marL="114300" indent="0">
              <a:buNone/>
            </a:pPr>
            <a:endParaRPr lang="sl-SI" sz="2800" dirty="0"/>
          </a:p>
          <a:p>
            <a:pPr marL="114300" indent="0" algn="ctr">
              <a:buNone/>
            </a:pPr>
            <a:endParaRPr lang="sl-SI" sz="2800" dirty="0"/>
          </a:p>
          <a:p>
            <a:pPr marL="114300" indent="0">
              <a:buNone/>
            </a:pPr>
            <a:r>
              <a:rPr lang="sl-SI" sz="5400" dirty="0"/>
              <a:t>Rešitev:   x = 0, 1, 2, 3, 4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576" y="3362347"/>
            <a:ext cx="2016224" cy="115406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505" y="3993040"/>
            <a:ext cx="379768" cy="36004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632" y="3104614"/>
            <a:ext cx="379768" cy="36004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632" y="2608627"/>
            <a:ext cx="379768" cy="360040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632" y="2218326"/>
            <a:ext cx="379768" cy="36004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657" y="3527314"/>
            <a:ext cx="379768" cy="360040"/>
          </a:xfrm>
          <a:prstGeom prst="rect">
            <a:avLst/>
          </a:prstGeom>
        </p:spPr>
      </p:pic>
      <p:cxnSp>
        <p:nvCxnSpPr>
          <p:cNvPr id="13" name="Raven povezovalnik 12"/>
          <p:cNvCxnSpPr/>
          <p:nvPr/>
        </p:nvCxnSpPr>
        <p:spPr>
          <a:xfrm flipV="1">
            <a:off x="539552" y="4437112"/>
            <a:ext cx="1008112" cy="14401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0769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346"/>
    </mc:Choice>
    <mc:Fallback xmlns="">
      <p:transition spd="slow" advTm="120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sl-SI" sz="6000" dirty="0"/>
              <a:t>y &gt; 8</a:t>
            </a:r>
          </a:p>
          <a:p>
            <a:pPr marL="114300" indent="0">
              <a:buNone/>
            </a:pPr>
            <a:r>
              <a:rPr lang="sl-SI" sz="3500" dirty="0"/>
              <a:t>9 &gt; 8   </a:t>
            </a:r>
          </a:p>
          <a:p>
            <a:pPr marL="114300" indent="0">
              <a:buNone/>
            </a:pPr>
            <a:r>
              <a:rPr lang="sl-SI" sz="3500" dirty="0"/>
              <a:t>10 &gt; 8</a:t>
            </a:r>
          </a:p>
          <a:p>
            <a:pPr marL="114300" indent="0">
              <a:buNone/>
            </a:pPr>
            <a:r>
              <a:rPr lang="sl-SI" sz="3500" dirty="0"/>
              <a:t>11&gt; 8</a:t>
            </a:r>
          </a:p>
          <a:p>
            <a:endParaRPr lang="sl-SI" sz="6000" dirty="0"/>
          </a:p>
          <a:p>
            <a:pPr marL="114300" indent="0">
              <a:buNone/>
            </a:pPr>
            <a:r>
              <a:rPr lang="sl-SI" sz="6000" dirty="0"/>
              <a:t>y = 9, 10, 11,…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03636">
            <a:off x="7086973" y="2370829"/>
            <a:ext cx="1609637" cy="185275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667" y="1552447"/>
            <a:ext cx="379768" cy="36004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667" y="2260457"/>
            <a:ext cx="379768" cy="36004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1793" y="2936055"/>
            <a:ext cx="379768" cy="3600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192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362"/>
    </mc:Choice>
    <mc:Fallback xmlns="">
      <p:transition spd="slow" advTm="104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" name="Označba mesta vsebine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72" t="20220" r="35182" b="18863"/>
          <a:stretch/>
        </p:blipFill>
        <p:spPr>
          <a:xfrm>
            <a:off x="206758" y="980727"/>
            <a:ext cx="8685721" cy="510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4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932"/>
    </mc:Choice>
    <mc:Fallback xmlns="">
      <p:transition spd="slow" advTm="133932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3.3|4.4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5.8|20.6|11.2|5|5.1|2.8|2.8|4.9|8.5|1.9|6.9|3|8.7|1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|35.4|1.4|2.7|5.2|4.1|5.5|1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27.4|5.2|3.4|8.3|6.1|10.3|1.6|8.7|8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9.6|15.1|3.9|7.3|1.9|6.5|1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38.4|12.2|3|8.9|4.6|8.8|2.6|10.6|2.8|12.1|4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22.3|7.8|3.7|9|3.3|7|2.4|10.4|3.7|9.8|2.8|8.7|8.8|11.1|9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karnar">
  <a:themeElements>
    <a:clrScheme name="Lekarnar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Lekarnar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Lekarnar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693</TotalTime>
  <Words>284</Words>
  <Application>Microsoft Office PowerPoint</Application>
  <PresentationFormat>Diaprojekcija na zaslonu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9" baseType="lpstr">
      <vt:lpstr>Arial</vt:lpstr>
      <vt:lpstr>Book Antiqua</vt:lpstr>
      <vt:lpstr>Calibri</vt:lpstr>
      <vt:lpstr>Century Gothic</vt:lpstr>
      <vt:lpstr>Lekarnar</vt:lpstr>
      <vt:lpstr>NEENAČBE</vt:lpstr>
      <vt:lpstr>NAJPREJ PREVERI REŠITEV ENAČB</vt:lpstr>
      <vt:lpstr>PowerPointova predstavitev</vt:lpstr>
      <vt:lpstr>PowerPointova predstavitev</vt:lpstr>
      <vt:lpstr>PowerPointova predstavitev</vt:lpstr>
      <vt:lpstr>PowerPointova predstavitev</vt:lpstr>
      <vt:lpstr>Neža ima v peresnici manj kot 5 barvic. Koliko barvic ima?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TVOJA NALOGA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NEENAČBE</dc:title>
  <dc:creator>solapodgorje</dc:creator>
  <cp:lastModifiedBy>OŠ Lenart 03</cp:lastModifiedBy>
  <cp:revision>21</cp:revision>
  <dcterms:created xsi:type="dcterms:W3CDTF">2020-12-14T12:15:27Z</dcterms:created>
  <dcterms:modified xsi:type="dcterms:W3CDTF">2022-01-13T18:37:09Z</dcterms:modified>
</cp:coreProperties>
</file>