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257" r:id="rId3"/>
    <p:sldId id="339" r:id="rId4"/>
    <p:sldId id="276" r:id="rId5"/>
    <p:sldId id="260" r:id="rId6"/>
    <p:sldId id="341" r:id="rId7"/>
    <p:sldId id="262" r:id="rId8"/>
    <p:sldId id="263" r:id="rId9"/>
    <p:sldId id="264" r:id="rId10"/>
    <p:sldId id="265" r:id="rId11"/>
    <p:sldId id="266" r:id="rId12"/>
    <p:sldId id="269" r:id="rId13"/>
    <p:sldId id="295" r:id="rId14"/>
    <p:sldId id="300" r:id="rId15"/>
    <p:sldId id="311" r:id="rId16"/>
    <p:sldId id="301" r:id="rId17"/>
    <p:sldId id="302" r:id="rId18"/>
    <p:sldId id="304" r:id="rId19"/>
    <p:sldId id="307" r:id="rId20"/>
    <p:sldId id="331" r:id="rId21"/>
    <p:sldId id="332" r:id="rId22"/>
    <p:sldId id="299" r:id="rId23"/>
    <p:sldId id="297" r:id="rId24"/>
    <p:sldId id="298" r:id="rId25"/>
    <p:sldId id="309" r:id="rId26"/>
    <p:sldId id="303" r:id="rId27"/>
    <p:sldId id="322" r:id="rId28"/>
    <p:sldId id="318" r:id="rId29"/>
    <p:sldId id="319" r:id="rId30"/>
    <p:sldId id="310" r:id="rId31"/>
    <p:sldId id="316" r:id="rId32"/>
    <p:sldId id="278" r:id="rId33"/>
    <p:sldId id="313" r:id="rId34"/>
    <p:sldId id="283" r:id="rId35"/>
    <p:sldId id="314" r:id="rId36"/>
    <p:sldId id="287" r:id="rId37"/>
    <p:sldId id="317" r:id="rId38"/>
    <p:sldId id="274" r:id="rId39"/>
    <p:sldId id="320" r:id="rId40"/>
    <p:sldId id="329" r:id="rId41"/>
    <p:sldId id="330" r:id="rId42"/>
    <p:sldId id="293" r:id="rId43"/>
    <p:sldId id="267" r:id="rId44"/>
    <p:sldId id="289" r:id="rId45"/>
    <p:sldId id="321" r:id="rId46"/>
    <p:sldId id="294" r:id="rId47"/>
    <p:sldId id="275" r:id="rId48"/>
    <p:sldId id="258" r:id="rId49"/>
  </p:sldIdLst>
  <p:sldSz cx="12192000" cy="6858000"/>
  <p:notesSz cx="6799263" cy="9929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66"/>
    <a:srgbClr val="FF66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25. 11. 2022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25. 11. 2022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25. 11. 2022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25. 11. 2022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25. 11. 2022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25. 11. 2022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25. 11. 2022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25. 11. 2022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Corvo di Druga</a:t>
            </a:r>
          </a:p>
          <a:p>
            <a:pPr lvl="2"/>
            <a:r>
              <a:rPr lang="sl-SI"/>
              <a:t>Corvo di Tretja</a:t>
            </a:r>
          </a:p>
          <a:p>
            <a:pPr lvl="3"/>
            <a:r>
              <a:rPr lang="sl-SI"/>
              <a:t>Četrta corvo</a:t>
            </a:r>
          </a:p>
          <a:p>
            <a:pPr lvl="4"/>
            <a:r>
              <a:rPr lang="sl-SI"/>
              <a:t>Peta corvo</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25. 11. 2022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‹N›</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0JsnciXX7CE"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drive.google.com/file/d/1KczVU3PrSaGAvdY_VGiCgVG01MX0tm99/view?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teachingvisuallyimpaired.com/social-interaction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eachingvisuallyimpaired.com/social-interactions.html" TargetMode="External"/><Relationship Id="rId2" Type="http://schemas.openxmlformats.org/officeDocument/2006/relationships/hyperlink" Target="https://www.thepathway2success.com/12-basic-social-skills-kids-need/" TargetMode="External"/><Relationship Id="rId1" Type="http://schemas.openxmlformats.org/officeDocument/2006/relationships/slideLayout" Target="../slideLayouts/slideLayout2.xml"/><Relationship Id="rId4" Type="http://schemas.openxmlformats.org/officeDocument/2006/relationships/hyperlink" Target="https://www.perkinselearning.org/videos/webcast/developing-social-skills-children-who-are-blind-or-visually-impaired"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86" y="1666581"/>
            <a:ext cx="10456947" cy="3049943"/>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
        <p:nvSpPr>
          <p:cNvPr id="7" name="Podnaslov 2">
            <a:extLst>
              <a:ext uri="{FF2B5EF4-FFF2-40B4-BE49-F238E27FC236}">
                <a16:creationId xmlns:a16="http://schemas.microsoft.com/office/drawing/2014/main" id="{76D928C8-C78C-4B54-9079-EB27E9426E2F}"/>
              </a:ext>
            </a:extLst>
          </p:cNvPr>
          <p:cNvSpPr txBox="1">
            <a:spLocks/>
          </p:cNvSpPr>
          <p:nvPr/>
        </p:nvSpPr>
        <p:spPr>
          <a:xfrm>
            <a:off x="1020130" y="3952081"/>
            <a:ext cx="9144000" cy="523702"/>
          </a:xfrm>
          <a:prstGeom prst="rect">
            <a:avLst/>
          </a:prstGeom>
          <a:solidFill>
            <a:schemeClr val="bg1"/>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dirty="0">
                <a:solidFill>
                  <a:schemeClr val="accent1">
                    <a:lumMod val="75000"/>
                  </a:schemeClr>
                </a:solidFill>
              </a:rPr>
              <a:t>Le abilità sociali rendono più facile la vita inclusiva</a:t>
            </a:r>
            <a:endParaRPr lang="en-GB" dirty="0">
              <a:solidFill>
                <a:schemeClr val="accent1">
                  <a:lumMod val="75000"/>
                </a:schemeClr>
              </a:solidFill>
            </a:endParaRPr>
          </a:p>
          <a:p>
            <a:endParaRPr lang="it-IT" dirty="0"/>
          </a:p>
          <a:p>
            <a:endParaRPr lang="sl-SI" dirty="0"/>
          </a:p>
        </p:txBody>
      </p:sp>
    </p:spTree>
    <p:extLst>
      <p:ext uri="{BB962C8B-B14F-4D97-AF65-F5344CB8AC3E}">
        <p14:creationId xmlns:p14="http://schemas.microsoft.com/office/powerpoint/2010/main" val="193561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BCDF-A08E-0548-9E54-88699C69B546}"/>
              </a:ext>
            </a:extLst>
          </p:cNvPr>
          <p:cNvSpPr>
            <a:spLocks noGrp="1"/>
          </p:cNvSpPr>
          <p:nvPr>
            <p:ph type="title"/>
          </p:nvPr>
        </p:nvSpPr>
        <p:spPr/>
        <p:txBody>
          <a:bodyPr>
            <a:normAutofit/>
          </a:bodyPr>
          <a:lstStyle/>
          <a:p>
            <a:pPr algn="ctr"/>
            <a:r>
              <a:rPr lang="en-GB" sz="5400" dirty="0">
                <a:latin typeface="Berlin Sans FB" panose="020E0602020502020306" pitchFamily="34" charset="0"/>
              </a:rPr>
              <a:t>Perché insegnare le abilità sociali?</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FCA1598F-F0CF-B645-890D-6B408263636D}"/>
              </a:ext>
            </a:extLst>
          </p:cNvPr>
          <p:cNvSpPr>
            <a:spLocks noGrp="1"/>
          </p:cNvSpPr>
          <p:nvPr>
            <p:ph idx="1"/>
          </p:nvPr>
        </p:nvSpPr>
        <p:spPr/>
        <p:txBody>
          <a:bodyPr>
            <a:noAutofit/>
          </a:bodyPr>
          <a:lstStyle/>
          <a:p>
            <a:pPr marL="0" indent="0">
              <a:buNone/>
            </a:pPr>
            <a:r>
              <a:rPr lang="en-GB" sz="3600" dirty="0">
                <a:effectLst/>
                <a:latin typeface="Berlin Sans FB" panose="020E0602020502020306" pitchFamily="34" charset="0"/>
                <a:ea typeface="Times New Roman" panose="02020603050405020304" pitchFamily="18" charset="0"/>
              </a:rPr>
              <a:t>"Se sei non </a:t>
            </a:r>
            <a:r>
              <a:rPr lang="en-GB" sz="3600" dirty="0" err="1">
                <a:effectLst/>
                <a:latin typeface="Berlin Sans FB" panose="020E0602020502020306" pitchFamily="34" charset="0"/>
                <a:ea typeface="Times New Roman" panose="02020603050405020304" pitchFamily="18" charset="0"/>
              </a:rPr>
              <a:t>vedente</a:t>
            </a:r>
            <a:r>
              <a:rPr lang="en-GB" sz="3600" dirty="0">
                <a:effectLst/>
                <a:latin typeface="Berlin Sans FB" panose="020E0602020502020306" pitchFamily="34" charset="0"/>
                <a:ea typeface="Times New Roman" panose="02020603050405020304" pitchFamily="18" charset="0"/>
              </a:rPr>
              <a:t>, come fai a sapere dove guardare quando qualcuno ti parla? O quando stringere la mano a qualcuno? O cosa significa "spazio personale"? Queste sono solo alcune delle abilità che </a:t>
            </a:r>
            <a:r>
              <a:rPr lang="en-GB" sz="3600" dirty="0" err="1">
                <a:effectLst/>
                <a:latin typeface="Berlin Sans FB" panose="020E0602020502020306" pitchFamily="34" charset="0"/>
                <a:ea typeface="Times New Roman" panose="02020603050405020304" pitchFamily="18" charset="0"/>
              </a:rPr>
              <a:t>devono</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essere</a:t>
            </a:r>
            <a:r>
              <a:rPr lang="en-GB" sz="3600" dirty="0">
                <a:latin typeface="Berlin Sans FB" panose="020E0602020502020306" pitchFamily="34" charset="0"/>
                <a:ea typeface="Times New Roman" panose="02020603050405020304" pitchFamily="18" charset="0"/>
              </a:rPr>
              <a:t> </a:t>
            </a:r>
            <a:r>
              <a:rPr lang="en-GB" sz="3600" dirty="0" err="1">
                <a:latin typeface="Berlin Sans FB" panose="020E0602020502020306" pitchFamily="34" charset="0"/>
                <a:ea typeface="Times New Roman" panose="02020603050405020304" pitchFamily="18" charset="0"/>
              </a:rPr>
              <a:t>esplicitamente</a:t>
            </a:r>
            <a:r>
              <a:rPr lang="en-GB" sz="3600" dirty="0">
                <a:latin typeface="Berlin Sans FB" panose="020E0602020502020306" pitchFamily="34" charset="0"/>
                <a:ea typeface="Times New Roman" panose="02020603050405020304" pitchFamily="18" charset="0"/>
              </a:rPr>
              <a:t> </a:t>
            </a:r>
            <a:r>
              <a:rPr lang="en-GB" sz="3600" dirty="0" err="1">
                <a:latin typeface="Berlin Sans FB" panose="020E0602020502020306" pitchFamily="34" charset="0"/>
                <a:ea typeface="Times New Roman" panose="02020603050405020304" pitchFamily="18" charset="0"/>
              </a:rPr>
              <a:t>insegnate</a:t>
            </a:r>
            <a:r>
              <a:rPr lang="en-GB" sz="3600" dirty="0">
                <a:latin typeface="Berlin Sans FB" panose="020E0602020502020306" pitchFamily="34" charset="0"/>
                <a:ea typeface="Times New Roman" panose="02020603050405020304" pitchFamily="18" charset="0"/>
              </a:rPr>
              <a:t> </a:t>
            </a:r>
            <a:r>
              <a:rPr lang="en-GB" sz="3600" dirty="0">
                <a:effectLst/>
                <a:latin typeface="Berlin Sans FB" panose="020E0602020502020306" pitchFamily="34" charset="0"/>
                <a:ea typeface="Times New Roman" panose="02020603050405020304" pitchFamily="18" charset="0"/>
              </a:rPr>
              <a:t>ai bambini non </a:t>
            </a:r>
            <a:r>
              <a:rPr lang="en-GB" sz="3600" dirty="0" err="1">
                <a:effectLst/>
                <a:latin typeface="Berlin Sans FB" panose="020E0602020502020306" pitchFamily="34" charset="0"/>
                <a:ea typeface="Times New Roman" panose="02020603050405020304" pitchFamily="18" charset="0"/>
              </a:rPr>
              <a:t>vedenti</a:t>
            </a:r>
            <a:r>
              <a:rPr lang="en-GB" sz="3600" dirty="0">
                <a:effectLst/>
                <a:latin typeface="Berlin Sans FB" panose="020E0602020502020306" pitchFamily="34" charset="0"/>
                <a:ea typeface="Times New Roman" panose="02020603050405020304" pitchFamily="18" charset="0"/>
              </a:rPr>
              <a:t>, poiché non hanno il vantaggio di osservare le azioni e le reazioni dei loro familiari e amici nelle situazioni sociali".</a:t>
            </a:r>
          </a:p>
          <a:p>
            <a:pPr marL="0" indent="0">
              <a:buNone/>
            </a:pPr>
            <a:r>
              <a:rPr lang="en-GB" dirty="0">
                <a:solidFill>
                  <a:srgbClr val="FF0000"/>
                </a:solidFill>
                <a:effectLst/>
                <a:latin typeface="Berlin Sans FB" panose="020E0602020502020306" pitchFamily="34" charset="0"/>
                <a:ea typeface="Times New Roman" panose="02020603050405020304" pitchFamily="18" charset="0"/>
              </a:rPr>
              <a:t>Scuola Perkins per ciechi</a:t>
            </a:r>
          </a:p>
        </p:txBody>
      </p:sp>
    </p:spTree>
    <p:extLst>
      <p:ext uri="{BB962C8B-B14F-4D97-AF65-F5344CB8AC3E}">
        <p14:creationId xmlns:p14="http://schemas.microsoft.com/office/powerpoint/2010/main" val="115187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F75-3E98-184B-8DAB-3445606829BA}"/>
              </a:ext>
            </a:extLst>
          </p:cNvPr>
          <p:cNvSpPr>
            <a:spLocks noGrp="1"/>
          </p:cNvSpPr>
          <p:nvPr>
            <p:ph type="title"/>
          </p:nvPr>
        </p:nvSpPr>
        <p:spPr/>
        <p:txBody>
          <a:bodyPr>
            <a:normAutofit/>
          </a:bodyPr>
          <a:lstStyle/>
          <a:p>
            <a:pPr algn="ctr"/>
            <a:r>
              <a:rPr lang="en-GB" sz="5400" dirty="0">
                <a:latin typeface="Berlin Sans FB" panose="020E0602020502020306" pitchFamily="34" charset="0"/>
              </a:rPr>
              <a:t>Perché insegnare le abilità sociali?</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ABBE6089-988A-F546-96CE-A836705D6CF2}"/>
              </a:ext>
            </a:extLst>
          </p:cNvPr>
          <p:cNvSpPr>
            <a:spLocks noGrp="1"/>
          </p:cNvSpPr>
          <p:nvPr>
            <p:ph idx="1"/>
          </p:nvPr>
        </p:nvSpPr>
        <p:spPr/>
        <p:txBody>
          <a:bodyPr>
            <a:normAutofit fontScale="92500"/>
          </a:bodyPr>
          <a:lstStyle/>
          <a:p>
            <a:pPr marL="0" indent="0">
              <a:buNone/>
            </a:pPr>
            <a:r>
              <a:rPr lang="en-GB" sz="3200" dirty="0">
                <a:effectLst/>
                <a:latin typeface="Berlin Sans FB" panose="020F0502020204030204" pitchFamily="34" charset="0"/>
                <a:ea typeface="Calibri" panose="020F0502020204030204" pitchFamily="34" charset="0"/>
                <a:cs typeface="Times New Roman" panose="02020603050405020304" pitchFamily="18" charset="0"/>
              </a:rPr>
              <a:t>"I bambini vedenti osservano e imitano i comportamenti sociali delle persone, imparando da qualsiasi spunto visivo. Questo è noto come apprendimento accidentale. Se queste opportunità non sono disponibili per un bambino, la comprensione e lo sviluppo di un comportamento sociale appropriato possono diventare frammentari. Avere competenze sociali adeguate è fondamentale per le interazioni quotidiane di un bambino. Esse consentono al bambino di interagire con gli altri, di stabilire amicizie e di sviluppare successivamente relazioni personali e lavorative". </a:t>
            </a:r>
            <a:r>
              <a:rPr lang="en-GB" sz="3200" dirty="0">
                <a:solidFill>
                  <a:srgbClr val="FF0000"/>
                </a:solidFill>
                <a:effectLst/>
                <a:latin typeface="Berlin Sans FB" panose="020F0502020204030204" pitchFamily="34" charset="0"/>
                <a:ea typeface="Calibri" panose="020F0502020204030204" pitchFamily="34" charset="0"/>
                <a:cs typeface="Times New Roman" panose="02020603050405020304" pitchFamily="18" charset="0"/>
              </a:rPr>
              <a:t>RNIB 2017</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366610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A609-7EE2-A74F-93CE-05A9A11D93CE}"/>
              </a:ext>
            </a:extLst>
          </p:cNvPr>
          <p:cNvSpPr>
            <a:spLocks noGrp="1"/>
          </p:cNvSpPr>
          <p:nvPr>
            <p:ph type="title"/>
          </p:nvPr>
        </p:nvSpPr>
        <p:spPr/>
        <p:txBody>
          <a:bodyPr/>
          <a:lstStyle/>
          <a:p>
            <a:pPr algn="ctr"/>
            <a:r>
              <a:rPr lang="en-GB" dirty="0">
                <a:latin typeface="Berlin Sans FB" panose="020E0602020502020306" pitchFamily="34" charset="0"/>
              </a:rPr>
              <a:t>Come possiamo sostenere lo sviluppo delle abilità sociali?</a:t>
            </a:r>
            <a:endParaRPr lang="en-US"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a:p>
        </p:txBody>
      </p:sp>
      <p:pic>
        <p:nvPicPr>
          <p:cNvPr id="7172" name="Picture 4" descr="Social Skills Programs - Arkansas Families First, LL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7361" y="1825625"/>
            <a:ext cx="9106988" cy="43250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25494" y="6275015"/>
            <a:ext cx="3273525" cy="276999"/>
          </a:xfrm>
          <a:prstGeom prst="rect">
            <a:avLst/>
          </a:prstGeom>
        </p:spPr>
        <p:txBody>
          <a:bodyPr wrap="none">
            <a:spAutoFit/>
          </a:bodyPr>
          <a:lstStyle/>
          <a:p>
            <a:r>
              <a:rPr lang="en-GB" sz="1200" dirty="0"/>
              <a:t>https://arfamiliesfirst.com/social-skills-programs/</a:t>
            </a:r>
          </a:p>
        </p:txBody>
      </p:sp>
    </p:spTree>
    <p:extLst>
      <p:ext uri="{BB962C8B-B14F-4D97-AF65-F5344CB8AC3E}">
        <p14:creationId xmlns:p14="http://schemas.microsoft.com/office/powerpoint/2010/main" val="122681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949" y="39190"/>
            <a:ext cx="10948851" cy="2495641"/>
          </a:xfrm>
        </p:spPr>
        <p:txBody>
          <a:bodyPr>
            <a:noAutofit/>
          </a:bodyPr>
          <a:lstStyle/>
          <a:p>
            <a:pPr algn="ctr"/>
            <a:r>
              <a:rPr lang="en-GB" sz="4800" dirty="0">
                <a:latin typeface="Berlin Sans FB" panose="020E0602020502020306" pitchFamily="34" charset="0"/>
              </a:rPr>
              <a:t>Le abilità sociali rendono </a:t>
            </a:r>
            <a:r>
              <a:rPr lang="en-GB" sz="4800" dirty="0">
                <a:solidFill>
                  <a:srgbClr val="FF0000"/>
                </a:solidFill>
                <a:latin typeface="Berlin Sans FB" panose="020E0602020502020306" pitchFamily="34" charset="0"/>
              </a:rPr>
              <a:t>più facile</a:t>
            </a:r>
            <a:r>
              <a:rPr lang="en-GB" sz="4800" dirty="0">
                <a:latin typeface="Berlin Sans FB" panose="020E0602020502020306" pitchFamily="34" charset="0"/>
              </a:rPr>
              <a:t> la vita inclusiva</a:t>
            </a:r>
            <a:br>
              <a:rPr lang="nl-NL" sz="4800" dirty="0">
                <a:solidFill>
                  <a:srgbClr val="FF0000"/>
                </a:solidFill>
                <a:latin typeface="Berlin Sans FB" panose="020E0602020502020306" pitchFamily="34" charset="0"/>
              </a:rPr>
            </a:br>
            <a:r>
              <a:rPr lang="nl-NL" sz="4800" dirty="0">
                <a:solidFill>
                  <a:srgbClr val="FF0000"/>
                </a:solidFill>
                <a:latin typeface="Berlin Sans FB" panose="020E0602020502020306" pitchFamily="34" charset="0"/>
              </a:rPr>
              <a:t> 5 temi</a:t>
            </a:r>
          </a:p>
        </p:txBody>
      </p:sp>
      <p:sp>
        <p:nvSpPr>
          <p:cNvPr id="3" name="Tijdelijke aanduiding voor inhoud 2"/>
          <p:cNvSpPr>
            <a:spLocks noGrp="1"/>
          </p:cNvSpPr>
          <p:nvPr>
            <p:ph idx="1"/>
          </p:nvPr>
        </p:nvSpPr>
        <p:spPr>
          <a:xfrm>
            <a:off x="838200" y="1828799"/>
            <a:ext cx="11140440" cy="4650377"/>
          </a:xfrm>
        </p:spPr>
        <p:txBody>
          <a:bodyPr>
            <a:normAutofit fontScale="92500" lnSpcReduction="20000"/>
          </a:bodyPr>
          <a:lstStyle/>
          <a:p>
            <a:pPr marL="0" indent="0">
              <a:buNone/>
            </a:pPr>
            <a:endParaRPr lang="nl-NL" dirty="0"/>
          </a:p>
          <a:p>
            <a:pPr marL="514350" indent="-514350">
              <a:buFont typeface="+mj-lt"/>
              <a:buAutoNum type="arabicPeriod"/>
            </a:pPr>
            <a:r>
              <a:rPr lang="en-GB" sz="2600" b="1" dirty="0">
                <a:latin typeface="Berlin Sans FB" panose="020E0602020502020306" pitchFamily="34" charset="0"/>
              </a:rPr>
              <a:t>Chi sono? </a:t>
            </a:r>
            <a:br>
              <a:rPr lang="en-GB" sz="2600" b="1" dirty="0">
                <a:latin typeface="Berlin Sans FB" panose="020E0602020502020306" pitchFamily="34" charset="0"/>
              </a:rPr>
            </a:br>
            <a:r>
              <a:rPr lang="en-GB" sz="2600" dirty="0">
                <a:latin typeface="Berlin Sans FB" panose="020E0602020502020306" pitchFamily="34" charset="0"/>
              </a:rPr>
              <a:t>I miei punti di forza e le mie sfide, la postura del corpo, i modi di fare, la fiducia in me stesso e i miei talenti. </a:t>
            </a:r>
            <a:endParaRPr lang="nl-NL" sz="2600" dirty="0">
              <a:latin typeface="Berlin Sans FB" panose="020E0602020502020306" pitchFamily="34" charset="0"/>
            </a:endParaRPr>
          </a:p>
          <a:p>
            <a:pPr marL="514350" lvl="0" indent="-514350">
              <a:buFont typeface="+mj-lt"/>
              <a:buAutoNum type="arabicPeriod"/>
            </a:pPr>
            <a:r>
              <a:rPr lang="en-GB" sz="2600" b="1" dirty="0">
                <a:latin typeface="Berlin Sans FB" panose="020E0602020502020306" pitchFamily="34" charset="0"/>
              </a:rPr>
              <a:t>Mindfulness</a:t>
            </a:r>
            <a:br>
              <a:rPr lang="en-GB" sz="2600" b="1" dirty="0">
                <a:latin typeface="Berlin Sans FB" panose="020E0602020502020306" pitchFamily="34" charset="0"/>
              </a:rPr>
            </a:br>
            <a:r>
              <a:rPr lang="en-GB" sz="2600" dirty="0">
                <a:latin typeface="Berlin Sans FB" panose="020E0602020502020306" pitchFamily="34" charset="0"/>
              </a:rPr>
              <a:t>Come gestire i miei sentimenti </a:t>
            </a:r>
            <a:endParaRPr lang="en-GB" sz="2600" b="1" dirty="0">
              <a:latin typeface="Berlin Sans FB" panose="020E0602020502020306" pitchFamily="34" charset="0"/>
            </a:endParaRPr>
          </a:p>
          <a:p>
            <a:pPr marL="514350" indent="-514350">
              <a:buFont typeface="+mj-lt"/>
              <a:buAutoNum type="arabicPeriod"/>
            </a:pPr>
            <a:r>
              <a:rPr lang="en-GB" sz="2600" b="1" dirty="0">
                <a:latin typeface="Berlin Sans FB" panose="020E0602020502020306" pitchFamily="34" charset="0"/>
              </a:rPr>
              <a:t>Empowerment </a:t>
            </a:r>
            <a:br>
              <a:rPr lang="en-GB" sz="2600" b="1" dirty="0">
                <a:latin typeface="Berlin Sans FB" panose="020E0602020502020306" pitchFamily="34" charset="0"/>
              </a:rPr>
            </a:br>
            <a:r>
              <a:rPr lang="en-GB" sz="2600" dirty="0">
                <a:latin typeface="Berlin Sans FB" panose="020E0602020502020306" pitchFamily="34" charset="0"/>
              </a:rPr>
              <a:t>Chiedere aiuto, consapevolezza delle abilità sociali, uscire dalla mia zona di comfort</a:t>
            </a:r>
          </a:p>
          <a:p>
            <a:pPr marL="514350" indent="-514350">
              <a:buFont typeface="+mj-lt"/>
              <a:buAutoNum type="arabicPeriod"/>
            </a:pPr>
            <a:r>
              <a:rPr lang="en-GB" sz="2600" b="1" dirty="0">
                <a:latin typeface="Berlin Sans FB" panose="020E0602020502020306" pitchFamily="34" charset="0"/>
              </a:rPr>
              <a:t>Come comunico?</a:t>
            </a:r>
            <a:br>
              <a:rPr lang="en-GB" sz="2600" b="1" dirty="0">
                <a:latin typeface="Berlin Sans FB" panose="020E0602020502020306" pitchFamily="34" charset="0"/>
              </a:rPr>
            </a:br>
            <a:r>
              <a:rPr lang="en-GB" sz="2600" dirty="0">
                <a:latin typeface="Berlin Sans FB" panose="020E0602020502020306" pitchFamily="34" charset="0"/>
              </a:rPr>
              <a:t>Ascolto, assertività, conversazione attiva, spazio personale, descrizione audio.</a:t>
            </a:r>
          </a:p>
          <a:p>
            <a:pPr marL="514350" indent="-514350">
              <a:buFont typeface="+mj-lt"/>
              <a:buAutoNum type="arabicPeriod"/>
            </a:pPr>
            <a:r>
              <a:rPr lang="en-GB" sz="2600" b="1" dirty="0">
                <a:latin typeface="Berlin Sans FB" panose="020E0602020502020306" pitchFamily="34" charset="0"/>
              </a:rPr>
              <a:t>La mia rete sociale e le mie attività </a:t>
            </a:r>
          </a:p>
          <a:p>
            <a:pPr marL="0" indent="0">
              <a:buNone/>
            </a:pPr>
            <a:r>
              <a:rPr lang="en-GB" sz="2600" dirty="0">
                <a:latin typeface="Berlin Sans FB" panose="020E0602020502020306" pitchFamily="34" charset="0"/>
              </a:rPr>
              <a:t>       Fare amicizia, contatti sociali a scuola e a casa, attività del tempo libero, pensare alla carriera.</a:t>
            </a:r>
            <a:endParaRPr lang="nl-NL" sz="2600" dirty="0">
              <a:latin typeface="Berlin Sans FB" panose="020E0602020502020306" pitchFamily="34" charset="0"/>
            </a:endParaRPr>
          </a:p>
          <a:p>
            <a:pPr lvl="0"/>
            <a:endParaRPr lang="nl-NL" dirty="0"/>
          </a:p>
          <a:p>
            <a:pPr lvl="0"/>
            <a:endParaRPr lang="nl-NL" dirty="0"/>
          </a:p>
        </p:txBody>
      </p:sp>
    </p:spTree>
    <p:extLst>
      <p:ext uri="{BB962C8B-B14F-4D97-AF65-F5344CB8AC3E}">
        <p14:creationId xmlns:p14="http://schemas.microsoft.com/office/powerpoint/2010/main" val="65240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Berlin Sans FB" panose="020E0602020502020306" pitchFamily="34" charset="0"/>
              </a:rPr>
              <a:t>Tema 1: Chi sono io?</a:t>
            </a:r>
          </a:p>
        </p:txBody>
      </p:sp>
      <p:pic>
        <p:nvPicPr>
          <p:cNvPr id="2050" name="Picture 2" descr="Who am I? What is my brand personality? - creative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7037" y="1653441"/>
            <a:ext cx="7137043" cy="45582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05200" y="6274331"/>
            <a:ext cx="6096000" cy="276999"/>
          </a:xfrm>
          <a:prstGeom prst="rect">
            <a:avLst/>
          </a:prstGeom>
        </p:spPr>
        <p:txBody>
          <a:bodyPr>
            <a:spAutoFit/>
          </a:bodyPr>
          <a:lstStyle/>
          <a:p>
            <a:r>
              <a:rPr lang="en-GB" sz="1200" dirty="0"/>
              <a:t>https://www.creativeworld.co.uk/wp-content/uploads/2018/10/shutterstock_198152975.jpg</a:t>
            </a:r>
          </a:p>
        </p:txBody>
      </p:sp>
      <p:sp>
        <p:nvSpPr>
          <p:cNvPr id="5" name="Rettangolo 4">
            <a:extLst>
              <a:ext uri="{FF2B5EF4-FFF2-40B4-BE49-F238E27FC236}">
                <a16:creationId xmlns:a16="http://schemas.microsoft.com/office/drawing/2014/main" id="{634F9F63-4ACA-4DBB-8C55-B5E1BFE28CF8}"/>
              </a:ext>
            </a:extLst>
          </p:cNvPr>
          <p:cNvSpPr/>
          <p:nvPr/>
        </p:nvSpPr>
        <p:spPr>
          <a:xfrm rot="21280958">
            <a:off x="5012679" y="2839948"/>
            <a:ext cx="2564755" cy="2185214"/>
          </a:xfrm>
          <a:prstGeom prst="rect">
            <a:avLst/>
          </a:prstGeom>
          <a:solidFill>
            <a:srgbClr val="FF66CC"/>
          </a:solidFill>
        </p:spPr>
        <p:txBody>
          <a:bodyPr wrap="square">
            <a:spAutoFit/>
          </a:bodyPr>
          <a:lstStyle/>
          <a:p>
            <a:endParaRPr lang="en-GB" sz="3600" i="1" dirty="0">
              <a:latin typeface="Comic Sans MS" panose="030F0702030302020204" pitchFamily="66" charset="0"/>
              <a:cs typeface="Arial" panose="020B0604020202020204" pitchFamily="34" charset="0"/>
            </a:endParaRPr>
          </a:p>
          <a:p>
            <a:r>
              <a:rPr lang="en-GB" sz="3200" i="1" dirty="0">
                <a:latin typeface="Comic Sans MS" panose="030F0702030302020204" pitchFamily="66" charset="0"/>
                <a:cs typeface="Arial" panose="020B0604020202020204" pitchFamily="34" charset="0"/>
              </a:rPr>
              <a:t>CHI </a:t>
            </a:r>
          </a:p>
          <a:p>
            <a:r>
              <a:rPr lang="en-GB" sz="3200" i="1" u="sng" dirty="0">
                <a:latin typeface="Comic Sans MS" panose="030F0702030302020204" pitchFamily="66" charset="0"/>
                <a:cs typeface="Arial" panose="020B0604020202020204" pitchFamily="34" charset="0"/>
              </a:rPr>
              <a:t>SONO IO?</a:t>
            </a:r>
          </a:p>
          <a:p>
            <a:endParaRPr lang="it-IT" sz="3600" i="1"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86380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dirty="0">
                <a:latin typeface="Berlin Sans FB" panose="020E0602020502020306" pitchFamily="34" charset="0"/>
              </a:rPr>
              <a:t>Sviluppare l'empatia e riconoscere le emozioni</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1870" y="1864813"/>
            <a:ext cx="4731930" cy="4731930"/>
          </a:xfrm>
        </p:spPr>
      </p:pic>
      <p:sp>
        <p:nvSpPr>
          <p:cNvPr id="5" name="Rectangle 4"/>
          <p:cNvSpPr/>
          <p:nvPr/>
        </p:nvSpPr>
        <p:spPr>
          <a:xfrm>
            <a:off x="287383" y="1690688"/>
            <a:ext cx="6426926" cy="5262979"/>
          </a:xfrm>
          <a:prstGeom prst="rect">
            <a:avLst/>
          </a:prstGeom>
        </p:spPr>
        <p:txBody>
          <a:bodyPr wrap="square">
            <a:spAutoFit/>
          </a:bodyPr>
          <a:lstStyle/>
          <a:p>
            <a:r>
              <a:rPr lang="en-GB" sz="2400" dirty="0">
                <a:latin typeface="Berlin Sans FB" panose="020E0602020502020306" pitchFamily="34" charset="0"/>
              </a:rPr>
              <a:t>Sviluppare le capacità di ascolto: i diversi toni di voce e il loro significato emotivo.</a:t>
            </a:r>
          </a:p>
          <a:p>
            <a:endParaRPr lang="en-GB" sz="2400" dirty="0">
              <a:latin typeface="Berlin Sans FB" panose="020E0602020502020306" pitchFamily="34" charset="0"/>
            </a:endParaRPr>
          </a:p>
          <a:p>
            <a:r>
              <a:rPr lang="en-GB" sz="2400" dirty="0">
                <a:latin typeface="Berlin Sans FB" panose="020E0602020502020306" pitchFamily="34" charset="0"/>
              </a:rPr>
              <a:t>Comprendere il significato dei diversi suoni e collegarli ai sentimenti, ad esempio piangere = turbamento, dolore, tristezza.</a:t>
            </a:r>
          </a:p>
          <a:p>
            <a:endParaRPr lang="en-GB" sz="2400" dirty="0">
              <a:latin typeface="Berlin Sans FB" panose="020E0602020502020306" pitchFamily="34" charset="0"/>
            </a:endParaRPr>
          </a:p>
          <a:p>
            <a:r>
              <a:rPr lang="en-GB" sz="2400" dirty="0">
                <a:latin typeface="Berlin Sans FB" panose="020E0602020502020306" pitchFamily="34" charset="0"/>
              </a:rPr>
              <a:t>Comprendere che altre </a:t>
            </a:r>
            <a:r>
              <a:rPr lang="en-GB" sz="2400" dirty="0" err="1">
                <a:latin typeface="Berlin Sans FB" panose="020E0602020502020306" pitchFamily="34" charset="0"/>
              </a:rPr>
              <a:t>persone</a:t>
            </a:r>
            <a:r>
              <a:rPr lang="en-GB" sz="2400" dirty="0">
                <a:latin typeface="Berlin Sans FB" panose="020E0602020502020306" pitchFamily="34" charset="0"/>
              </a:rPr>
              <a:t> </a:t>
            </a:r>
            <a:r>
              <a:rPr lang="en-GB" sz="2400" dirty="0" err="1">
                <a:latin typeface="Berlin Sans FB" panose="020E0602020502020306" pitchFamily="34" charset="0"/>
              </a:rPr>
              <a:t>provano</a:t>
            </a:r>
            <a:r>
              <a:rPr lang="en-GB" sz="2400" dirty="0">
                <a:latin typeface="Berlin Sans FB" panose="020E0602020502020306" pitchFamily="34" charset="0"/>
              </a:rPr>
              <a:t> </a:t>
            </a:r>
            <a:r>
              <a:rPr lang="en-GB" sz="2400" dirty="0" err="1">
                <a:latin typeface="Berlin Sans FB" panose="020E0602020502020306" pitchFamily="34" charset="0"/>
              </a:rPr>
              <a:t>sentimenti</a:t>
            </a:r>
            <a:r>
              <a:rPr lang="en-GB" sz="2400" dirty="0">
                <a:latin typeface="Berlin Sans FB" panose="020E0602020502020306" pitchFamily="34" charset="0"/>
              </a:rPr>
              <a:t> </a:t>
            </a:r>
            <a:r>
              <a:rPr lang="en-GB" sz="2400" dirty="0" err="1">
                <a:latin typeface="Berlin Sans FB" panose="020E0602020502020306" pitchFamily="34" charset="0"/>
              </a:rPr>
              <a:t>diversi</a:t>
            </a:r>
            <a:endParaRPr lang="en-GB" sz="2400" dirty="0">
              <a:latin typeface="Berlin Sans FB" panose="020E0602020502020306" pitchFamily="34" charset="0"/>
            </a:endParaRPr>
          </a:p>
          <a:p>
            <a:endParaRPr lang="en-GB" sz="2400" dirty="0">
              <a:latin typeface="Berlin Sans FB" panose="020E0602020502020306" pitchFamily="34" charset="0"/>
            </a:endParaRPr>
          </a:p>
          <a:p>
            <a:r>
              <a:rPr lang="en-GB" sz="2400" dirty="0">
                <a:latin typeface="Berlin Sans FB" panose="020E0602020502020306" pitchFamily="34" charset="0"/>
              </a:rPr>
              <a:t>Imparare a rispondere in modo appropriato ai suoni, ad esempio piangendo: "Ti sei fatto male?". "Cosa è successo?"  "puoi parlare con me se ti senti triste".</a:t>
            </a:r>
          </a:p>
        </p:txBody>
      </p:sp>
    </p:spTree>
    <p:extLst>
      <p:ext uri="{BB962C8B-B14F-4D97-AF65-F5344CB8AC3E}">
        <p14:creationId xmlns:p14="http://schemas.microsoft.com/office/powerpoint/2010/main" val="310699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Affrontare i manierismi</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09065" y="1825625"/>
            <a:ext cx="4353091" cy="4351338"/>
          </a:xfrm>
        </p:spPr>
      </p:pic>
      <p:sp>
        <p:nvSpPr>
          <p:cNvPr id="5" name="Rectangle 4"/>
          <p:cNvSpPr/>
          <p:nvPr/>
        </p:nvSpPr>
        <p:spPr>
          <a:xfrm>
            <a:off x="1071155" y="1825625"/>
            <a:ext cx="3788228" cy="3970318"/>
          </a:xfrm>
          <a:prstGeom prst="rect">
            <a:avLst/>
          </a:prstGeom>
        </p:spPr>
        <p:txBody>
          <a:bodyPr wrap="square">
            <a:spAutoFit/>
          </a:bodyPr>
          <a:lstStyle/>
          <a:p>
            <a:r>
              <a:rPr lang="en-GB" sz="2800" dirty="0">
                <a:latin typeface="Berlin Sans FB" panose="020E0602020502020306" pitchFamily="34" charset="0"/>
              </a:rPr>
              <a:t>Scoprire quali possono essere i comportamenti socialmente inaccettabili, ad es. </a:t>
            </a:r>
            <a:r>
              <a:rPr lang="en-GB" sz="2800" dirty="0" err="1">
                <a:latin typeface="Berlin Sans FB" panose="020E0602020502020306" pitchFamily="34" charset="0"/>
              </a:rPr>
              <a:t>scaccolarsi</a:t>
            </a:r>
            <a:r>
              <a:rPr lang="en-GB" sz="2800" dirty="0">
                <a:latin typeface="Berlin Sans FB" panose="020E0602020502020306" pitchFamily="34" charset="0"/>
              </a:rPr>
              <a:t>, afferrare, toccare le zone intime del corpo, mangiare con la bocca aperta, dondolarsi, premere gli occhi.</a:t>
            </a:r>
          </a:p>
        </p:txBody>
      </p:sp>
    </p:spTree>
    <p:extLst>
      <p:ext uri="{BB962C8B-B14F-4D97-AF65-F5344CB8AC3E}">
        <p14:creationId xmlns:p14="http://schemas.microsoft.com/office/powerpoint/2010/main" val="284588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GB" sz="5400" dirty="0">
                <a:latin typeface="Berlin Sans FB" panose="020E0602020502020306" pitchFamily="34" charset="0"/>
              </a:rPr>
              <a:t>Postura del corpo</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56368" y="1593373"/>
            <a:ext cx="4794363" cy="4794363"/>
          </a:xfrm>
        </p:spPr>
      </p:pic>
      <p:sp>
        <p:nvSpPr>
          <p:cNvPr id="5" name="Rectangle 4"/>
          <p:cNvSpPr/>
          <p:nvPr/>
        </p:nvSpPr>
        <p:spPr>
          <a:xfrm>
            <a:off x="744583" y="1027442"/>
            <a:ext cx="5042263" cy="5847755"/>
          </a:xfrm>
          <a:prstGeom prst="rect">
            <a:avLst/>
          </a:prstGeom>
        </p:spPr>
        <p:txBody>
          <a:bodyPr wrap="square">
            <a:spAutoFit/>
          </a:bodyPr>
          <a:lstStyle/>
          <a:p>
            <a:r>
              <a:rPr lang="en-GB" sz="2800" dirty="0">
                <a:latin typeface="Berlin Sans FB" panose="020E0602020502020306" pitchFamily="34" charset="0"/>
              </a:rPr>
              <a:t>Tenere la testa alta: si potrebbe avere un segnale concordato per questo, ad esempio "mostrami il tuo bel viso" o un colpetto sulla spalla.</a:t>
            </a:r>
          </a:p>
          <a:p>
            <a:endParaRPr lang="en-GB" sz="1400" dirty="0">
              <a:latin typeface="Berlin Sans FB" panose="020E0602020502020306" pitchFamily="34" charset="0"/>
            </a:endParaRPr>
          </a:p>
          <a:p>
            <a:r>
              <a:rPr lang="en-GB" sz="2800" dirty="0">
                <a:latin typeface="Berlin Sans FB" panose="020E0602020502020306" pitchFamily="34" charset="0"/>
              </a:rPr>
              <a:t>Mantenere una buona postura: </a:t>
            </a:r>
            <a:r>
              <a:rPr lang="en-GB" sz="2800" dirty="0" err="1">
                <a:latin typeface="Berlin Sans FB" panose="020E0602020502020306" pitchFamily="34" charset="0"/>
              </a:rPr>
              <a:t>spiegare</a:t>
            </a:r>
            <a:r>
              <a:rPr lang="en-GB" sz="2800" dirty="0">
                <a:latin typeface="Berlin Sans FB" panose="020E0602020502020306" pitchFamily="34" charset="0"/>
              </a:rPr>
              <a:t> come la postura </a:t>
            </a:r>
            <a:r>
              <a:rPr lang="en-GB" sz="2800" dirty="0" err="1">
                <a:latin typeface="Berlin Sans FB" panose="020E0602020502020306" pitchFamily="34" charset="0"/>
              </a:rPr>
              <a:t>può</a:t>
            </a:r>
            <a:r>
              <a:rPr lang="en-GB" sz="2800" dirty="0">
                <a:latin typeface="Berlin Sans FB" panose="020E0602020502020306" pitchFamily="34" charset="0"/>
              </a:rPr>
              <a:t> </a:t>
            </a:r>
            <a:r>
              <a:rPr lang="en-GB" sz="2800" dirty="0" err="1">
                <a:latin typeface="Berlin Sans FB" panose="020E0602020502020306" pitchFamily="34" charset="0"/>
              </a:rPr>
              <a:t>farci</a:t>
            </a:r>
            <a:r>
              <a:rPr lang="en-GB" sz="2800" dirty="0">
                <a:latin typeface="Berlin Sans FB" panose="020E0602020502020306" pitchFamily="34" charset="0"/>
              </a:rPr>
              <a:t> </a:t>
            </a:r>
            <a:r>
              <a:rPr lang="en-GB" sz="2800" dirty="0" err="1">
                <a:latin typeface="Berlin Sans FB" panose="020E0602020502020306" pitchFamily="34" charset="0"/>
              </a:rPr>
              <a:t>apparire</a:t>
            </a:r>
            <a:r>
              <a:rPr lang="en-GB" sz="2800" dirty="0">
                <a:latin typeface="Berlin Sans FB" panose="020E0602020502020306" pitchFamily="34" charset="0"/>
              </a:rPr>
              <a:t> agli altri e l'importanza della salute della schiena.</a:t>
            </a:r>
          </a:p>
          <a:p>
            <a:endParaRPr lang="en-GB" sz="1400" dirty="0">
              <a:latin typeface="Berlin Sans FB" panose="020E0602020502020306" pitchFamily="34" charset="0"/>
            </a:endParaRPr>
          </a:p>
          <a:p>
            <a:r>
              <a:rPr lang="en-GB" sz="2800" dirty="0">
                <a:latin typeface="Berlin Sans FB" panose="020E0602020502020306" pitchFamily="34" charset="0"/>
              </a:rPr>
              <a:t>Parlare di ciò che la propria postura dice agli altri</a:t>
            </a:r>
          </a:p>
        </p:txBody>
      </p:sp>
    </p:spTree>
    <p:extLst>
      <p:ext uri="{BB962C8B-B14F-4D97-AF65-F5344CB8AC3E}">
        <p14:creationId xmlns:p14="http://schemas.microsoft.com/office/powerpoint/2010/main" val="303259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3C5DF41-D00E-4CA3-9E1E-3DE805CB119B}"/>
              </a:ext>
            </a:extLst>
          </p:cNvPr>
          <p:cNvPicPr>
            <a:picLocks noChangeAspect="1"/>
          </p:cNvPicPr>
          <p:nvPr/>
        </p:nvPicPr>
        <p:blipFill rotWithShape="1">
          <a:blip r:embed="rId2"/>
          <a:srcRect l="32643" t="18031" r="30500" b="32063"/>
          <a:stretch/>
        </p:blipFill>
        <p:spPr>
          <a:xfrm>
            <a:off x="2464526" y="1509131"/>
            <a:ext cx="6399146" cy="4873769"/>
          </a:xfrm>
          <a:prstGeom prst="rect">
            <a:avLst/>
          </a:prstGeom>
        </p:spPr>
      </p:pic>
      <p:sp>
        <p:nvSpPr>
          <p:cNvPr id="2" name="Title 1">
            <a:extLst>
              <a:ext uri="{FF2B5EF4-FFF2-40B4-BE49-F238E27FC236}">
                <a16:creationId xmlns:a16="http://schemas.microsoft.com/office/drawing/2014/main" id="{E3DE9345-F1F1-8C47-9AEF-2EFD05B0F8FB}"/>
              </a:ext>
            </a:extLst>
          </p:cNvPr>
          <p:cNvSpPr>
            <a:spLocks noGrp="1"/>
          </p:cNvSpPr>
          <p:nvPr>
            <p:ph type="title"/>
          </p:nvPr>
        </p:nvSpPr>
        <p:spPr>
          <a:xfrm>
            <a:off x="777240" y="183567"/>
            <a:ext cx="10515600" cy="1325563"/>
          </a:xfrm>
        </p:spPr>
        <p:txBody>
          <a:bodyPr>
            <a:normAutofit fontScale="90000"/>
          </a:bodyPr>
          <a:lstStyle/>
          <a:p>
            <a:pPr algn="ctr"/>
            <a:r>
              <a:rPr lang="en-GB" sz="5400" dirty="0">
                <a:latin typeface="Berlin Sans FB" panose="020E0602020502020306" pitchFamily="34" charset="0"/>
              </a:rPr>
              <a:t>Incoraggiare una mentalità di crescita </a:t>
            </a:r>
            <a:endParaRPr lang="en-US" sz="5400" dirty="0">
              <a:latin typeface="Berlin Sans FB" panose="020E0602020502020306" pitchFamily="34" charset="0"/>
            </a:endParaRPr>
          </a:p>
        </p:txBody>
      </p:sp>
      <p:sp>
        <p:nvSpPr>
          <p:cNvPr id="4" name="Rectangle 3"/>
          <p:cNvSpPr/>
          <p:nvPr/>
        </p:nvSpPr>
        <p:spPr>
          <a:xfrm>
            <a:off x="3048000" y="6382901"/>
            <a:ext cx="6096000" cy="276999"/>
          </a:xfrm>
          <a:prstGeom prst="rect">
            <a:avLst/>
          </a:prstGeom>
        </p:spPr>
        <p:txBody>
          <a:bodyPr>
            <a:spAutoFit/>
          </a:bodyPr>
          <a:lstStyle/>
          <a:p>
            <a:r>
              <a:rPr lang="en-GB" sz="1200" dirty="0"/>
              <a:t>https://medium.com/@veraliruiyu/how-to-develop-the-growth-mindset-8de56f47384d</a:t>
            </a:r>
          </a:p>
        </p:txBody>
      </p:sp>
      <p:pic>
        <p:nvPicPr>
          <p:cNvPr id="8196" name="Picture 4" descr="How to develop the growth mindset | by Ruiyu Li | Medium"/>
          <p:cNvPicPr>
            <a:picLocks noChangeAspect="1" noChangeArrowheads="1"/>
          </p:cNvPicPr>
          <p:nvPr/>
        </p:nvPicPr>
        <p:blipFill rotWithShape="1">
          <a:blip r:embed="rId3">
            <a:extLst>
              <a:ext uri="{28A0092B-C50C-407E-A947-70E740481C1C}">
                <a14:useLocalDpi xmlns:a14="http://schemas.microsoft.com/office/drawing/2010/main" val="0"/>
              </a:ext>
            </a:extLst>
          </a:blip>
          <a:srcRect l="83597" b="77938"/>
          <a:stretch/>
        </p:blipFill>
        <p:spPr bwMode="auto">
          <a:xfrm>
            <a:off x="7270668" y="1274000"/>
            <a:ext cx="1084217" cy="109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1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Beautiful Oops</a:t>
            </a:r>
          </a:p>
        </p:txBody>
      </p:sp>
      <p:sp>
        <p:nvSpPr>
          <p:cNvPr id="3" name="Content Placeholder 2"/>
          <p:cNvSpPr>
            <a:spLocks noGrp="1"/>
          </p:cNvSpPr>
          <p:nvPr>
            <p:ph idx="1"/>
          </p:nvPr>
        </p:nvSpPr>
        <p:spPr>
          <a:xfrm>
            <a:off x="838200" y="1625328"/>
            <a:ext cx="10515600" cy="4351338"/>
          </a:xfrm>
        </p:spPr>
        <p:txBody>
          <a:bodyPr/>
          <a:lstStyle/>
          <a:p>
            <a:pPr marL="0" indent="0" algn="ctr">
              <a:buNone/>
            </a:pPr>
            <a:r>
              <a:rPr lang="en-GB" dirty="0">
                <a:latin typeface="Berlin Sans FB" panose="020E0602020502020306" pitchFamily="34" charset="0"/>
                <a:hlinkClick r:id="rId2"/>
              </a:rPr>
              <a:t>https://www.youtube.com/watch?v=0JsnciXX7CE</a:t>
            </a:r>
            <a:endParaRPr lang="en-GB" dirty="0">
              <a:latin typeface="Berlin Sans FB" panose="020E0602020502020306" pitchFamily="34" charset="0"/>
            </a:endParaRPr>
          </a:p>
          <a:p>
            <a:pPr marL="0" indent="0">
              <a:buNone/>
            </a:pPr>
            <a:r>
              <a:rPr lang="en-GB" dirty="0">
                <a:latin typeface="Berlin Sans FB" panose="020E0602020502020306" pitchFamily="34" charset="0"/>
              </a:rPr>
              <a:t>Guardate il video del libro Beautiful Oops. Pensate a come </a:t>
            </a:r>
            <a:r>
              <a:rPr lang="en-GB" dirty="0" err="1">
                <a:latin typeface="Berlin Sans FB" panose="020E0602020502020306" pitchFamily="34" charset="0"/>
              </a:rPr>
              <a:t>potreste</a:t>
            </a:r>
            <a:r>
              <a:rPr lang="en-GB" dirty="0">
                <a:latin typeface="Berlin Sans FB" panose="020E0602020502020306" pitchFamily="34" charset="0"/>
              </a:rPr>
              <a:t> </a:t>
            </a:r>
            <a:r>
              <a:rPr lang="en-GB" dirty="0" err="1">
                <a:latin typeface="Berlin Sans FB" panose="020E0602020502020306" pitchFamily="34" charset="0"/>
              </a:rPr>
              <a:t>includere</a:t>
            </a:r>
            <a:r>
              <a:rPr lang="en-GB" dirty="0">
                <a:latin typeface="Berlin Sans FB" panose="020E0602020502020306" pitchFamily="34" charset="0"/>
              </a:rPr>
              <a:t> alcune di queste idee nella vostra classe.</a:t>
            </a:r>
          </a:p>
          <a:p>
            <a:pPr marL="0" indent="0">
              <a:buNone/>
            </a:pPr>
            <a:endParaRPr lang="en-GB" dirty="0"/>
          </a:p>
        </p:txBody>
      </p:sp>
      <p:pic>
        <p:nvPicPr>
          <p:cNvPr id="1030" name="Picture 6" descr="Beautiful Oops! With Barney Saltzberg | The Big Draw 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135" y="3101419"/>
            <a:ext cx="2741589" cy="2741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autiful OOPS : Barney Salzberg: Amazon.co.uk: 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8106" y="3162380"/>
            <a:ext cx="5483178" cy="27415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17817" y="6208133"/>
            <a:ext cx="6096000" cy="276999"/>
          </a:xfrm>
          <a:prstGeom prst="rect">
            <a:avLst/>
          </a:prstGeom>
        </p:spPr>
        <p:txBody>
          <a:bodyPr>
            <a:spAutoFit/>
          </a:bodyPr>
          <a:lstStyle/>
          <a:p>
            <a:r>
              <a:rPr lang="en-GB" sz="1200" dirty="0" err="1"/>
              <a:t>Salzberg</a:t>
            </a:r>
            <a:r>
              <a:rPr lang="en-GB" sz="1200" dirty="0"/>
              <a:t>, Barney Il bellissimo Oops Workman Publishing 2009 </a:t>
            </a:r>
          </a:p>
        </p:txBody>
      </p:sp>
    </p:spTree>
    <p:extLst>
      <p:ext uri="{BB962C8B-B14F-4D97-AF65-F5344CB8AC3E}">
        <p14:creationId xmlns:p14="http://schemas.microsoft.com/office/powerpoint/2010/main" val="284036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001486" y="670774"/>
            <a:ext cx="10701213" cy="5023916"/>
          </a:xfrm>
        </p:spPr>
        <p:txBody>
          <a:bodyPr>
            <a:normAutofit/>
          </a:bodyPr>
          <a:lstStyle/>
          <a:p>
            <a:pPr marL="0" indent="0" algn="ctr">
              <a:buNone/>
            </a:pPr>
            <a:r>
              <a:rPr lang="en-GB" sz="3600" dirty="0">
                <a:solidFill>
                  <a:srgbClr val="FF0000"/>
                </a:solidFill>
                <a:latin typeface="Berlin Sans FB" panose="020E0602020502020306" pitchFamily="34" charset="0"/>
              </a:rPr>
              <a:t>S</a:t>
            </a:r>
            <a:r>
              <a:rPr lang="en-GB" sz="3600" dirty="0">
                <a:latin typeface="Berlin Sans FB" panose="020E0602020502020306" pitchFamily="34" charset="0"/>
              </a:rPr>
              <a:t>ocial </a:t>
            </a:r>
            <a:r>
              <a:rPr lang="en-GB" sz="3600" dirty="0">
                <a:solidFill>
                  <a:srgbClr val="FF0000"/>
                </a:solidFill>
                <a:latin typeface="Berlin Sans FB" panose="020E0602020502020306" pitchFamily="34" charset="0"/>
              </a:rPr>
              <a:t>S</a:t>
            </a:r>
            <a:r>
              <a:rPr lang="en-GB" sz="3600" dirty="0">
                <a:latin typeface="Berlin Sans FB" panose="020E0602020502020306" pitchFamily="34" charset="0"/>
              </a:rPr>
              <a:t>kills </a:t>
            </a:r>
            <a:r>
              <a:rPr lang="en-GB" sz="3600" dirty="0">
                <a:solidFill>
                  <a:srgbClr val="FF0000"/>
                </a:solidFill>
                <a:latin typeface="Berlin Sans FB" panose="020E0602020502020306" pitchFamily="34" charset="0"/>
              </a:rPr>
              <a:t>M</a:t>
            </a:r>
            <a:r>
              <a:rPr lang="en-GB" sz="3600" dirty="0">
                <a:latin typeface="Berlin Sans FB" panose="020E0602020502020306" pitchFamily="34" charset="0"/>
              </a:rPr>
              <a:t>ake </a:t>
            </a:r>
            <a:r>
              <a:rPr lang="en-GB" sz="3600" dirty="0">
                <a:solidFill>
                  <a:srgbClr val="FF0000"/>
                </a:solidFill>
                <a:latin typeface="Berlin Sans FB" panose="020E0602020502020306" pitchFamily="34" charset="0"/>
              </a:rPr>
              <a:t>I</a:t>
            </a:r>
            <a:r>
              <a:rPr lang="en-GB" sz="3600" dirty="0">
                <a:latin typeface="Berlin Sans FB" panose="020E0602020502020306" pitchFamily="34" charset="0"/>
              </a:rPr>
              <a:t>nclusive </a:t>
            </a:r>
            <a:r>
              <a:rPr lang="en-GB" sz="3600" dirty="0">
                <a:solidFill>
                  <a:srgbClr val="FF0000"/>
                </a:solidFill>
                <a:latin typeface="Berlin Sans FB" panose="020E0602020502020306" pitchFamily="34" charset="0"/>
              </a:rPr>
              <a:t>L</a:t>
            </a:r>
            <a:r>
              <a:rPr lang="en-GB" sz="3600" dirty="0">
                <a:latin typeface="Berlin Sans FB" panose="020E0602020502020306" pitchFamily="34" charset="0"/>
              </a:rPr>
              <a:t>ife </a:t>
            </a:r>
            <a:r>
              <a:rPr lang="en-GB" sz="3600" dirty="0">
                <a:solidFill>
                  <a:srgbClr val="FF0000"/>
                </a:solidFill>
                <a:latin typeface="Berlin Sans FB" panose="020E0602020502020306" pitchFamily="34" charset="0"/>
              </a:rPr>
              <a:t>E</a:t>
            </a:r>
            <a:r>
              <a:rPr lang="en-GB" sz="3600" dirty="0">
                <a:latin typeface="Berlin Sans FB" panose="020E0602020502020306" pitchFamily="34" charset="0"/>
              </a:rPr>
              <a:t>asier</a:t>
            </a:r>
          </a:p>
          <a:p>
            <a:pPr marL="0" indent="0" algn="ctr">
              <a:buNone/>
            </a:pPr>
            <a:r>
              <a:rPr lang="en-GB" sz="3400" dirty="0">
                <a:latin typeface="Berlin Sans FB" panose="020E0602020502020306" pitchFamily="34" charset="0"/>
              </a:rPr>
              <a:t>Un programma di formazione per gli insegnanti e altri </a:t>
            </a:r>
            <a:r>
              <a:rPr lang="en-GB" sz="3400" dirty="0" err="1">
                <a:latin typeface="Berlin Sans FB" panose="020E0602020502020306" pitchFamily="34" charset="0"/>
              </a:rPr>
              <a:t>professionisti</a:t>
            </a:r>
            <a:r>
              <a:rPr lang="en-GB" sz="3400" dirty="0">
                <a:latin typeface="Berlin Sans FB" panose="020E0602020502020306" pitchFamily="34" charset="0"/>
              </a:rPr>
              <a:t> che </a:t>
            </a:r>
            <a:r>
              <a:rPr lang="en-GB" sz="3400" dirty="0" err="1">
                <a:latin typeface="Berlin Sans FB" panose="020E0602020502020306" pitchFamily="34" charset="0"/>
              </a:rPr>
              <a:t>lavorano</a:t>
            </a:r>
            <a:r>
              <a:rPr lang="en-GB" sz="3400" dirty="0">
                <a:latin typeface="Berlin Sans FB" panose="020E0602020502020306" pitchFamily="34" charset="0"/>
              </a:rPr>
              <a:t> con </a:t>
            </a:r>
            <a:r>
              <a:rPr lang="en-GB" sz="3400" dirty="0" err="1">
                <a:latin typeface="Berlin Sans FB" panose="020E0602020502020306" pitchFamily="34" charset="0"/>
              </a:rPr>
              <a:t>giovani</a:t>
            </a:r>
            <a:r>
              <a:rPr lang="en-GB" sz="3400" dirty="0">
                <a:latin typeface="Berlin Sans FB" panose="020E0602020502020306" pitchFamily="34" charset="0"/>
              </a:rPr>
              <a:t> con disabilità visive.</a:t>
            </a:r>
          </a:p>
          <a:p>
            <a:pPr marL="0" indent="0">
              <a:buNone/>
            </a:pPr>
            <a:endParaRPr lang="sl-SI" sz="40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
        <p:nvSpPr>
          <p:cNvPr id="2" name="Rectangle 1"/>
          <p:cNvSpPr/>
          <p:nvPr/>
        </p:nvSpPr>
        <p:spPr>
          <a:xfrm>
            <a:off x="3832171" y="5311074"/>
            <a:ext cx="5547360" cy="246221"/>
          </a:xfrm>
          <a:prstGeom prst="rect">
            <a:avLst/>
          </a:prstGeom>
        </p:spPr>
        <p:txBody>
          <a:bodyPr wrap="square">
            <a:spAutoFit/>
          </a:bodyPr>
          <a:lstStyle/>
          <a:p>
            <a:r>
              <a:rPr lang="en-GB" sz="1000" dirty="0"/>
              <a:t>(https://ibvi.org/blog/educational-options-for-blind-and-visually-impaired-kids/)</a:t>
            </a:r>
          </a:p>
        </p:txBody>
      </p:sp>
      <p:pic>
        <p:nvPicPr>
          <p:cNvPr id="1026" name="Picture 2" descr="Blind Ki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0204" y="2389521"/>
            <a:ext cx="6211527" cy="2882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28519" y="5584298"/>
            <a:ext cx="6853646" cy="246221"/>
          </a:xfrm>
          <a:prstGeom prst="rect">
            <a:avLst/>
          </a:prstGeom>
        </p:spPr>
        <p:txBody>
          <a:bodyPr wrap="square">
            <a:spAutoFit/>
          </a:bodyPr>
          <a:lstStyle/>
          <a:p>
            <a:r>
              <a:rPr lang="en-GB" sz="1000" dirty="0"/>
              <a:t>https://ibvi.org/wp-content/uploads/2019/12/IBVI_Blog_Education_For_Blind_Kids_1920x820.jpg</a:t>
            </a:r>
          </a:p>
        </p:txBody>
      </p:sp>
    </p:spTree>
    <p:extLst>
      <p:ext uri="{BB962C8B-B14F-4D97-AF65-F5344CB8AC3E}">
        <p14:creationId xmlns:p14="http://schemas.microsoft.com/office/powerpoint/2010/main" val="130800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a:latin typeface="Berlin Sans FB" panose="020E0602020502020306" pitchFamily="34" charset="0"/>
              </a:rPr>
              <a:t>Utilizzare</a:t>
            </a:r>
            <a:r>
              <a:rPr lang="en-US" sz="5400" dirty="0">
                <a:latin typeface="Berlin Sans FB" panose="020E0602020502020306" pitchFamily="34" charset="0"/>
              </a:rPr>
              <a:t> </a:t>
            </a:r>
            <a:r>
              <a:rPr lang="en-US" sz="5400" dirty="0" err="1">
                <a:latin typeface="Berlin Sans FB" panose="020E0602020502020306" pitchFamily="34" charset="0"/>
              </a:rPr>
              <a:t>il</a:t>
            </a:r>
            <a:r>
              <a:rPr lang="en-US" sz="5400" dirty="0">
                <a:latin typeface="Berlin Sans FB" panose="020E0602020502020306" pitchFamily="34" charset="0"/>
              </a:rPr>
              <a:t> </a:t>
            </a:r>
            <a:r>
              <a:rPr lang="en-US" sz="5400" dirty="0" err="1">
                <a:latin typeface="Berlin Sans FB" panose="020E0602020502020306" pitchFamily="34" charset="0"/>
              </a:rPr>
              <a:t>teatro</a:t>
            </a:r>
            <a:endParaRPr lang="en-GB" sz="5400" dirty="0">
              <a:latin typeface="Berlin Sans FB" panose="020E0602020502020306" pitchFamily="34" charset="0"/>
            </a:endParaRPr>
          </a:p>
        </p:txBody>
      </p:sp>
      <p:pic>
        <p:nvPicPr>
          <p:cNvPr id="9218" name="Picture 2" descr="Drama school Theatre Play, Treats, text, logo, association png | PNG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427" y="1484230"/>
            <a:ext cx="7008722" cy="43042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62423" y="5897303"/>
            <a:ext cx="6178731" cy="461665"/>
          </a:xfrm>
          <a:prstGeom prst="rect">
            <a:avLst/>
          </a:prstGeom>
        </p:spPr>
        <p:txBody>
          <a:bodyPr wrap="square">
            <a:spAutoFit/>
          </a:bodyPr>
          <a:lstStyle/>
          <a:p>
            <a:r>
              <a:rPr lang="en-GB" sz="1200" dirty="0"/>
              <a:t>https://w7.pngwing.com/pngs/196/88/png-transparent-yellow-and-blue-masks-illustration-theatre-cinema-drama-theater-drama-office-s-text-heart-smiley.png</a:t>
            </a:r>
          </a:p>
        </p:txBody>
      </p:sp>
    </p:spTree>
    <p:extLst>
      <p:ext uri="{BB962C8B-B14F-4D97-AF65-F5344CB8AC3E}">
        <p14:creationId xmlns:p14="http://schemas.microsoft.com/office/powerpoint/2010/main" val="426161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Berlin Sans FB" panose="020E0602020502020306" pitchFamily="34" charset="0"/>
              </a:rPr>
              <a:t>Il </a:t>
            </a:r>
            <a:r>
              <a:rPr lang="en-US" dirty="0" err="1">
                <a:latin typeface="Berlin Sans FB" panose="020E0602020502020306" pitchFamily="34" charset="0"/>
              </a:rPr>
              <a:t>teatro</a:t>
            </a:r>
            <a:r>
              <a:rPr lang="en-US" dirty="0">
                <a:latin typeface="Berlin Sans FB" panose="020E0602020502020306" pitchFamily="34" charset="0"/>
              </a:rPr>
              <a:t> per </a:t>
            </a:r>
            <a:r>
              <a:rPr lang="en-US" dirty="0" err="1">
                <a:latin typeface="Berlin Sans FB" panose="020E0602020502020306" pitchFamily="34" charset="0"/>
              </a:rPr>
              <a:t>gli</a:t>
            </a:r>
            <a:r>
              <a:rPr lang="en-US" dirty="0">
                <a:latin typeface="Berlin Sans FB" panose="020E0602020502020306" pitchFamily="34" charset="0"/>
              </a:rPr>
              <a:t> studenti con disabilità visiva - sviluppo di abilità sociali ed empatia</a:t>
            </a:r>
            <a:endParaRPr lang="en-GB" dirty="0"/>
          </a:p>
        </p:txBody>
      </p:sp>
      <p:sp>
        <p:nvSpPr>
          <p:cNvPr id="3" name="Content Placeholder 2"/>
          <p:cNvSpPr>
            <a:spLocks noGrp="1"/>
          </p:cNvSpPr>
          <p:nvPr>
            <p:ph idx="1"/>
          </p:nvPr>
        </p:nvSpPr>
        <p:spPr>
          <a:xfrm>
            <a:off x="838200" y="1972491"/>
            <a:ext cx="10515600" cy="4428308"/>
          </a:xfrm>
        </p:spPr>
        <p:txBody>
          <a:bodyPr/>
          <a:lstStyle/>
          <a:p>
            <a:r>
              <a:rPr lang="en-US" dirty="0">
                <a:latin typeface="Berlin Sans FB" panose="020E0602020502020306" pitchFamily="34" charset="0"/>
              </a:rPr>
              <a:t>Il teatro e i giochi di ruolo sono strumenti meravigliosi per insegnare ai bambini il mondo che li circonda ed esplorare il loro posto in esso.</a:t>
            </a:r>
          </a:p>
          <a:p>
            <a:r>
              <a:rPr lang="en-US" dirty="0">
                <a:latin typeface="Berlin Sans FB" panose="020E0602020502020306" pitchFamily="34" charset="0"/>
              </a:rPr>
              <a:t>Il teatro offre uno spazio sicuro per esplorare i sentimenti degli altri e di noi stessi. I bambini possono sperimentare concretamente i problemi, le relazioni e gli ambienti che influenzano il loro mondo. Possono sperimentare varie risposte sia emotive che pratiche.</a:t>
            </a:r>
          </a:p>
          <a:p>
            <a:r>
              <a:rPr lang="en-US" dirty="0">
                <a:latin typeface="Berlin Sans FB" panose="020E0602020502020306" pitchFamily="34" charset="0"/>
              </a:rPr>
              <a:t>Il </a:t>
            </a:r>
            <a:r>
              <a:rPr lang="en-US" dirty="0" err="1">
                <a:latin typeface="Berlin Sans FB" panose="020E0602020502020306" pitchFamily="34" charset="0"/>
              </a:rPr>
              <a:t>teatro</a:t>
            </a:r>
            <a:r>
              <a:rPr lang="en-US" dirty="0">
                <a:latin typeface="Berlin Sans FB" panose="020E0602020502020306" pitchFamily="34" charset="0"/>
              </a:rPr>
              <a:t> crea una distanza in cui i bambini possono sentire i sentimenti senza farsi prendere dall'emozione. Impegnandosi nel teatro in questo modo, i bambini acquisiscono le competenze necessarie per integrarsi socialmente e costruire relazioni significative.</a:t>
            </a:r>
          </a:p>
          <a:p>
            <a:endParaRPr lang="en-GB" dirty="0"/>
          </a:p>
        </p:txBody>
      </p:sp>
    </p:spTree>
    <p:extLst>
      <p:ext uri="{BB962C8B-B14F-4D97-AF65-F5344CB8AC3E}">
        <p14:creationId xmlns:p14="http://schemas.microsoft.com/office/powerpoint/2010/main" val="409511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Berlin Sans FB" panose="020E0602020502020306" pitchFamily="34" charset="0"/>
              </a:rPr>
              <a:t>Tema 2: Mindfulness</a:t>
            </a:r>
          </a:p>
        </p:txBody>
      </p:sp>
      <p:pic>
        <p:nvPicPr>
          <p:cNvPr id="1032" name="Picture 8" descr="What does “Mindful” really mean? - Emotional Intelligence, Mindfulness &amp;  Resilience Training | Alison Hutch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029" y="1628776"/>
            <a:ext cx="5093335" cy="48598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37925" y="6506021"/>
            <a:ext cx="3479542" cy="276999"/>
          </a:xfrm>
          <a:prstGeom prst="rect">
            <a:avLst/>
          </a:prstGeom>
        </p:spPr>
        <p:txBody>
          <a:bodyPr wrap="none">
            <a:spAutoFit/>
          </a:bodyPr>
          <a:lstStyle/>
          <a:p>
            <a:r>
              <a:rPr lang="en-GB" sz="1200" dirty="0"/>
              <a:t>https://www.mentalup.co/blog/mindfulness-for-kids</a:t>
            </a:r>
          </a:p>
        </p:txBody>
      </p:sp>
    </p:spTree>
    <p:extLst>
      <p:ext uri="{BB962C8B-B14F-4D97-AF65-F5344CB8AC3E}">
        <p14:creationId xmlns:p14="http://schemas.microsoft.com/office/powerpoint/2010/main" val="276136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Berlin Sans FB" panose="020E0602020502020306" pitchFamily="34" charset="0"/>
              </a:rPr>
              <a:t>Mindfulness, disabilità visiva e abilità sociali </a:t>
            </a:r>
            <a:endParaRPr lang="en-GB" dirty="0">
              <a:latin typeface="Berlin Sans FB" panose="020E0602020502020306" pitchFamily="34" charset="0"/>
            </a:endParaRPr>
          </a:p>
        </p:txBody>
      </p:sp>
      <p:sp>
        <p:nvSpPr>
          <p:cNvPr id="6" name="Content Placeholder 5"/>
          <p:cNvSpPr>
            <a:spLocks noGrp="1"/>
          </p:cNvSpPr>
          <p:nvPr>
            <p:ph idx="1"/>
          </p:nvPr>
        </p:nvSpPr>
        <p:spPr/>
        <p:txBody>
          <a:bodyPr/>
          <a:lstStyle/>
          <a:p>
            <a:r>
              <a:rPr lang="en-US" dirty="0">
                <a:latin typeface="Berlin Sans FB" panose="020E0602020502020306" pitchFamily="34" charset="0"/>
              </a:rPr>
              <a:t>Le attività di mindfulness ci aiutano a connetterci con noi stessi. Solo quando siamo sicuri di noi stessi possiamo iniziare a connetterci con gli altri, a costruire relazioni e a sviluppare buone abilità sociali.</a:t>
            </a:r>
          </a:p>
          <a:p>
            <a:r>
              <a:rPr lang="en-US" dirty="0">
                <a:latin typeface="Berlin Sans FB" panose="020E0602020502020306" pitchFamily="34" charset="0"/>
              </a:rPr>
              <a:t>I bambini con VI hanno uno stress aggiuntivo nella loro vita, poiché tutte le forme di comunicazione sono più complicate per loro.</a:t>
            </a:r>
          </a:p>
          <a:p>
            <a:r>
              <a:rPr lang="en-US" dirty="0">
                <a:latin typeface="Berlin Sans FB" panose="020E0602020502020306" pitchFamily="34" charset="0"/>
              </a:rPr>
              <a:t>Lo stress ostacola la loro capacità di apprendere, ascoltare, </a:t>
            </a:r>
            <a:r>
              <a:rPr lang="en-US" dirty="0" err="1">
                <a:latin typeface="Berlin Sans FB" panose="020E0602020502020306" pitchFamily="34" charset="0"/>
              </a:rPr>
              <a:t>relazionarsi</a:t>
            </a:r>
            <a:r>
              <a:rPr lang="en-US" dirty="0">
                <a:latin typeface="Berlin Sans FB" panose="020E0602020502020306" pitchFamily="34" charset="0"/>
              </a:rPr>
              <a:t> ed elaborare le emozioni.</a:t>
            </a:r>
          </a:p>
          <a:p>
            <a:r>
              <a:rPr lang="en-US" dirty="0">
                <a:latin typeface="Berlin Sans FB" panose="020E0602020502020306" pitchFamily="34" charset="0"/>
              </a:rPr>
              <a:t>La mindfulness regolare riduce lo stress e permette ai bambini di avere lo spazio necessario per elaborare, sentirsi a proprio agio e imparare. </a:t>
            </a:r>
            <a:endParaRPr lang="en-GB" dirty="0">
              <a:latin typeface="Berlin Sans FB" panose="020E0602020502020306" pitchFamily="34" charset="0"/>
            </a:endParaRPr>
          </a:p>
        </p:txBody>
      </p:sp>
    </p:spTree>
    <p:extLst>
      <p:ext uri="{BB962C8B-B14F-4D97-AF65-F5344CB8AC3E}">
        <p14:creationId xmlns:p14="http://schemas.microsoft.com/office/powerpoint/2010/main" val="103287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1" y="365125"/>
            <a:ext cx="11608525" cy="1325563"/>
          </a:xfrm>
        </p:spPr>
        <p:txBody>
          <a:bodyPr/>
          <a:lstStyle/>
          <a:p>
            <a:pPr algn="ctr"/>
            <a:r>
              <a:rPr lang="en-US" sz="4000" dirty="0">
                <a:latin typeface="Berlin Sans FB" panose="020E0602020502020306" pitchFamily="34" charset="0"/>
              </a:rPr>
              <a:t>Un esercizio di mindfulness da provare </a:t>
            </a:r>
            <a:r>
              <a:rPr lang="en-US" sz="3200" dirty="0">
                <a:latin typeface="Berlin Sans FB" panose="020E0602020502020306" pitchFamily="34" charset="0"/>
              </a:rPr>
              <a:t>(</a:t>
            </a:r>
            <a:r>
              <a:rPr lang="en-US" sz="3200" dirty="0" err="1">
                <a:latin typeface="Berlin Sans FB" panose="020E0602020502020306" pitchFamily="34" charset="0"/>
              </a:rPr>
              <a:t>circa </a:t>
            </a:r>
            <a:r>
              <a:rPr lang="en-US" sz="3200" dirty="0">
                <a:latin typeface="Berlin Sans FB" panose="020E0602020502020306" pitchFamily="34" charset="0"/>
              </a:rPr>
              <a:t>6 </a:t>
            </a:r>
            <a:r>
              <a:rPr lang="en-US" sz="3200" dirty="0" err="1">
                <a:latin typeface="Berlin Sans FB" panose="020E0602020502020306" pitchFamily="34" charset="0"/>
              </a:rPr>
              <a:t>minuti</a:t>
            </a:r>
            <a:r>
              <a:rPr lang="en-US" sz="3200" dirty="0">
                <a:latin typeface="Berlin Sans FB" panose="020E0602020502020306" pitchFamily="34" charset="0"/>
              </a:rPr>
              <a:t>)</a:t>
            </a:r>
            <a:endParaRPr lang="en-GB" sz="3200" dirty="0">
              <a:latin typeface="Berlin Sans FB" panose="020E0602020502020306" pitchFamily="34" charset="0"/>
            </a:endParaRPr>
          </a:p>
        </p:txBody>
      </p:sp>
      <p:sp>
        <p:nvSpPr>
          <p:cNvPr id="3" name="Content Placeholder 2"/>
          <p:cNvSpPr>
            <a:spLocks noGrp="1"/>
          </p:cNvSpPr>
          <p:nvPr>
            <p:ph idx="1"/>
          </p:nvPr>
        </p:nvSpPr>
        <p:spPr>
          <a:xfrm>
            <a:off x="838200" y="1690688"/>
            <a:ext cx="10515600" cy="4597545"/>
          </a:xfrm>
        </p:spPr>
        <p:txBody>
          <a:bodyPr>
            <a:normAutofit fontScale="92500" lnSpcReduction="20000"/>
          </a:bodyPr>
          <a:lstStyle/>
          <a:p>
            <a:r>
              <a:rPr lang="en-US" dirty="0">
                <a:latin typeface="Berlin Sans FB" panose="020E0602020502020306" pitchFamily="34" charset="0"/>
              </a:rPr>
              <a:t>Sedetevi in poltrona con </a:t>
            </a:r>
            <a:r>
              <a:rPr lang="en-US" dirty="0" err="1">
                <a:latin typeface="Berlin Sans FB" panose="020E0602020502020306" pitchFamily="34" charset="0"/>
              </a:rPr>
              <a:t>i</a:t>
            </a:r>
            <a:r>
              <a:rPr lang="en-US" dirty="0">
                <a:latin typeface="Berlin Sans FB" panose="020E0602020502020306" pitchFamily="34" charset="0"/>
              </a:rPr>
              <a:t> piedi sul pavimento, la schiena appoggiata allo schienale della sedia e, se vi fa comodo, chiudete delicatamente gli occhi.</a:t>
            </a:r>
          </a:p>
          <a:p>
            <a:r>
              <a:rPr lang="en-US" dirty="0">
                <a:latin typeface="Berlin Sans FB" panose="020E0602020502020306" pitchFamily="34" charset="0"/>
              </a:rPr>
              <a:t>Prestate attenzione alla respirazione. Seguite il respiro fino alla fine quando inspirate e seguite il respiro fino alla fine quando espirate. Solo facendo questo, potreste sentire il vostro respiro rallentare. Magari contate i vostri respiri in entrata e in uscita e sentite che il conteggio si allunga leggermente. (1,5 </a:t>
            </a:r>
            <a:r>
              <a:rPr lang="en-US" dirty="0" err="1">
                <a:latin typeface="Berlin Sans FB" panose="020E0602020502020306" pitchFamily="34" charset="0"/>
              </a:rPr>
              <a:t>minuti</a:t>
            </a:r>
            <a:r>
              <a:rPr lang="en-US" dirty="0">
                <a:latin typeface="Berlin Sans FB" panose="020E0602020502020306" pitchFamily="34" charset="0"/>
              </a:rPr>
              <a:t>)</a:t>
            </a:r>
          </a:p>
          <a:p>
            <a:r>
              <a:rPr lang="en-US" dirty="0">
                <a:latin typeface="Berlin Sans FB" panose="020E0602020502020306" pitchFamily="34" charset="0"/>
              </a:rPr>
              <a:t>Vedete se riuscite a far scendere il respiro fino alla pancia. Inspirando il respiro diventa profondo, espirando il respiro diventa lento (1 min).</a:t>
            </a:r>
          </a:p>
          <a:p>
            <a:r>
              <a:rPr lang="en-US" dirty="0">
                <a:latin typeface="Berlin Sans FB" panose="020E0602020502020306" pitchFamily="34" charset="0"/>
              </a:rPr>
              <a:t>Ora ascoltate. Ascoltate i rumori all'interno e all'esterno della stanza. Prestate attenzione. Osservate che cosa notate di cui non eravate consapevoli. (2 </a:t>
            </a:r>
            <a:r>
              <a:rPr lang="en-US" dirty="0" err="1">
                <a:latin typeface="Berlin Sans FB" panose="020E0602020502020306" pitchFamily="34" charset="0"/>
              </a:rPr>
              <a:t>minuti</a:t>
            </a:r>
            <a:r>
              <a:rPr lang="en-US" dirty="0">
                <a:latin typeface="Berlin Sans FB" panose="020E0602020502020306" pitchFamily="34" charset="0"/>
              </a:rPr>
              <a:t>)</a:t>
            </a:r>
          </a:p>
          <a:p>
            <a:r>
              <a:rPr lang="en-US" dirty="0">
                <a:latin typeface="Berlin Sans FB" panose="020E0602020502020306" pitchFamily="34" charset="0"/>
              </a:rPr>
              <a:t>Condividete ciò che avete sentito e come si sente il vostro </a:t>
            </a:r>
            <a:r>
              <a:rPr lang="en-US" dirty="0" err="1">
                <a:latin typeface="Berlin Sans FB" panose="020E0602020502020306" pitchFamily="34" charset="0"/>
              </a:rPr>
              <a:t>corpo</a:t>
            </a:r>
            <a:r>
              <a:rPr lang="en-US" dirty="0">
                <a:latin typeface="Berlin Sans FB" panose="020E0602020502020306" pitchFamily="34" charset="0"/>
              </a:rPr>
              <a:t> per </a:t>
            </a:r>
            <a:r>
              <a:rPr lang="en-US" dirty="0" err="1">
                <a:latin typeface="Berlin Sans FB" panose="020E0602020502020306" pitchFamily="34" charset="0"/>
              </a:rPr>
              <a:t>il</a:t>
            </a:r>
            <a:r>
              <a:rPr lang="en-US" dirty="0">
                <a:latin typeface="Berlin Sans FB" panose="020E0602020502020306" pitchFamily="34" charset="0"/>
              </a:rPr>
              <a:t> solo </a:t>
            </a:r>
            <a:r>
              <a:rPr lang="en-US" dirty="0" err="1">
                <a:latin typeface="Berlin Sans FB" panose="020E0602020502020306" pitchFamily="34" charset="0"/>
              </a:rPr>
              <a:t>fatto</a:t>
            </a:r>
            <a:r>
              <a:rPr lang="en-US" dirty="0">
                <a:latin typeface="Berlin Sans FB" panose="020E0602020502020306" pitchFamily="34" charset="0"/>
              </a:rPr>
              <a:t> di </a:t>
            </a:r>
            <a:r>
              <a:rPr lang="en-US" dirty="0" err="1">
                <a:latin typeface="Berlin Sans FB" panose="020E0602020502020306" pitchFamily="34" charset="0"/>
              </a:rPr>
              <a:t>esservi</a:t>
            </a:r>
            <a:r>
              <a:rPr lang="en-US" dirty="0">
                <a:latin typeface="Berlin Sans FB" panose="020E0602020502020306" pitchFamily="34" charset="0"/>
              </a:rPr>
              <a:t> </a:t>
            </a:r>
            <a:r>
              <a:rPr lang="en-US" dirty="0" err="1">
                <a:latin typeface="Berlin Sans FB" panose="020E0602020502020306" pitchFamily="34" charset="0"/>
              </a:rPr>
              <a:t>presi</a:t>
            </a:r>
            <a:r>
              <a:rPr lang="en-US" dirty="0">
                <a:latin typeface="Berlin Sans FB" panose="020E0602020502020306" pitchFamily="34" charset="0"/>
              </a:rPr>
              <a:t> </a:t>
            </a:r>
            <a:r>
              <a:rPr lang="en-US" dirty="0" err="1">
                <a:latin typeface="Berlin Sans FB" panose="020E0602020502020306" pitchFamily="34" charset="0"/>
              </a:rPr>
              <a:t>qualche</a:t>
            </a:r>
            <a:r>
              <a:rPr lang="en-US" dirty="0">
                <a:latin typeface="Berlin Sans FB" panose="020E0602020502020306" pitchFamily="34" charset="0"/>
              </a:rPr>
              <a:t> minuto per stare fermi. (2 </a:t>
            </a:r>
            <a:r>
              <a:rPr lang="en-US" dirty="0" err="1">
                <a:latin typeface="Berlin Sans FB" panose="020E0602020502020306" pitchFamily="34" charset="0"/>
              </a:rPr>
              <a:t>minuti</a:t>
            </a:r>
            <a:r>
              <a:rPr lang="en-US" dirty="0">
                <a:latin typeface="Berlin Sans FB" panose="020E0602020502020306" pitchFamily="34" charset="0"/>
              </a:rPr>
              <a:t>)</a:t>
            </a:r>
            <a:endParaRPr lang="en-GB" dirty="0">
              <a:latin typeface="Berlin Sans FB" panose="020E0602020502020306" pitchFamily="34" charset="0"/>
            </a:endParaRPr>
          </a:p>
        </p:txBody>
      </p:sp>
    </p:spTree>
    <p:extLst>
      <p:ext uri="{BB962C8B-B14F-4D97-AF65-F5344CB8AC3E}">
        <p14:creationId xmlns:p14="http://schemas.microsoft.com/office/powerpoint/2010/main" val="349084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Berlin Sans FB" panose="020E0602020502020306" pitchFamily="34" charset="0"/>
              </a:rPr>
              <a:t>Tema 3: Empowerment</a:t>
            </a:r>
          </a:p>
        </p:txBody>
      </p:sp>
      <p:pic>
        <p:nvPicPr>
          <p:cNvPr id="10242" name="Picture 2" descr="how to raise a well-rounded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14487"/>
            <a:ext cx="6858000"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29000" y="6355761"/>
            <a:ext cx="6096000" cy="276999"/>
          </a:xfrm>
          <a:prstGeom prst="rect">
            <a:avLst/>
          </a:prstGeom>
        </p:spPr>
        <p:txBody>
          <a:bodyPr>
            <a:spAutoFit/>
          </a:bodyPr>
          <a:lstStyle/>
          <a:p>
            <a:r>
              <a:rPr lang="en-GB" sz="1200" dirty="0"/>
              <a:t>https://mindchampsorg.files.wordpress.com/2016/08/confident-child.jpg?w=720</a:t>
            </a:r>
          </a:p>
        </p:txBody>
      </p:sp>
    </p:spTree>
    <p:extLst>
      <p:ext uri="{BB962C8B-B14F-4D97-AF65-F5344CB8AC3E}">
        <p14:creationId xmlns:p14="http://schemas.microsoft.com/office/powerpoint/2010/main" val="417403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94822" y="1319348"/>
            <a:ext cx="5185955" cy="5185955"/>
          </a:xfrm>
        </p:spPr>
      </p:pic>
      <p:sp>
        <p:nvSpPr>
          <p:cNvPr id="5" name="Rectangle 4"/>
          <p:cNvSpPr/>
          <p:nvPr/>
        </p:nvSpPr>
        <p:spPr>
          <a:xfrm>
            <a:off x="522514" y="923330"/>
            <a:ext cx="5772308" cy="5632311"/>
          </a:xfrm>
          <a:prstGeom prst="rect">
            <a:avLst/>
          </a:prstGeom>
        </p:spPr>
        <p:txBody>
          <a:bodyPr wrap="square">
            <a:spAutoFit/>
          </a:bodyPr>
          <a:lstStyle/>
          <a:p>
            <a:r>
              <a:rPr lang="en-US" dirty="0">
                <a:latin typeface="Berlin Sans FB" panose="020E0602020502020306" pitchFamily="34" charset="0"/>
              </a:rPr>
              <a:t>Comprendere la propria disabilità visiva ed essere in grado di spiegarla agli altri.</a:t>
            </a:r>
          </a:p>
          <a:p>
            <a:endParaRPr lang="en-US" sz="1200" dirty="0">
              <a:latin typeface="Berlin Sans FB" panose="020E0602020502020306" pitchFamily="34" charset="0"/>
            </a:endParaRPr>
          </a:p>
          <a:p>
            <a:r>
              <a:rPr lang="en-US" dirty="0" err="1">
                <a:latin typeface="Berlin Sans FB" panose="020E0602020502020306" pitchFamily="34" charset="0"/>
              </a:rPr>
              <a:t>Sapere</a:t>
            </a:r>
            <a:r>
              <a:rPr lang="en-US" dirty="0">
                <a:latin typeface="Berlin Sans FB" panose="020E0602020502020306" pitchFamily="34" charset="0"/>
              </a:rPr>
              <a:t> </a:t>
            </a:r>
            <a:r>
              <a:rPr lang="en-US" dirty="0" err="1">
                <a:latin typeface="Berlin Sans FB" panose="020E0602020502020306" pitchFamily="34" charset="0"/>
              </a:rPr>
              <a:t>cosa</a:t>
            </a:r>
            <a:r>
              <a:rPr lang="en-US" dirty="0">
                <a:latin typeface="Berlin Sans FB" panose="020E0602020502020306" pitchFamily="34" charset="0"/>
              </a:rPr>
              <a:t> </a:t>
            </a:r>
            <a:r>
              <a:rPr lang="en-US" dirty="0" err="1">
                <a:latin typeface="Berlin Sans FB" panose="020E0602020502020306" pitchFamily="34" charset="0"/>
              </a:rPr>
              <a:t>può</a:t>
            </a:r>
            <a:r>
              <a:rPr lang="en-US" dirty="0">
                <a:latin typeface="Berlin Sans FB" panose="020E0602020502020306" pitchFamily="34" charset="0"/>
              </a:rPr>
              <a:t> </a:t>
            </a:r>
            <a:r>
              <a:rPr lang="en-US" dirty="0" err="1">
                <a:latin typeface="Berlin Sans FB" panose="020E0602020502020306" pitchFamily="34" charset="0"/>
              </a:rPr>
              <a:t>essere</a:t>
            </a:r>
            <a:r>
              <a:rPr lang="en-US" dirty="0">
                <a:latin typeface="Berlin Sans FB" panose="020E0602020502020306" pitchFamily="34" charset="0"/>
              </a:rPr>
              <a:t> </a:t>
            </a:r>
            <a:r>
              <a:rPr lang="en-US" dirty="0" err="1">
                <a:latin typeface="Berlin Sans FB" panose="020E0602020502020306" pitchFamily="34" charset="0"/>
              </a:rPr>
              <a:t>d’aiuto</a:t>
            </a:r>
            <a:r>
              <a:rPr lang="en-US" dirty="0">
                <a:latin typeface="Berlin Sans FB" panose="020E0602020502020306" pitchFamily="34" charset="0"/>
              </a:rPr>
              <a:t>, ad esempio le </a:t>
            </a:r>
            <a:r>
              <a:rPr lang="en-US" dirty="0" err="1">
                <a:latin typeface="Berlin Sans FB" panose="020E0602020502020306" pitchFamily="34" charset="0"/>
              </a:rPr>
              <a:t>dimensioni</a:t>
            </a:r>
            <a:r>
              <a:rPr lang="en-US" dirty="0">
                <a:latin typeface="Berlin Sans FB" panose="020E0602020502020306" pitchFamily="34" charset="0"/>
              </a:rPr>
              <a:t> </a:t>
            </a:r>
            <a:r>
              <a:rPr lang="en-US" dirty="0" err="1">
                <a:latin typeface="Berlin Sans FB" panose="020E0602020502020306" pitchFamily="34" charset="0"/>
              </a:rPr>
              <a:t>dei</a:t>
            </a:r>
            <a:r>
              <a:rPr lang="en-US" dirty="0">
                <a:latin typeface="Berlin Sans FB" panose="020E0602020502020306" pitchFamily="34" charset="0"/>
              </a:rPr>
              <a:t> </a:t>
            </a:r>
            <a:r>
              <a:rPr lang="en-US" dirty="0" err="1">
                <a:latin typeface="Berlin Sans FB" panose="020E0602020502020306" pitchFamily="34" charset="0"/>
              </a:rPr>
              <a:t>caratteri</a:t>
            </a:r>
            <a:r>
              <a:rPr lang="en-US" dirty="0">
                <a:latin typeface="Berlin Sans FB" panose="020E0602020502020306" pitchFamily="34" charset="0"/>
              </a:rPr>
              <a:t> di stampa, </a:t>
            </a:r>
            <a:r>
              <a:rPr lang="en-US" dirty="0" err="1">
                <a:latin typeface="Berlin Sans FB" panose="020E0602020502020306" pitchFamily="34" charset="0"/>
              </a:rPr>
              <a:t>gli</a:t>
            </a:r>
            <a:r>
              <a:rPr lang="en-US" dirty="0">
                <a:latin typeface="Berlin Sans FB" panose="020E0602020502020306" pitchFamily="34" charset="0"/>
              </a:rPr>
              <a:t> </a:t>
            </a:r>
            <a:r>
              <a:rPr lang="en-US" dirty="0" err="1">
                <a:latin typeface="Berlin Sans FB" panose="020E0602020502020306" pitchFamily="34" charset="0"/>
              </a:rPr>
              <a:t>ingranditori</a:t>
            </a:r>
            <a:r>
              <a:rPr lang="en-US" dirty="0">
                <a:latin typeface="Berlin Sans FB" panose="020E0602020502020306" pitchFamily="34" charset="0"/>
              </a:rPr>
              <a:t>.</a:t>
            </a:r>
          </a:p>
          <a:p>
            <a:endParaRPr lang="en-US" sz="1200" dirty="0">
              <a:latin typeface="Berlin Sans FB" panose="020E0602020502020306" pitchFamily="34" charset="0"/>
            </a:endParaRPr>
          </a:p>
          <a:p>
            <a:r>
              <a:rPr lang="en-US" dirty="0" err="1">
                <a:latin typeface="Berlin Sans FB" panose="020E0602020502020306" pitchFamily="34" charset="0"/>
              </a:rPr>
              <a:t>Prendersi</a:t>
            </a:r>
            <a:r>
              <a:rPr lang="en-US" dirty="0">
                <a:latin typeface="Berlin Sans FB" panose="020E0602020502020306" pitchFamily="34" charset="0"/>
              </a:rPr>
              <a:t> </a:t>
            </a:r>
            <a:r>
              <a:rPr lang="en-US" dirty="0" err="1">
                <a:latin typeface="Berlin Sans FB" panose="020E0602020502020306" pitchFamily="34" charset="0"/>
              </a:rPr>
              <a:t>cura</a:t>
            </a:r>
            <a:r>
              <a:rPr lang="en-US" dirty="0">
                <a:latin typeface="Berlin Sans FB" panose="020E0602020502020306" pitchFamily="34" charset="0"/>
              </a:rPr>
              <a:t> degli occhiali e delle attrezzature</a:t>
            </a:r>
          </a:p>
          <a:p>
            <a:endParaRPr lang="en-US" sz="1200" dirty="0">
              <a:latin typeface="Berlin Sans FB" panose="020E0602020502020306" pitchFamily="34" charset="0"/>
            </a:endParaRPr>
          </a:p>
          <a:p>
            <a:r>
              <a:rPr lang="en-US" dirty="0">
                <a:latin typeface="Berlin Sans FB" panose="020E0602020502020306" pitchFamily="34" charset="0"/>
              </a:rPr>
              <a:t>Conoscere i propri punti di forza</a:t>
            </a:r>
          </a:p>
          <a:p>
            <a:r>
              <a:rPr lang="en-US" dirty="0">
                <a:latin typeface="Berlin Sans FB" panose="020E0602020502020306" pitchFamily="34" charset="0"/>
              </a:rPr>
              <a:t> </a:t>
            </a:r>
            <a:endParaRPr lang="en-US" sz="1200" dirty="0">
              <a:latin typeface="Berlin Sans FB" panose="020E0602020502020306" pitchFamily="34" charset="0"/>
            </a:endParaRPr>
          </a:p>
          <a:p>
            <a:r>
              <a:rPr lang="en-US" dirty="0" err="1">
                <a:latin typeface="Berlin Sans FB" panose="020E0602020502020306" pitchFamily="34" charset="0"/>
              </a:rPr>
              <a:t>Essere</a:t>
            </a:r>
            <a:r>
              <a:rPr lang="en-US" dirty="0">
                <a:latin typeface="Berlin Sans FB" panose="020E0602020502020306" pitchFamily="34" charset="0"/>
              </a:rPr>
              <a:t> consapevoli di ciò che è impegnativo</a:t>
            </a:r>
          </a:p>
          <a:p>
            <a:endParaRPr lang="en-US" sz="1200" dirty="0">
              <a:latin typeface="Berlin Sans FB" panose="020E0602020502020306" pitchFamily="34" charset="0"/>
            </a:endParaRPr>
          </a:p>
          <a:p>
            <a:r>
              <a:rPr lang="en-US" dirty="0">
                <a:latin typeface="Berlin Sans FB" panose="020E0602020502020306" pitchFamily="34" charset="0"/>
              </a:rPr>
              <a:t>Pensare a come aggirare i problemi</a:t>
            </a:r>
          </a:p>
          <a:p>
            <a:endParaRPr lang="en-US" sz="1200" dirty="0">
              <a:latin typeface="Berlin Sans FB" panose="020E0602020502020306" pitchFamily="34" charset="0"/>
            </a:endParaRPr>
          </a:p>
          <a:p>
            <a:r>
              <a:rPr lang="en-US" dirty="0">
                <a:latin typeface="Berlin Sans FB" panose="020E0602020502020306" pitchFamily="34" charset="0"/>
              </a:rPr>
              <a:t>Essere in grado di "riprendersi" quando le cose non vanno bene</a:t>
            </a:r>
          </a:p>
          <a:p>
            <a:endParaRPr lang="en-US" sz="1200" dirty="0">
              <a:latin typeface="Berlin Sans FB" panose="020E0602020502020306" pitchFamily="34" charset="0"/>
            </a:endParaRPr>
          </a:p>
          <a:p>
            <a:r>
              <a:rPr lang="en-US" dirty="0">
                <a:latin typeface="Berlin Sans FB" panose="020E0602020502020306" pitchFamily="34" charset="0"/>
              </a:rPr>
              <a:t>Avere un'ampia gamma di esperienze, </a:t>
            </a:r>
            <a:r>
              <a:rPr lang="en-US" dirty="0" err="1">
                <a:latin typeface="Berlin Sans FB" panose="020E0602020502020306" pitchFamily="34" charset="0"/>
              </a:rPr>
              <a:t>compresa</a:t>
            </a:r>
            <a:r>
              <a:rPr lang="en-US" dirty="0">
                <a:latin typeface="Berlin Sans FB" panose="020E0602020502020306" pitchFamily="34" charset="0"/>
              </a:rPr>
              <a:t> </a:t>
            </a:r>
            <a:r>
              <a:rPr lang="en-US" dirty="0" err="1">
                <a:latin typeface="Berlin Sans FB" panose="020E0602020502020306" pitchFamily="34" charset="0"/>
              </a:rPr>
              <a:t>l'assunzione</a:t>
            </a:r>
            <a:r>
              <a:rPr lang="en-US" dirty="0">
                <a:latin typeface="Berlin Sans FB" panose="020E0602020502020306" pitchFamily="34" charset="0"/>
              </a:rPr>
              <a:t> e la </a:t>
            </a:r>
            <a:r>
              <a:rPr lang="en-US" dirty="0" err="1">
                <a:latin typeface="Berlin Sans FB" panose="020E0602020502020306" pitchFamily="34" charset="0"/>
              </a:rPr>
              <a:t>gestione</a:t>
            </a:r>
            <a:r>
              <a:rPr lang="en-US" dirty="0">
                <a:latin typeface="Berlin Sans FB" panose="020E0602020502020306" pitchFamily="34" charset="0"/>
              </a:rPr>
              <a:t> di </a:t>
            </a:r>
            <a:r>
              <a:rPr lang="en-US" dirty="0" err="1">
                <a:latin typeface="Berlin Sans FB" panose="020E0602020502020306" pitchFamily="34" charset="0"/>
              </a:rPr>
              <a:t>rischi</a:t>
            </a:r>
            <a:endParaRPr lang="en-US" dirty="0">
              <a:latin typeface="Berlin Sans FB" panose="020E0602020502020306" pitchFamily="34" charset="0"/>
            </a:endParaRPr>
          </a:p>
          <a:p>
            <a:endParaRPr lang="en-US" sz="1200" dirty="0">
              <a:latin typeface="Berlin Sans FB" panose="020E0602020502020306" pitchFamily="34" charset="0"/>
            </a:endParaRPr>
          </a:p>
          <a:p>
            <a:r>
              <a:rPr lang="en-GB" dirty="0">
                <a:latin typeface="Berlin Sans FB" panose="020E0602020502020306" pitchFamily="34" charset="0"/>
              </a:rPr>
              <a:t>Siate pronti a rispondere alle domande sulla cecità in modo semplice e </a:t>
            </a:r>
            <a:r>
              <a:rPr lang="en-GB" dirty="0" err="1">
                <a:latin typeface="Berlin Sans FB" panose="020E0602020502020306" pitchFamily="34" charset="0"/>
              </a:rPr>
              <a:t>naturale</a:t>
            </a:r>
            <a:endParaRPr lang="en-US" dirty="0">
              <a:latin typeface="Berlin Sans FB" panose="020E0602020502020306" pitchFamily="34" charset="0"/>
            </a:endParaRPr>
          </a:p>
        </p:txBody>
      </p:sp>
      <p:sp>
        <p:nvSpPr>
          <p:cNvPr id="3" name="Rettangolo 2">
            <a:extLst>
              <a:ext uri="{FF2B5EF4-FFF2-40B4-BE49-F238E27FC236}">
                <a16:creationId xmlns:a16="http://schemas.microsoft.com/office/drawing/2014/main" id="{D709B48A-9EDA-4E05-B840-429CC1BD18C7}"/>
              </a:ext>
            </a:extLst>
          </p:cNvPr>
          <p:cNvSpPr/>
          <p:nvPr/>
        </p:nvSpPr>
        <p:spPr>
          <a:xfrm>
            <a:off x="4062480" y="0"/>
            <a:ext cx="4464684" cy="923330"/>
          </a:xfrm>
          <a:prstGeom prst="rect">
            <a:avLst/>
          </a:prstGeom>
        </p:spPr>
        <p:txBody>
          <a:bodyPr wrap="none">
            <a:spAutoFit/>
          </a:bodyPr>
          <a:lstStyle/>
          <a:p>
            <a:r>
              <a:rPr lang="en-GB" sz="5400" dirty="0">
                <a:latin typeface="Berlin Sans FB" panose="020E0602020502020306" pitchFamily="34" charset="0"/>
                <a:ea typeface="+mj-ea"/>
                <a:cs typeface="+mj-cs"/>
              </a:rPr>
              <a:t>Empowerment</a:t>
            </a:r>
            <a:endParaRPr lang="it-IT" sz="5400" dirty="0">
              <a:latin typeface="Berlin Sans FB" panose="020E0602020502020306" pitchFamily="34" charset="0"/>
              <a:ea typeface="+mj-ea"/>
              <a:cs typeface="+mj-cs"/>
            </a:endParaRPr>
          </a:p>
        </p:txBody>
      </p:sp>
      <p:sp>
        <p:nvSpPr>
          <p:cNvPr id="6" name="CasellaDiTesto 5">
            <a:extLst>
              <a:ext uri="{FF2B5EF4-FFF2-40B4-BE49-F238E27FC236}">
                <a16:creationId xmlns:a16="http://schemas.microsoft.com/office/drawing/2014/main" id="{006D509A-C636-43BB-A6AB-D90567FC61E6}"/>
              </a:ext>
            </a:extLst>
          </p:cNvPr>
          <p:cNvSpPr txBox="1"/>
          <p:nvPr/>
        </p:nvSpPr>
        <p:spPr>
          <a:xfrm>
            <a:off x="6977039" y="3017400"/>
            <a:ext cx="2497888" cy="1200329"/>
          </a:xfrm>
          <a:prstGeom prst="rect">
            <a:avLst/>
          </a:prstGeom>
          <a:solidFill>
            <a:srgbClr val="006600"/>
          </a:solidFill>
        </p:spPr>
        <p:txBody>
          <a:bodyPr wrap="square" rtlCol="0">
            <a:spAutoFit/>
          </a:bodyPr>
          <a:lstStyle/>
          <a:p>
            <a:r>
              <a:rPr lang="it-IT" sz="2400" dirty="0">
                <a:solidFill>
                  <a:schemeClr val="bg1"/>
                </a:solidFill>
              </a:rPr>
              <a:t>Mi chiamo……</a:t>
            </a:r>
          </a:p>
          <a:p>
            <a:endParaRPr lang="it-IT" sz="2400" dirty="0">
              <a:solidFill>
                <a:schemeClr val="bg1"/>
              </a:solidFill>
            </a:endParaRPr>
          </a:p>
          <a:p>
            <a:r>
              <a:rPr lang="it-IT" sz="2400" dirty="0">
                <a:solidFill>
                  <a:schemeClr val="bg1"/>
                </a:solidFill>
              </a:rPr>
              <a:t>Sono non vedente</a:t>
            </a:r>
          </a:p>
        </p:txBody>
      </p:sp>
    </p:spTree>
    <p:extLst>
      <p:ext uri="{BB962C8B-B14F-4D97-AF65-F5344CB8AC3E}">
        <p14:creationId xmlns:p14="http://schemas.microsoft.com/office/powerpoint/2010/main" val="3294143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CC04-BE8D-5C44-9FE3-57C077EBCED2}"/>
              </a:ext>
            </a:extLst>
          </p:cNvPr>
          <p:cNvSpPr>
            <a:spLocks noGrp="1"/>
          </p:cNvSpPr>
          <p:nvPr>
            <p:ph type="title"/>
          </p:nvPr>
        </p:nvSpPr>
        <p:spPr/>
        <p:txBody>
          <a:bodyPr>
            <a:normAutofit/>
          </a:bodyPr>
          <a:lstStyle/>
          <a:p>
            <a:pPr algn="ctr"/>
            <a:r>
              <a:rPr lang="en-GB" sz="5400" dirty="0" err="1">
                <a:latin typeface="Berlin Sans FB" panose="020E0602020502020306" pitchFamily="34" charset="0"/>
              </a:rPr>
              <a:t>Mentalità</a:t>
            </a:r>
            <a:r>
              <a:rPr lang="en-GB" sz="5400" dirty="0">
                <a:latin typeface="Berlin Sans FB" panose="020E0602020502020306" pitchFamily="34" charset="0"/>
              </a:rPr>
              <a:t> di </a:t>
            </a:r>
            <a:r>
              <a:rPr lang="en-GB" sz="5400" dirty="0" err="1">
                <a:latin typeface="Berlin Sans FB" panose="020E0602020502020306" pitchFamily="34" charset="0"/>
              </a:rPr>
              <a:t>crescita</a:t>
            </a:r>
            <a:r>
              <a:rPr lang="en-GB" sz="5400" dirty="0">
                <a:latin typeface="Berlin Sans FB" panose="020E0602020502020306" pitchFamily="34" charset="0"/>
              </a:rPr>
              <a:t>=Empowerment</a:t>
            </a:r>
            <a:endParaRPr lang="en-US" sz="5400" dirty="0">
              <a:latin typeface="Berlin Sans FB" panose="020E0602020502020306" pitchFamily="34" charset="0"/>
            </a:endParaRPr>
          </a:p>
        </p:txBody>
      </p:sp>
      <p:pic>
        <p:nvPicPr>
          <p:cNvPr id="11266" name="Picture 2" descr="Printable growth mindset quotes for kids: It's not I can't, it's I c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793" y="1690688"/>
            <a:ext cx="3171906" cy="4106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2967335"/>
            <a:ext cx="6096000" cy="276999"/>
          </a:xfrm>
          <a:prstGeom prst="rect">
            <a:avLst/>
          </a:prstGeom>
        </p:spPr>
        <p:txBody>
          <a:bodyPr>
            <a:spAutoFit/>
          </a:bodyPr>
          <a:lstStyle/>
          <a:p>
            <a:endParaRPr lang="en-GB" sz="1200" dirty="0"/>
          </a:p>
        </p:txBody>
      </p:sp>
      <p:sp>
        <p:nvSpPr>
          <p:cNvPr id="4" name="Rectangle 3"/>
          <p:cNvSpPr/>
          <p:nvPr/>
        </p:nvSpPr>
        <p:spPr>
          <a:xfrm>
            <a:off x="6211197" y="6070580"/>
            <a:ext cx="6096000" cy="400110"/>
          </a:xfrm>
          <a:prstGeom prst="rect">
            <a:avLst/>
          </a:prstGeom>
        </p:spPr>
        <p:txBody>
          <a:bodyPr>
            <a:spAutoFit/>
          </a:bodyPr>
          <a:lstStyle/>
          <a:p>
            <a:r>
              <a:rPr lang="en-GB" sz="1000" dirty="0"/>
              <a:t>https://www.freebiefindingmom.com/wp-content/uploads/2021/10/printable-growth-mindset-quotes-for-kids-its-not-I-cant-its-I-can-791x1024.jpg</a:t>
            </a:r>
          </a:p>
        </p:txBody>
      </p:sp>
      <p:pic>
        <p:nvPicPr>
          <p:cNvPr id="11268" name="Picture 4" descr="https://cdn.shopify.com/s/files/1/0249/9949/3728/products/printable-growth-mindset-quotes-activities-for-kids_1024x1024.jpg?v=1635985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475" y="1401466"/>
            <a:ext cx="3550024" cy="532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84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Descrizione audio</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4658" y="1499052"/>
            <a:ext cx="4603155" cy="4601301"/>
          </a:xfrm>
        </p:spPr>
      </p:pic>
      <p:sp>
        <p:nvSpPr>
          <p:cNvPr id="5" name="Rectangle 4"/>
          <p:cNvSpPr/>
          <p:nvPr/>
        </p:nvSpPr>
        <p:spPr>
          <a:xfrm>
            <a:off x="705394" y="1985554"/>
            <a:ext cx="4781006" cy="3539430"/>
          </a:xfrm>
          <a:prstGeom prst="rect">
            <a:avLst/>
          </a:prstGeom>
        </p:spPr>
        <p:txBody>
          <a:bodyPr wrap="square">
            <a:spAutoFit/>
          </a:bodyPr>
          <a:lstStyle/>
          <a:p>
            <a:r>
              <a:rPr lang="en-GB" sz="2800" dirty="0" err="1">
                <a:latin typeface="Berlin Sans FB" panose="020E0602020502020306" pitchFamily="34" charset="0"/>
              </a:rPr>
              <a:t>Puntate</a:t>
            </a:r>
            <a:r>
              <a:rPr lang="en-GB" sz="2800" dirty="0">
                <a:latin typeface="Berlin Sans FB" panose="020E0602020502020306" pitchFamily="34" charset="0"/>
              </a:rPr>
              <a:t> a essere precisi e oggettivi</a:t>
            </a:r>
          </a:p>
          <a:p>
            <a:endParaRPr lang="en-GB" sz="2800" dirty="0">
              <a:solidFill>
                <a:srgbClr val="FF0000"/>
              </a:solidFill>
              <a:latin typeface="Berlin Sans FB" panose="020E0602020502020306" pitchFamily="34" charset="0"/>
            </a:endParaRPr>
          </a:p>
          <a:p>
            <a:r>
              <a:rPr lang="en-GB" sz="2800" dirty="0" err="1">
                <a:latin typeface="Berlin Sans FB" panose="020E0602020502020306" pitchFamily="34" charset="0"/>
              </a:rPr>
              <a:t>Descrivete</a:t>
            </a:r>
            <a:r>
              <a:rPr lang="en-GB" sz="2800" dirty="0">
                <a:latin typeface="Berlin Sans FB" panose="020E0602020502020306" pitchFamily="34" charset="0"/>
              </a:rPr>
              <a:t> chi è presente e cosa </a:t>
            </a:r>
            <a:r>
              <a:rPr lang="en-GB" sz="2800" dirty="0" err="1">
                <a:latin typeface="Berlin Sans FB" panose="020E0602020502020306" pitchFamily="34" charset="0"/>
              </a:rPr>
              <a:t>sta</a:t>
            </a:r>
            <a:r>
              <a:rPr lang="en-GB" sz="2800" dirty="0">
                <a:latin typeface="Berlin Sans FB" panose="020E0602020502020306" pitchFamily="34" charset="0"/>
              </a:rPr>
              <a:t> </a:t>
            </a:r>
            <a:r>
              <a:rPr lang="en-GB" sz="2800" dirty="0" err="1">
                <a:latin typeface="Berlin Sans FB" panose="020E0602020502020306" pitchFamily="34" charset="0"/>
              </a:rPr>
              <a:t>facendo</a:t>
            </a:r>
            <a:endParaRPr lang="en-GB" sz="2800" dirty="0">
              <a:latin typeface="Berlin Sans FB" panose="020E0602020502020306" pitchFamily="34" charset="0"/>
            </a:endParaRPr>
          </a:p>
          <a:p>
            <a:endParaRPr lang="en-GB" sz="2800" dirty="0">
              <a:solidFill>
                <a:srgbClr val="FF0000"/>
              </a:solidFill>
              <a:latin typeface="Berlin Sans FB" panose="020E0602020502020306" pitchFamily="34" charset="0"/>
            </a:endParaRPr>
          </a:p>
          <a:p>
            <a:r>
              <a:rPr lang="en-GB" sz="2800" dirty="0" err="1">
                <a:solidFill>
                  <a:srgbClr val="FF0000"/>
                </a:solidFill>
                <a:latin typeface="Berlin Sans FB" panose="020E0602020502020306" pitchFamily="34" charset="0"/>
              </a:rPr>
              <a:t>Guardate</a:t>
            </a:r>
            <a:r>
              <a:rPr lang="en-GB" sz="2800" dirty="0">
                <a:solidFill>
                  <a:srgbClr val="FF0000"/>
                </a:solidFill>
                <a:latin typeface="Berlin Sans FB" panose="020E0602020502020306" pitchFamily="34" charset="0"/>
              </a:rPr>
              <a:t> il video e discutete </a:t>
            </a:r>
          </a:p>
          <a:p>
            <a:endParaRPr lang="en-GB" sz="2800" dirty="0">
              <a:solidFill>
                <a:srgbClr val="FF0000"/>
              </a:solidFill>
              <a:effectLst/>
              <a:latin typeface="Berlin Sans FB" panose="020E0602020502020306" pitchFamily="34" charset="0"/>
            </a:endParaRPr>
          </a:p>
        </p:txBody>
      </p:sp>
    </p:spTree>
    <p:extLst>
      <p:ext uri="{BB962C8B-B14F-4D97-AF65-F5344CB8AC3E}">
        <p14:creationId xmlns:p14="http://schemas.microsoft.com/office/powerpoint/2010/main" val="258501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Video con descrizione audio</a:t>
            </a:r>
          </a:p>
        </p:txBody>
      </p:sp>
      <p:sp>
        <p:nvSpPr>
          <p:cNvPr id="3" name="Content Placeholder 2"/>
          <p:cNvSpPr>
            <a:spLocks noGrp="1"/>
          </p:cNvSpPr>
          <p:nvPr>
            <p:ph idx="1"/>
          </p:nvPr>
        </p:nvSpPr>
        <p:spPr/>
        <p:txBody>
          <a:bodyPr/>
          <a:lstStyle/>
          <a:p>
            <a:pPr marL="0" indent="0" algn="ctr">
              <a:buNone/>
            </a:pPr>
            <a:r>
              <a:rPr lang="en-GB" dirty="0">
                <a:latin typeface="Berlin Sans FB" panose="020E0602020502020306" pitchFamily="34" charset="0"/>
              </a:rPr>
              <a:t> Guardate il video e discutete</a:t>
            </a:r>
          </a:p>
        </p:txBody>
      </p:sp>
      <p:sp>
        <p:nvSpPr>
          <p:cNvPr id="4" name="Rectangle 3"/>
          <p:cNvSpPr/>
          <p:nvPr/>
        </p:nvSpPr>
        <p:spPr>
          <a:xfrm>
            <a:off x="2037806" y="2296952"/>
            <a:ext cx="7916092" cy="584775"/>
          </a:xfrm>
          <a:prstGeom prst="rect">
            <a:avLst/>
          </a:prstGeom>
        </p:spPr>
        <p:txBody>
          <a:bodyPr wrap="square">
            <a:spAutoFit/>
          </a:bodyPr>
          <a:lstStyle/>
          <a:p>
            <a:r>
              <a:rPr lang="en-GB" sz="1400" dirty="0">
                <a:latin typeface="Berlin Sans FB" panose="020E0602020502020306" pitchFamily="34" charset="0"/>
                <a:hlinkClick r:id="rId2"/>
              </a:rPr>
              <a:t>https://drive.google.com/file/d/1KczVU3PrSaGAvdY_VGiCgVG01MX0tm99/view?usp=sharing</a:t>
            </a:r>
            <a:endParaRPr lang="en-GB" sz="1400" dirty="0">
              <a:latin typeface="Berlin Sans FB" panose="020E0602020502020306" pitchFamily="34" charset="0"/>
            </a:endParaRPr>
          </a:p>
          <a:p>
            <a:endParaRPr lang="en-GB" dirty="0">
              <a:latin typeface="Berlin Sans FB" panose="020E0602020502020306" pitchFamily="34" charset="0"/>
            </a:endParaRPr>
          </a:p>
        </p:txBody>
      </p:sp>
      <p:pic>
        <p:nvPicPr>
          <p:cNvPr id="5122" name="Picture 2" descr="How To Upload A Video To YouTube: 5-Step Guide | Freeway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149" y="2786293"/>
            <a:ext cx="5842725" cy="35326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65715" y="6509790"/>
            <a:ext cx="6688183" cy="276999"/>
          </a:xfrm>
          <a:prstGeom prst="rect">
            <a:avLst/>
          </a:prstGeom>
        </p:spPr>
        <p:txBody>
          <a:bodyPr wrap="square">
            <a:spAutoFit/>
          </a:bodyPr>
          <a:lstStyle/>
          <a:p>
            <a:r>
              <a:rPr lang="en-GB" sz="1200" dirty="0"/>
              <a:t>https://freewaysocial.com/wp-content/uploads/2019/08/how-to-upload-a-video-to-youtube.jpg</a:t>
            </a:r>
          </a:p>
        </p:txBody>
      </p:sp>
    </p:spTree>
    <p:extLst>
      <p:ext uri="{BB962C8B-B14F-4D97-AF65-F5344CB8AC3E}">
        <p14:creationId xmlns:p14="http://schemas.microsoft.com/office/powerpoint/2010/main" val="53563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Abilità sociali e disabilità visiva</a:t>
            </a:r>
            <a:endParaRPr lang="en-GB" sz="5400" dirty="0"/>
          </a:p>
        </p:txBody>
      </p:sp>
      <p:sp>
        <p:nvSpPr>
          <p:cNvPr id="3" name="Content Placeholder 2"/>
          <p:cNvSpPr>
            <a:spLocks noGrp="1"/>
          </p:cNvSpPr>
          <p:nvPr>
            <p:ph idx="1"/>
          </p:nvPr>
        </p:nvSpPr>
        <p:spPr/>
        <p:txBody>
          <a:bodyPr>
            <a:normAutofit lnSpcReduction="10000"/>
          </a:bodyPr>
          <a:lstStyle/>
          <a:p>
            <a:r>
              <a:rPr lang="en-GB" dirty="0">
                <a:solidFill>
                  <a:srgbClr val="000000"/>
                </a:solidFill>
                <a:latin typeface="Berlin Sans FB" panose="020E0602020502020306" pitchFamily="34" charset="0"/>
              </a:rPr>
              <a:t>Gran parte dell'interazione sociale non è verbale e i segnali sociali e il linguaggio del corpo possono essere concetti astratti per il bambino con disabilità visiva. Lo sviluppo delle abilità sociali deve essere considerato con attenzione, poiché differisce notevolmente da quello dei coetanei vedenti.</a:t>
            </a:r>
          </a:p>
          <a:p>
            <a:r>
              <a:rPr lang="en-GB" dirty="0">
                <a:solidFill>
                  <a:srgbClr val="000000"/>
                </a:solidFill>
                <a:latin typeface="Berlin Sans FB" panose="020E0602020502020306" pitchFamily="34" charset="0"/>
              </a:rPr>
              <a:t>I bambini ipovedenti possono avere difficoltà ad acquisire le abilità sociali che sono fondamentali per </a:t>
            </a:r>
            <a:r>
              <a:rPr lang="en-GB" dirty="0" err="1">
                <a:solidFill>
                  <a:srgbClr val="000000"/>
                </a:solidFill>
                <a:latin typeface="Berlin Sans FB" panose="020E0602020502020306" pitchFamily="34" charset="0"/>
              </a:rPr>
              <a:t>sviluppare</a:t>
            </a:r>
            <a:r>
              <a:rPr lang="en-GB" dirty="0">
                <a:solidFill>
                  <a:srgbClr val="000000"/>
                </a:solidFill>
                <a:latin typeface="Berlin Sans FB" panose="020E0602020502020306" pitchFamily="34" charset="0"/>
              </a:rPr>
              <a:t> le relazioni e comprendere le situazioni sociali per tutta la vita. </a:t>
            </a:r>
            <a:r>
              <a:rPr lang="en-GB" dirty="0">
                <a:solidFill>
                  <a:srgbClr val="FF0000"/>
                </a:solidFill>
                <a:latin typeface="Berlin Sans FB" panose="020E0602020502020306" pitchFamily="34" charset="0"/>
              </a:rPr>
              <a:t>Non si può pensare che sviluppino automaticamente le abilità sociali come i loro coetanei vedenti. </a:t>
            </a:r>
            <a:r>
              <a:rPr lang="en-GB" dirty="0">
                <a:solidFill>
                  <a:srgbClr val="000000"/>
                </a:solidFill>
                <a:latin typeface="Berlin Sans FB" panose="020E0602020502020306" pitchFamily="34" charset="0"/>
              </a:rPr>
              <a:t>Questo ha un impatto sia a scuola che nel mondo esterno.</a:t>
            </a:r>
            <a:endParaRPr lang="en-US" dirty="0">
              <a:latin typeface="Berlin Sans FB" panose="020E0602020502020306" pitchFamily="34" charset="0"/>
            </a:endParaRPr>
          </a:p>
          <a:p>
            <a:pPr marL="0" indent="0">
              <a:buNone/>
            </a:pPr>
            <a:endParaRPr lang="en-GB"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1929549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83" y="365125"/>
            <a:ext cx="11236234" cy="1325563"/>
          </a:xfrm>
        </p:spPr>
        <p:txBody>
          <a:bodyPr>
            <a:noAutofit/>
          </a:bodyPr>
          <a:lstStyle/>
          <a:p>
            <a:pPr algn="ctr"/>
            <a:r>
              <a:rPr lang="en-GB" sz="6000" dirty="0">
                <a:latin typeface="Berlin Sans FB" panose="020E0602020502020306" pitchFamily="34" charset="0"/>
              </a:rPr>
              <a:t>Tema 4: Come comunico?</a:t>
            </a:r>
          </a:p>
        </p:txBody>
      </p:sp>
      <p:pic>
        <p:nvPicPr>
          <p:cNvPr id="12290" name="Picture 2" descr="How do you think people will communicate in the future? - CBBC News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771" y="1583872"/>
            <a:ext cx="7673051" cy="43160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8251" y="5988734"/>
            <a:ext cx="6805749" cy="276999"/>
          </a:xfrm>
          <a:prstGeom prst="rect">
            <a:avLst/>
          </a:prstGeom>
        </p:spPr>
        <p:txBody>
          <a:bodyPr wrap="square">
            <a:spAutoFit/>
          </a:bodyPr>
          <a:lstStyle/>
          <a:p>
            <a:r>
              <a:rPr lang="en-GB" sz="1200" dirty="0"/>
              <a:t>https://ichef.bbci.co.uk/news/400/cpsprodpb/E90A/production/_108885695_gettyimages-946040214.jpg</a:t>
            </a:r>
          </a:p>
        </p:txBody>
      </p:sp>
    </p:spTree>
    <p:extLst>
      <p:ext uri="{BB962C8B-B14F-4D97-AF65-F5344CB8AC3E}">
        <p14:creationId xmlns:p14="http://schemas.microsoft.com/office/powerpoint/2010/main" val="4249651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856"/>
            <a:ext cx="10515600" cy="1325563"/>
          </a:xfrm>
        </p:spPr>
        <p:txBody>
          <a:bodyPr>
            <a:normAutofit fontScale="90000"/>
          </a:bodyPr>
          <a:lstStyle/>
          <a:p>
            <a:pPr algn="ctr"/>
            <a:r>
              <a:rPr lang="en-GB" sz="5400" dirty="0">
                <a:latin typeface="Berlin Sans FB" panose="020E0602020502020306" pitchFamily="34" charset="0"/>
              </a:rPr>
              <a:t>Comunicazione </a:t>
            </a:r>
            <a:r>
              <a:rPr lang="en-GB" sz="5400" dirty="0" err="1">
                <a:latin typeface="Berlin Sans FB" panose="020E0602020502020306" pitchFamily="34" charset="0"/>
              </a:rPr>
              <a:t>verbale</a:t>
            </a:r>
            <a:r>
              <a:rPr lang="en-GB" sz="5400" dirty="0">
                <a:latin typeface="Berlin Sans FB" panose="020E0602020502020306" pitchFamily="34" charset="0"/>
              </a:rPr>
              <a:t> – fare a </a:t>
            </a:r>
            <a:r>
              <a:rPr lang="en-GB" sz="5400" dirty="0" err="1">
                <a:latin typeface="Berlin Sans FB" panose="020E0602020502020306" pitchFamily="34" charset="0"/>
              </a:rPr>
              <a:t>turno</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87060" y="1767839"/>
            <a:ext cx="4984305" cy="4984305"/>
          </a:xfrm>
        </p:spPr>
      </p:pic>
      <p:sp>
        <p:nvSpPr>
          <p:cNvPr id="5" name="Rectangle 4"/>
          <p:cNvSpPr/>
          <p:nvPr/>
        </p:nvSpPr>
        <p:spPr>
          <a:xfrm>
            <a:off x="444137" y="1489166"/>
            <a:ext cx="6042923" cy="4770537"/>
          </a:xfrm>
          <a:prstGeom prst="rect">
            <a:avLst/>
          </a:prstGeom>
        </p:spPr>
        <p:txBody>
          <a:bodyPr wrap="square">
            <a:spAutoFit/>
          </a:bodyPr>
          <a:lstStyle/>
          <a:p>
            <a:r>
              <a:rPr lang="en-GB" sz="2800" dirty="0" err="1">
                <a:latin typeface="Berlin Sans FB" panose="020E0602020502020306" pitchFamily="34" charset="0"/>
              </a:rPr>
              <a:t>Spostare</a:t>
            </a:r>
            <a:r>
              <a:rPr lang="en-GB" sz="2800" dirty="0">
                <a:latin typeface="Berlin Sans FB" panose="020E0602020502020306" pitchFamily="34" charset="0"/>
              </a:rPr>
              <a:t> la testa verso </a:t>
            </a:r>
            <a:r>
              <a:rPr lang="en-GB" sz="2800" dirty="0" err="1">
                <a:latin typeface="Berlin Sans FB" panose="020E0602020502020306" pitchFamily="34" charset="0"/>
              </a:rPr>
              <a:t>l’interlocutore</a:t>
            </a:r>
            <a:r>
              <a:rPr lang="en-GB" sz="2800" dirty="0">
                <a:latin typeface="Berlin Sans FB" panose="020E0602020502020306" pitchFamily="34" charset="0"/>
              </a:rPr>
              <a:t> durante la conversazione</a:t>
            </a:r>
          </a:p>
          <a:p>
            <a:endParaRPr lang="en-GB" sz="2000" dirty="0">
              <a:latin typeface="Berlin Sans FB" panose="020E0602020502020306" pitchFamily="34" charset="0"/>
            </a:endParaRPr>
          </a:p>
          <a:p>
            <a:r>
              <a:rPr lang="en-GB" sz="2800" dirty="0">
                <a:latin typeface="Berlin Sans FB" panose="020E0602020502020306" pitchFamily="34" charset="0"/>
              </a:rPr>
              <a:t>Capire che le altre persone hanno interessi diversi</a:t>
            </a:r>
          </a:p>
          <a:p>
            <a:endParaRPr lang="en-GB" sz="2000" dirty="0">
              <a:latin typeface="Berlin Sans FB" panose="020E0602020502020306" pitchFamily="34" charset="0"/>
            </a:endParaRPr>
          </a:p>
          <a:p>
            <a:r>
              <a:rPr lang="en-GB" sz="2800" dirty="0" err="1">
                <a:latin typeface="Berlin Sans FB" panose="020E0602020502020306" pitchFamily="34" charset="0"/>
              </a:rPr>
              <a:t>Imparare</a:t>
            </a:r>
            <a:r>
              <a:rPr lang="en-GB" sz="2800" dirty="0">
                <a:latin typeface="Berlin Sans FB" panose="020E0602020502020306" pitchFamily="34" charset="0"/>
              </a:rPr>
              <a:t> ad </a:t>
            </a:r>
            <a:r>
              <a:rPr lang="en-GB" sz="2800" dirty="0" err="1">
                <a:latin typeface="Berlin Sans FB" panose="020E0602020502020306" pitchFamily="34" charset="0"/>
              </a:rPr>
              <a:t>ascoltare</a:t>
            </a:r>
            <a:endParaRPr lang="en-GB" sz="2800" dirty="0">
              <a:latin typeface="Berlin Sans FB" panose="020E0602020502020306" pitchFamily="34" charset="0"/>
            </a:endParaRPr>
          </a:p>
          <a:p>
            <a:endParaRPr lang="en-GB" sz="2000" dirty="0">
              <a:latin typeface="Berlin Sans FB" panose="020E0602020502020306" pitchFamily="34" charset="0"/>
            </a:endParaRPr>
          </a:p>
          <a:p>
            <a:r>
              <a:rPr lang="en-GB" sz="2800" dirty="0">
                <a:latin typeface="Berlin Sans FB" panose="020E0602020502020306" pitchFamily="34" charset="0"/>
              </a:rPr>
              <a:t>Comprendere l'importanza di rispettare i turni</a:t>
            </a:r>
          </a:p>
          <a:p>
            <a:endParaRPr lang="en-GB" sz="2000" dirty="0">
              <a:latin typeface="Berlin Sans FB" panose="020E0602020502020306" pitchFamily="34" charset="0"/>
            </a:endParaRPr>
          </a:p>
          <a:p>
            <a:r>
              <a:rPr lang="en-GB" sz="2800" dirty="0">
                <a:latin typeface="Berlin Sans FB" panose="020E0602020502020306" pitchFamily="34" charset="0"/>
              </a:rPr>
              <a:t>Conoscere le diverse domande da porre</a:t>
            </a:r>
          </a:p>
        </p:txBody>
      </p:sp>
    </p:spTree>
    <p:extLst>
      <p:ext uri="{BB962C8B-B14F-4D97-AF65-F5344CB8AC3E}">
        <p14:creationId xmlns:p14="http://schemas.microsoft.com/office/powerpoint/2010/main" val="3548297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Comunicazione non verbale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83817" y="1690688"/>
            <a:ext cx="4351338" cy="4351338"/>
          </a:xfrm>
        </p:spPr>
      </p:pic>
      <p:sp>
        <p:nvSpPr>
          <p:cNvPr id="5" name="Rectangle 4"/>
          <p:cNvSpPr/>
          <p:nvPr/>
        </p:nvSpPr>
        <p:spPr>
          <a:xfrm>
            <a:off x="966651" y="1580606"/>
            <a:ext cx="4010298" cy="4401205"/>
          </a:xfrm>
          <a:prstGeom prst="rect">
            <a:avLst/>
          </a:prstGeom>
        </p:spPr>
        <p:txBody>
          <a:bodyPr wrap="square">
            <a:spAutoFit/>
          </a:bodyPr>
          <a:lstStyle/>
          <a:p>
            <a:r>
              <a:rPr lang="en-GB" sz="2800" dirty="0">
                <a:latin typeface="Berlin Sans FB" panose="020E0602020502020306" pitchFamily="34" charset="0"/>
              </a:rPr>
              <a:t>Sviluppare le capacità di ascolto: i diversi toni di voce e il loro significato emotivo.</a:t>
            </a:r>
          </a:p>
          <a:p>
            <a:endParaRPr lang="en-GB" sz="2800" dirty="0">
              <a:latin typeface="Berlin Sans FB" panose="020E0602020502020306" pitchFamily="34" charset="0"/>
            </a:endParaRPr>
          </a:p>
          <a:p>
            <a:r>
              <a:rPr lang="en-GB" sz="2800" dirty="0">
                <a:latin typeface="Berlin Sans FB" panose="020E0602020502020306" pitchFamily="34" charset="0"/>
              </a:rPr>
              <a:t>Comprendere i diversi suoni e il loro significato, come ad esempio sbadigliare, fare una smorfia, sospirare, sbattere una porta.</a:t>
            </a:r>
          </a:p>
        </p:txBody>
      </p:sp>
    </p:spTree>
    <p:extLst>
      <p:ext uri="{BB962C8B-B14F-4D97-AF65-F5344CB8AC3E}">
        <p14:creationId xmlns:p14="http://schemas.microsoft.com/office/powerpoint/2010/main" val="2994530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Comunicazione non verbale</a:t>
            </a:r>
          </a:p>
        </p:txBody>
      </p:sp>
      <p:sp>
        <p:nvSpPr>
          <p:cNvPr id="3" name="Content Placeholder 2"/>
          <p:cNvSpPr>
            <a:spLocks noGrp="1"/>
          </p:cNvSpPr>
          <p:nvPr>
            <p:ph idx="1"/>
          </p:nvPr>
        </p:nvSpPr>
        <p:spPr/>
        <p:txBody>
          <a:bodyPr/>
          <a:lstStyle/>
          <a:p>
            <a:pPr marL="0" indent="0" algn="ctr">
              <a:buNone/>
            </a:pPr>
            <a:r>
              <a:rPr lang="en-GB" dirty="0">
                <a:latin typeface="Berlin Sans FB" panose="020E0602020502020306" pitchFamily="34" charset="0"/>
              </a:rPr>
              <a:t>Guardate il video sulla comunicazione non verbale e discutete.</a:t>
            </a:r>
          </a:p>
        </p:txBody>
      </p:sp>
      <p:pic>
        <p:nvPicPr>
          <p:cNvPr id="13316" name="Picture 4" descr="Does Body Language Really Matter When Talking on the Tele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5615"/>
            <a:ext cx="6355862" cy="36713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3993" y="6518923"/>
            <a:ext cx="6096000" cy="276999"/>
          </a:xfrm>
          <a:prstGeom prst="rect">
            <a:avLst/>
          </a:prstGeom>
        </p:spPr>
        <p:txBody>
          <a:bodyPr>
            <a:spAutoFit/>
          </a:bodyPr>
          <a:lstStyle/>
          <a:p>
            <a:r>
              <a:rPr lang="en-GB" sz="1200" dirty="0"/>
              <a:t>https://www.callcentrehelper.com/images/stories/2008/10/body-language.jpg</a:t>
            </a:r>
          </a:p>
        </p:txBody>
      </p:sp>
      <p:pic>
        <p:nvPicPr>
          <p:cNvPr id="6" name="Picture 2" descr="How To Upload A Video To YouTube: 5-Step Guide | Freeway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862" y="2723251"/>
            <a:ext cx="5352265" cy="3236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6518924"/>
            <a:ext cx="6635931" cy="276999"/>
          </a:xfrm>
          <a:prstGeom prst="rect">
            <a:avLst/>
          </a:prstGeom>
        </p:spPr>
        <p:txBody>
          <a:bodyPr wrap="square">
            <a:spAutoFit/>
          </a:bodyPr>
          <a:lstStyle/>
          <a:p>
            <a:r>
              <a:rPr lang="en-GB" sz="1200" dirty="0"/>
              <a:t>https://freewaysocial.com/wp-content/uploads/2019/08/how-to-upload-a-video-to-youtube.jpg</a:t>
            </a:r>
          </a:p>
        </p:txBody>
      </p:sp>
    </p:spTree>
    <p:extLst>
      <p:ext uri="{BB962C8B-B14F-4D97-AF65-F5344CB8AC3E}">
        <p14:creationId xmlns:p14="http://schemas.microsoft.com/office/powerpoint/2010/main" val="247088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400" dirty="0">
                <a:latin typeface="Berlin Sans FB" panose="020E0602020502020306" pitchFamily="34" charset="0"/>
              </a:rPr>
              <a:t>Consapevolezza dello spazio personale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5046" y="1548698"/>
            <a:ext cx="4786029" cy="4984432"/>
          </a:xfrm>
        </p:spPr>
      </p:pic>
      <p:sp>
        <p:nvSpPr>
          <p:cNvPr id="6" name="Rectangle 5"/>
          <p:cNvSpPr/>
          <p:nvPr/>
        </p:nvSpPr>
        <p:spPr>
          <a:xfrm>
            <a:off x="1045029" y="1854926"/>
            <a:ext cx="4794068" cy="5109091"/>
          </a:xfrm>
          <a:prstGeom prst="rect">
            <a:avLst/>
          </a:prstGeom>
        </p:spPr>
        <p:txBody>
          <a:bodyPr wrap="square">
            <a:spAutoFit/>
          </a:bodyPr>
          <a:lstStyle/>
          <a:p>
            <a:r>
              <a:rPr lang="en-GB" sz="2800" dirty="0">
                <a:latin typeface="Berlin Sans FB" panose="020E0602020502020306" pitchFamily="34" charset="0"/>
              </a:rPr>
              <a:t>Imparare a conoscere lo spazio intimo e lo spazio pubblico</a:t>
            </a:r>
          </a:p>
          <a:p>
            <a:r>
              <a:rPr lang="en-GB" sz="2800" dirty="0">
                <a:latin typeface="Berlin Sans FB" panose="020E0602020502020306" pitchFamily="34" charset="0"/>
              </a:rPr>
              <a:t>Sapere cosa significa "lunghezza </a:t>
            </a:r>
            <a:r>
              <a:rPr lang="en-GB" sz="2800" dirty="0" err="1">
                <a:latin typeface="Berlin Sans FB" panose="020E0602020502020306" pitchFamily="34" charset="0"/>
              </a:rPr>
              <a:t>delle</a:t>
            </a:r>
            <a:r>
              <a:rPr lang="en-GB" sz="2800" dirty="0">
                <a:latin typeface="Berlin Sans FB" panose="020E0602020502020306" pitchFamily="34" charset="0"/>
              </a:rPr>
              <a:t> </a:t>
            </a:r>
            <a:r>
              <a:rPr lang="en-GB" sz="2800" dirty="0" err="1">
                <a:latin typeface="Berlin Sans FB" panose="020E0602020502020306" pitchFamily="34" charset="0"/>
              </a:rPr>
              <a:t>braccia</a:t>
            </a:r>
            <a:r>
              <a:rPr lang="en-GB" sz="2800" dirty="0">
                <a:latin typeface="Berlin Sans FB" panose="020E0602020502020306" pitchFamily="34" charset="0"/>
              </a:rPr>
              <a:t>"</a:t>
            </a:r>
          </a:p>
          <a:p>
            <a:endParaRPr lang="en-GB" sz="2800" dirty="0">
              <a:latin typeface="Berlin Sans FB" panose="020E0602020502020306" pitchFamily="34" charset="0"/>
            </a:endParaRPr>
          </a:p>
          <a:p>
            <a:r>
              <a:rPr lang="en-GB" sz="2800" dirty="0">
                <a:latin typeface="Berlin Sans FB" panose="020E0602020502020306" pitchFamily="34" charset="0"/>
              </a:rPr>
              <a:t>Stare in piedi a una distanza adeguata</a:t>
            </a:r>
          </a:p>
          <a:p>
            <a:endParaRPr lang="en-GB" sz="2800" dirty="0">
              <a:latin typeface="Berlin Sans FB" panose="020E0602020502020306" pitchFamily="34" charset="0"/>
            </a:endParaRPr>
          </a:p>
          <a:p>
            <a:r>
              <a:rPr lang="en-GB" sz="2800" dirty="0">
                <a:latin typeface="Berlin Sans FB" panose="020E0602020502020306" pitchFamily="34" charset="0"/>
              </a:rPr>
              <a:t>Diversi modi per attirare l'attenzione, ad esempio alzando le mani.</a:t>
            </a:r>
          </a:p>
          <a:p>
            <a:endParaRPr lang="en-GB" dirty="0">
              <a:latin typeface="Berlin Sans FB" panose="020E0602020502020306" pitchFamily="34" charset="0"/>
            </a:endParaRPr>
          </a:p>
        </p:txBody>
      </p:sp>
    </p:spTree>
    <p:extLst>
      <p:ext uri="{BB962C8B-B14F-4D97-AF65-F5344CB8AC3E}">
        <p14:creationId xmlns:p14="http://schemas.microsoft.com/office/powerpoint/2010/main" val="314829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 y="365125"/>
            <a:ext cx="11482251" cy="1325563"/>
          </a:xfrm>
        </p:spPr>
        <p:txBody>
          <a:bodyPr>
            <a:noAutofit/>
          </a:bodyPr>
          <a:lstStyle/>
          <a:p>
            <a:pPr algn="ctr"/>
            <a:r>
              <a:rPr lang="en-GB" sz="6000" dirty="0">
                <a:latin typeface="Berlin Sans FB" panose="020E0602020502020306" pitchFamily="34" charset="0"/>
              </a:rPr>
              <a:t>Tema 5: La mia rete sociale e le mie attività</a:t>
            </a:r>
          </a:p>
        </p:txBody>
      </p:sp>
      <p:pic>
        <p:nvPicPr>
          <p:cNvPr id="14338" name="Picture 2" descr="Why Is It So Hard to Plan for the Future? | Psychology Today United King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141" y="2122067"/>
            <a:ext cx="8023571" cy="3918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4003" y="6471624"/>
            <a:ext cx="11122716" cy="276999"/>
          </a:xfrm>
          <a:prstGeom prst="rect">
            <a:avLst/>
          </a:prstGeom>
        </p:spPr>
        <p:txBody>
          <a:bodyPr wrap="square">
            <a:spAutoFit/>
          </a:bodyPr>
          <a:lstStyle/>
          <a:p>
            <a:r>
              <a:rPr lang="en-GB" sz="1200" dirty="0"/>
              <a:t>https://cdn.psychologytoday.com/sites/default/files/styles/image-article_inline_full_caption/public/field_blog_entry_images/2019-01/january-2019.jpg?itok=KzIVupHr</a:t>
            </a:r>
          </a:p>
        </p:txBody>
      </p:sp>
    </p:spTree>
    <p:extLst>
      <p:ext uri="{BB962C8B-B14F-4D97-AF65-F5344CB8AC3E}">
        <p14:creationId xmlns:p14="http://schemas.microsoft.com/office/powerpoint/2010/main" val="1869753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dirty="0">
                <a:latin typeface="Berlin Sans FB" panose="020E0602020502020306" pitchFamily="34" charset="0"/>
              </a:rPr>
              <a:t>Fare amicizia e iniziare una conversazione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43242" y="1730531"/>
            <a:ext cx="5010558" cy="5010558"/>
          </a:xfrm>
        </p:spPr>
      </p:pic>
      <p:sp>
        <p:nvSpPr>
          <p:cNvPr id="5" name="Rectangle 4"/>
          <p:cNvSpPr/>
          <p:nvPr/>
        </p:nvSpPr>
        <p:spPr>
          <a:xfrm>
            <a:off x="600890" y="1847442"/>
            <a:ext cx="5643155" cy="4401205"/>
          </a:xfrm>
          <a:prstGeom prst="rect">
            <a:avLst/>
          </a:prstGeom>
        </p:spPr>
        <p:txBody>
          <a:bodyPr wrap="square">
            <a:spAutoFit/>
          </a:bodyPr>
          <a:lstStyle/>
          <a:p>
            <a:r>
              <a:rPr lang="en-GB" sz="2000" dirty="0" err="1">
                <a:latin typeface="Berlin Sans FB" panose="020E0602020502020306" pitchFamily="34" charset="0"/>
              </a:rPr>
              <a:t>Imparare</a:t>
            </a:r>
            <a:r>
              <a:rPr lang="en-GB" sz="2000" dirty="0">
                <a:latin typeface="Berlin Sans FB" panose="020E0602020502020306" pitchFamily="34" charset="0"/>
              </a:rPr>
              <a:t> che per </a:t>
            </a:r>
            <a:r>
              <a:rPr lang="en-GB" sz="2000" dirty="0" err="1">
                <a:latin typeface="Berlin Sans FB" panose="020E0602020502020306" pitchFamily="34" charset="0"/>
              </a:rPr>
              <a:t>ogni</a:t>
            </a:r>
            <a:r>
              <a:rPr lang="en-GB" sz="2000" dirty="0">
                <a:latin typeface="Berlin Sans FB" panose="020E0602020502020306" pitchFamily="34" charset="0"/>
              </a:rPr>
              <a:t> persona </a:t>
            </a:r>
            <a:r>
              <a:rPr lang="en-GB" sz="2000" dirty="0" err="1">
                <a:latin typeface="Berlin Sans FB" panose="020E0602020502020306" pitchFamily="34" charset="0"/>
              </a:rPr>
              <a:t>esiste</a:t>
            </a:r>
            <a:r>
              <a:rPr lang="en-GB" sz="2000" dirty="0">
                <a:latin typeface="Berlin Sans FB" panose="020E0602020502020306" pitchFamily="34" charset="0"/>
              </a:rPr>
              <a:t> un salute </a:t>
            </a:r>
            <a:r>
              <a:rPr lang="en-GB" sz="2000" dirty="0" err="1">
                <a:latin typeface="Berlin Sans FB" panose="020E0602020502020306" pitchFamily="34" charset="0"/>
              </a:rPr>
              <a:t>diverso</a:t>
            </a:r>
            <a:endParaRPr lang="en-GB" sz="2000" dirty="0">
              <a:latin typeface="Berlin Sans FB" panose="020E0602020502020306" pitchFamily="34" charset="0"/>
            </a:endParaRPr>
          </a:p>
          <a:p>
            <a:endParaRPr lang="en-GB" sz="2000" dirty="0">
              <a:latin typeface="Berlin Sans FB" panose="020E0602020502020306" pitchFamily="34" charset="0"/>
            </a:endParaRPr>
          </a:p>
          <a:p>
            <a:r>
              <a:rPr lang="en-GB" sz="2000" dirty="0" err="1">
                <a:latin typeface="Berlin Sans FB" panose="020E0602020502020306" pitchFamily="34" charset="0"/>
              </a:rPr>
              <a:t>Ascoltare</a:t>
            </a:r>
            <a:r>
              <a:rPr lang="en-GB" sz="2000" dirty="0">
                <a:latin typeface="Berlin Sans FB" panose="020E0602020502020306" pitchFamily="34" charset="0"/>
              </a:rPr>
              <a:t> </a:t>
            </a:r>
            <a:r>
              <a:rPr lang="en-GB" sz="2000" dirty="0" err="1">
                <a:latin typeface="Berlin Sans FB" panose="020E0602020502020306" pitchFamily="34" charset="0"/>
              </a:rPr>
              <a:t>i</a:t>
            </a:r>
            <a:r>
              <a:rPr lang="en-GB" sz="2000" dirty="0">
                <a:latin typeface="Berlin Sans FB" panose="020E0602020502020306" pitchFamily="34" charset="0"/>
              </a:rPr>
              <a:t> </a:t>
            </a:r>
            <a:r>
              <a:rPr lang="en-GB" sz="2000" dirty="0" err="1">
                <a:latin typeface="Berlin Sans FB" panose="020E0602020502020306" pitchFamily="34" charset="0"/>
              </a:rPr>
              <a:t>vuoti</a:t>
            </a:r>
            <a:r>
              <a:rPr lang="en-GB" sz="2000" dirty="0">
                <a:latin typeface="Berlin Sans FB" panose="020E0602020502020306" pitchFamily="34" charset="0"/>
              </a:rPr>
              <a:t> nella conversazione</a:t>
            </a:r>
          </a:p>
          <a:p>
            <a:endParaRPr lang="en-GB" sz="2000" dirty="0">
              <a:latin typeface="Berlin Sans FB" panose="020E0602020502020306" pitchFamily="34" charset="0"/>
            </a:endParaRPr>
          </a:p>
          <a:p>
            <a:r>
              <a:rPr lang="en-GB" sz="2000" dirty="0">
                <a:latin typeface="Berlin Sans FB" panose="020E0602020502020306" pitchFamily="34" charset="0"/>
              </a:rPr>
              <a:t>Esercitarsi a </a:t>
            </a:r>
            <a:r>
              <a:rPr lang="en-GB" sz="2000" dirty="0" err="1">
                <a:latin typeface="Berlin Sans FB" panose="020E0602020502020306" pitchFamily="34" charset="0"/>
              </a:rPr>
              <a:t>intervenire</a:t>
            </a:r>
            <a:r>
              <a:rPr lang="en-GB" sz="2000" dirty="0">
                <a:latin typeface="Berlin Sans FB" panose="020E0602020502020306" pitchFamily="34" charset="0"/>
              </a:rPr>
              <a:t> in modo appropriato, ad </a:t>
            </a:r>
            <a:r>
              <a:rPr lang="en-GB" sz="2000" dirty="0" err="1">
                <a:latin typeface="Berlin Sans FB" panose="020E0602020502020306" pitchFamily="34" charset="0"/>
              </a:rPr>
              <a:t>esempio</a:t>
            </a:r>
            <a:r>
              <a:rPr lang="en-GB" sz="2000" dirty="0">
                <a:latin typeface="Berlin Sans FB" panose="020E0602020502020306" pitchFamily="34" charset="0"/>
              </a:rPr>
              <a:t> con "Mi scusi" o "Sono d'accordo". </a:t>
            </a:r>
          </a:p>
          <a:p>
            <a:endParaRPr lang="en-GB" sz="2000" dirty="0">
              <a:latin typeface="Berlin Sans FB" panose="020E0602020502020306" pitchFamily="34" charset="0"/>
            </a:endParaRPr>
          </a:p>
          <a:p>
            <a:r>
              <a:rPr lang="en-GB" sz="2000" dirty="0">
                <a:latin typeface="Berlin Sans FB" panose="020E0602020502020306" pitchFamily="34" charset="0"/>
              </a:rPr>
              <a:t>Imparare a interpretare le espressioni facciali (comprese le proprie!)</a:t>
            </a:r>
          </a:p>
          <a:p>
            <a:endParaRPr lang="en-GB" sz="2000" dirty="0">
              <a:latin typeface="Berlin Sans FB" panose="020E0602020502020306" pitchFamily="34" charset="0"/>
            </a:endParaRPr>
          </a:p>
          <a:p>
            <a:r>
              <a:rPr lang="en-GB" sz="2000" dirty="0">
                <a:latin typeface="Berlin Sans FB" panose="020E0602020502020306" pitchFamily="34" charset="0"/>
              </a:rPr>
              <a:t>Capire che le persone hanno interessi diversi</a:t>
            </a:r>
          </a:p>
          <a:p>
            <a:endParaRPr lang="en-GB" sz="2000" dirty="0">
              <a:latin typeface="Berlin Sans FB" panose="020E0602020502020306" pitchFamily="34" charset="0"/>
            </a:endParaRPr>
          </a:p>
          <a:p>
            <a:r>
              <a:rPr lang="en-GB" sz="2000" dirty="0">
                <a:latin typeface="Berlin Sans FB" panose="020E0602020502020306" pitchFamily="34" charset="0"/>
              </a:rPr>
              <a:t>Come </a:t>
            </a:r>
            <a:r>
              <a:rPr lang="en-GB" sz="2000" dirty="0" err="1">
                <a:latin typeface="Berlin Sans FB" panose="020E0602020502020306" pitchFamily="34" charset="0"/>
              </a:rPr>
              <a:t>concludere</a:t>
            </a:r>
            <a:r>
              <a:rPr lang="en-GB" sz="2000" dirty="0">
                <a:latin typeface="Berlin Sans FB" panose="020E0602020502020306" pitchFamily="34" charset="0"/>
              </a:rPr>
              <a:t> una conversazione</a:t>
            </a:r>
          </a:p>
        </p:txBody>
      </p:sp>
    </p:spTree>
    <p:extLst>
      <p:ext uri="{BB962C8B-B14F-4D97-AF65-F5344CB8AC3E}">
        <p14:creationId xmlns:p14="http://schemas.microsoft.com/office/powerpoint/2010/main" val="320619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Mantenere i contatti</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20543" y="1463040"/>
            <a:ext cx="5222966" cy="5222966"/>
          </a:xfrm>
        </p:spPr>
      </p:pic>
      <p:sp>
        <p:nvSpPr>
          <p:cNvPr id="5" name="Rectangle 4"/>
          <p:cNvSpPr/>
          <p:nvPr/>
        </p:nvSpPr>
        <p:spPr>
          <a:xfrm>
            <a:off x="448491" y="1258367"/>
            <a:ext cx="5782493" cy="5632311"/>
          </a:xfrm>
          <a:prstGeom prst="rect">
            <a:avLst/>
          </a:prstGeom>
        </p:spPr>
        <p:txBody>
          <a:bodyPr wrap="square">
            <a:spAutoFit/>
          </a:bodyPr>
          <a:lstStyle/>
          <a:p>
            <a:r>
              <a:rPr lang="en-US" sz="2000" dirty="0">
                <a:latin typeface="Berlin Sans FB" panose="020E0602020502020306" pitchFamily="34" charset="0"/>
              </a:rPr>
              <a:t>Apprendere le abilità di conversazione - iniziare e terminare una conversazione</a:t>
            </a:r>
          </a:p>
          <a:p>
            <a:endParaRPr lang="en-US" sz="2000" dirty="0">
              <a:latin typeface="Berlin Sans FB" panose="020E0602020502020306" pitchFamily="34" charset="0"/>
            </a:endParaRPr>
          </a:p>
          <a:p>
            <a:r>
              <a:rPr lang="en-US" sz="2000" dirty="0">
                <a:latin typeface="Berlin Sans FB" panose="020E0602020502020306" pitchFamily="34" charset="0"/>
              </a:rPr>
              <a:t>Comprendere una serie di relazioni e come queste siano diverse, ad esempio l'autista dell'autobus e la mamma.</a:t>
            </a:r>
          </a:p>
          <a:p>
            <a:endParaRPr lang="en-US" sz="2000" dirty="0">
              <a:latin typeface="Berlin Sans FB" panose="020E0602020502020306" pitchFamily="34" charset="0"/>
            </a:endParaRPr>
          </a:p>
          <a:p>
            <a:r>
              <a:rPr lang="en-US" sz="2000" dirty="0">
                <a:latin typeface="Berlin Sans FB" panose="020E0602020502020306" pitchFamily="34" charset="0"/>
              </a:rPr>
              <a:t>Fare </a:t>
            </a:r>
            <a:r>
              <a:rPr lang="en-US" sz="2000" dirty="0" err="1">
                <a:latin typeface="Berlin Sans FB" panose="020E0602020502020306" pitchFamily="34" charset="0"/>
              </a:rPr>
              <a:t>il</a:t>
            </a:r>
            <a:r>
              <a:rPr lang="en-US" sz="2000" dirty="0">
                <a:latin typeface="Berlin Sans FB" panose="020E0602020502020306" pitchFamily="34" charset="0"/>
              </a:rPr>
              <a:t> punto con </a:t>
            </a:r>
            <a:r>
              <a:rPr lang="en-US" sz="2000" dirty="0" err="1">
                <a:latin typeface="Berlin Sans FB" panose="020E0602020502020306" pitchFamily="34" charset="0"/>
              </a:rPr>
              <a:t>gli</a:t>
            </a:r>
            <a:r>
              <a:rPr lang="en-US" sz="2000" dirty="0">
                <a:latin typeface="Berlin Sans FB" panose="020E0602020502020306" pitchFamily="34" charset="0"/>
              </a:rPr>
              <a:t> amici, ad esempio "Come vanno le cose oggi?".</a:t>
            </a:r>
          </a:p>
          <a:p>
            <a:endParaRPr lang="en-US" sz="2000" dirty="0">
              <a:latin typeface="Berlin Sans FB" panose="020E0602020502020306" pitchFamily="34" charset="0"/>
            </a:endParaRPr>
          </a:p>
          <a:p>
            <a:r>
              <a:rPr lang="en-US" sz="2000" dirty="0">
                <a:latin typeface="Berlin Sans FB" panose="020E0602020502020306" pitchFamily="34" charset="0"/>
              </a:rPr>
              <a:t>Comprendere che tutti hanno il diritto di essere ascoltati.</a:t>
            </a:r>
          </a:p>
          <a:p>
            <a:endParaRPr lang="en-US" sz="2000" dirty="0">
              <a:latin typeface="Berlin Sans FB" panose="020E0602020502020306" pitchFamily="34" charset="0"/>
            </a:endParaRPr>
          </a:p>
          <a:p>
            <a:r>
              <a:rPr lang="en-US" sz="2000" dirty="0">
                <a:latin typeface="Berlin Sans FB" panose="020E0602020502020306" pitchFamily="34" charset="0"/>
              </a:rPr>
              <a:t>Diversi modi per rimanere in contatto. Questo include la sicurezza di Internet</a:t>
            </a:r>
          </a:p>
          <a:p>
            <a:endParaRPr lang="en-US" sz="2000" dirty="0">
              <a:latin typeface="Berlin Sans FB" panose="020E0602020502020306" pitchFamily="34" charset="0"/>
            </a:endParaRPr>
          </a:p>
          <a:p>
            <a:r>
              <a:rPr lang="en-US" sz="2000" dirty="0">
                <a:latin typeface="Berlin Sans FB" panose="020E0602020502020306" pitchFamily="34" charset="0"/>
              </a:rPr>
              <a:t>Pensare alle qualità di un </a:t>
            </a:r>
            <a:r>
              <a:rPr lang="en-US" sz="2000" dirty="0" err="1">
                <a:latin typeface="Berlin Sans FB" panose="020E0602020502020306" pitchFamily="34" charset="0"/>
              </a:rPr>
              <a:t>buon</a:t>
            </a:r>
            <a:r>
              <a:rPr lang="en-US" sz="2000" dirty="0">
                <a:latin typeface="Berlin Sans FB" panose="020E0602020502020306" pitchFamily="34" charset="0"/>
              </a:rPr>
              <a:t> </a:t>
            </a:r>
            <a:r>
              <a:rPr lang="en-US" sz="2000" dirty="0" err="1">
                <a:latin typeface="Berlin Sans FB" panose="020E0602020502020306" pitchFamily="34" charset="0"/>
              </a:rPr>
              <a:t>amico</a:t>
            </a:r>
            <a:r>
              <a:rPr lang="en-US" sz="2000" dirty="0">
                <a:latin typeface="Berlin Sans FB" panose="020E0602020502020306" pitchFamily="34" charset="0"/>
              </a:rPr>
              <a:t> o di un </a:t>
            </a:r>
            <a:r>
              <a:rPr lang="en-US" sz="2000" dirty="0" err="1">
                <a:latin typeface="Berlin Sans FB" panose="020E0602020502020306" pitchFamily="34" charset="0"/>
              </a:rPr>
              <a:t>amico</a:t>
            </a:r>
            <a:r>
              <a:rPr lang="en-US" sz="2000" dirty="0">
                <a:latin typeface="Berlin Sans FB" panose="020E0602020502020306" pitchFamily="34" charset="0"/>
              </a:rPr>
              <a:t> "</a:t>
            </a:r>
            <a:r>
              <a:rPr lang="en-US" sz="2000" dirty="0" err="1">
                <a:latin typeface="Berlin Sans FB" panose="020E0602020502020306" pitchFamily="34" charset="0"/>
              </a:rPr>
              <a:t>vero</a:t>
            </a:r>
            <a:r>
              <a:rPr lang="en-US" sz="2000" dirty="0">
                <a:latin typeface="Berlin Sans FB" panose="020E0602020502020306" pitchFamily="34" charset="0"/>
              </a:rPr>
              <a:t>"</a:t>
            </a:r>
          </a:p>
        </p:txBody>
      </p:sp>
    </p:spTree>
    <p:extLst>
      <p:ext uri="{BB962C8B-B14F-4D97-AF65-F5344CB8AC3E}">
        <p14:creationId xmlns:p14="http://schemas.microsoft.com/office/powerpoint/2010/main" val="73676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E9A1-71FF-7A43-B50B-42847A566F71}"/>
              </a:ext>
            </a:extLst>
          </p:cNvPr>
          <p:cNvSpPr>
            <a:spLocks noGrp="1"/>
          </p:cNvSpPr>
          <p:nvPr>
            <p:ph type="title"/>
          </p:nvPr>
        </p:nvSpPr>
        <p:spPr>
          <a:xfrm>
            <a:off x="462643" y="64532"/>
            <a:ext cx="11266714" cy="1325563"/>
          </a:xfrm>
        </p:spPr>
        <p:txBody>
          <a:bodyPr>
            <a:normAutofit fontScale="90000"/>
          </a:bodyPr>
          <a:lstStyle/>
          <a:p>
            <a:r>
              <a:rPr lang="en-US" sz="5400" dirty="0">
                <a:latin typeface="Berlin Sans FB" panose="020E0602020502020306" pitchFamily="34" charset="0"/>
              </a:rPr>
              <a:t>Esercitarsi a dare risposte sociali adeguate</a:t>
            </a:r>
          </a:p>
        </p:txBody>
      </p:sp>
      <p:sp>
        <p:nvSpPr>
          <p:cNvPr id="4" name="Rectangle 3"/>
          <p:cNvSpPr/>
          <p:nvPr/>
        </p:nvSpPr>
        <p:spPr>
          <a:xfrm>
            <a:off x="3204754" y="6446800"/>
            <a:ext cx="6096000" cy="276999"/>
          </a:xfrm>
          <a:prstGeom prst="rect">
            <a:avLst/>
          </a:prstGeom>
        </p:spPr>
        <p:txBody>
          <a:bodyPr>
            <a:spAutoFit/>
          </a:bodyPr>
          <a:lstStyle/>
          <a:p>
            <a:r>
              <a:rPr lang="en-GB" sz="1200" dirty="0"/>
              <a:t>https://www.pinterest.com/danielariggins/therapy-ideas-for-social-thinking/</a:t>
            </a:r>
          </a:p>
        </p:txBody>
      </p:sp>
      <p:pic>
        <p:nvPicPr>
          <p:cNvPr id="3" name="Immagine 2">
            <a:extLst>
              <a:ext uri="{FF2B5EF4-FFF2-40B4-BE49-F238E27FC236}">
                <a16:creationId xmlns:a16="http://schemas.microsoft.com/office/drawing/2014/main" id="{CFB08C93-306E-42EB-A123-87FA89E3D111}"/>
              </a:ext>
            </a:extLst>
          </p:cNvPr>
          <p:cNvPicPr>
            <a:picLocks noChangeAspect="1"/>
          </p:cNvPicPr>
          <p:nvPr/>
        </p:nvPicPr>
        <p:blipFill rotWithShape="1">
          <a:blip r:embed="rId2"/>
          <a:srcRect l="34857" t="17905" r="34500" b="12254"/>
          <a:stretch/>
        </p:blipFill>
        <p:spPr>
          <a:xfrm>
            <a:off x="3631473" y="1145510"/>
            <a:ext cx="4078747" cy="5229163"/>
          </a:xfrm>
          <a:prstGeom prst="rect">
            <a:avLst/>
          </a:prstGeom>
        </p:spPr>
      </p:pic>
    </p:spTree>
    <p:extLst>
      <p:ext uri="{BB962C8B-B14F-4D97-AF65-F5344CB8AC3E}">
        <p14:creationId xmlns:p14="http://schemas.microsoft.com/office/powerpoint/2010/main" val="3626934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596"/>
            <a:ext cx="10515600" cy="1325563"/>
          </a:xfrm>
        </p:spPr>
        <p:txBody>
          <a:bodyPr>
            <a:noAutofit/>
          </a:bodyPr>
          <a:lstStyle/>
          <a:p>
            <a:pPr algn="ctr"/>
            <a:r>
              <a:rPr lang="en-GB" sz="5400" dirty="0">
                <a:latin typeface="Berlin Sans FB" panose="020E0602020502020306" pitchFamily="34" charset="0"/>
              </a:rPr>
              <a:t>Pensare al punto di vista degli altri</a:t>
            </a:r>
          </a:p>
        </p:txBody>
      </p:sp>
      <p:pic>
        <p:nvPicPr>
          <p:cNvPr id="2050" name="Picture 2" descr="30 Scenarios for Perspective Taking by teachloveSPED | T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406" y="1063279"/>
            <a:ext cx="3775891" cy="5024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66752" y="6178843"/>
            <a:ext cx="5029201" cy="400110"/>
          </a:xfrm>
          <a:prstGeom prst="rect">
            <a:avLst/>
          </a:prstGeom>
        </p:spPr>
        <p:txBody>
          <a:bodyPr wrap="square">
            <a:spAutoFit/>
          </a:bodyPr>
          <a:lstStyle/>
          <a:p>
            <a:r>
              <a:rPr lang="en-GB" sz="1000" dirty="0"/>
              <a:t>https://ecdn.teacherspayteachers.com/thumbitem/30-Scenarios-for-Perspective-Taking-3081409-1508093617/original-3081409-1.jpg</a:t>
            </a:r>
          </a:p>
        </p:txBody>
      </p:sp>
      <p:sp>
        <p:nvSpPr>
          <p:cNvPr id="3" name="CasellaDiTesto 2">
            <a:extLst>
              <a:ext uri="{FF2B5EF4-FFF2-40B4-BE49-F238E27FC236}">
                <a16:creationId xmlns:a16="http://schemas.microsoft.com/office/drawing/2014/main" id="{F9E8B9C4-B4EF-4454-9D33-9C26B2D120AA}"/>
              </a:ext>
            </a:extLst>
          </p:cNvPr>
          <p:cNvSpPr txBox="1"/>
          <p:nvPr/>
        </p:nvSpPr>
        <p:spPr>
          <a:xfrm>
            <a:off x="5033554" y="1317720"/>
            <a:ext cx="1793966" cy="1107996"/>
          </a:xfrm>
          <a:prstGeom prst="rect">
            <a:avLst/>
          </a:prstGeom>
          <a:solidFill>
            <a:schemeClr val="bg1"/>
          </a:solidFill>
          <a:ln>
            <a:noFill/>
          </a:ln>
        </p:spPr>
        <p:txBody>
          <a:bodyPr wrap="square" rtlCol="0">
            <a:spAutoFit/>
          </a:bodyPr>
          <a:lstStyle/>
          <a:p>
            <a:r>
              <a:rPr lang="it-IT" sz="800" b="1" dirty="0">
                <a:latin typeface="Arial" panose="020B0604020202020204" pitchFamily="34" charset="0"/>
                <a:cs typeface="Arial" panose="020B0604020202020204" pitchFamily="34" charset="0"/>
              </a:rPr>
              <a:t>L'insegnante ha chiesto alla classe di completare un foglio di lavoro con 5 problemi matematici. Io invece inizio a parlare con il mio amico.</a:t>
            </a:r>
          </a:p>
          <a:p>
            <a:r>
              <a:rPr lang="it-IT" sz="800" b="1" dirty="0">
                <a:latin typeface="Arial" panose="020B0604020202020204" pitchFamily="34" charset="0"/>
                <a:cs typeface="Arial" panose="020B0604020202020204" pitchFamily="34" charset="0"/>
              </a:rPr>
              <a:t> </a:t>
            </a:r>
            <a:endParaRPr lang="it-IT" sz="400" b="1" dirty="0">
              <a:latin typeface="Arial" panose="020B0604020202020204" pitchFamily="34" charset="0"/>
              <a:cs typeface="Arial" panose="020B0604020202020204" pitchFamily="34" charset="0"/>
            </a:endParaRPr>
          </a:p>
          <a:p>
            <a:r>
              <a:rPr lang="it-IT" sz="800" b="1" dirty="0">
                <a:latin typeface="Arial" panose="020B0604020202020204" pitchFamily="34" charset="0"/>
                <a:cs typeface="Arial" panose="020B0604020202020204" pitchFamily="34" charset="0"/>
              </a:rPr>
              <a:t>Cosa potrebbe pensare l'insegnante?</a:t>
            </a:r>
          </a:p>
        </p:txBody>
      </p:sp>
      <p:sp>
        <p:nvSpPr>
          <p:cNvPr id="4" name="Rettangolo 3">
            <a:extLst>
              <a:ext uri="{FF2B5EF4-FFF2-40B4-BE49-F238E27FC236}">
                <a16:creationId xmlns:a16="http://schemas.microsoft.com/office/drawing/2014/main" id="{EF2AAD2A-3D75-4196-AE90-2EC3A8608139}"/>
              </a:ext>
            </a:extLst>
          </p:cNvPr>
          <p:cNvSpPr/>
          <p:nvPr/>
        </p:nvSpPr>
        <p:spPr>
          <a:xfrm>
            <a:off x="5094513" y="3054593"/>
            <a:ext cx="1793966" cy="954107"/>
          </a:xfrm>
          <a:prstGeom prst="rect">
            <a:avLst/>
          </a:prstGeom>
          <a:solidFill>
            <a:schemeClr val="bg1"/>
          </a:solidFill>
          <a:ln>
            <a:noFill/>
          </a:ln>
        </p:spPr>
        <p:txBody>
          <a:bodyPr wrap="square" rtlCol="0">
            <a:spAutoFit/>
          </a:bodyPr>
          <a:lstStyle/>
          <a:p>
            <a:r>
              <a:rPr lang="it-IT" sz="800" b="1" dirty="0">
                <a:latin typeface="Arial" panose="020B0604020202020204" pitchFamily="34" charset="0"/>
                <a:cs typeface="Arial" panose="020B0604020202020204" pitchFamily="34" charset="0"/>
              </a:rPr>
              <a:t>Un bambino mi ha chiesto di giocare con lui durante la ricreazione. Sono scappato via.</a:t>
            </a:r>
          </a:p>
          <a:p>
            <a:r>
              <a:rPr lang="it-IT" sz="800" b="1" dirty="0">
                <a:latin typeface="Arial" panose="020B0604020202020204" pitchFamily="34" charset="0"/>
                <a:cs typeface="Arial" panose="020B0604020202020204" pitchFamily="34" charset="0"/>
              </a:rPr>
              <a:t> </a:t>
            </a:r>
          </a:p>
          <a:p>
            <a:r>
              <a:rPr lang="it-IT" sz="800" b="1" dirty="0">
                <a:latin typeface="Arial" panose="020B0604020202020204" pitchFamily="34" charset="0"/>
                <a:cs typeface="Arial" panose="020B0604020202020204" pitchFamily="34" charset="0"/>
              </a:rPr>
              <a:t>Cosa potrebbe pensare il bambino?</a:t>
            </a:r>
          </a:p>
          <a:p>
            <a:endParaRPr lang="it-IT" sz="800" b="1" dirty="0">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5F7B7625-BA80-4158-9A7A-068BB278B371}"/>
              </a:ext>
            </a:extLst>
          </p:cNvPr>
          <p:cNvSpPr/>
          <p:nvPr/>
        </p:nvSpPr>
        <p:spPr>
          <a:xfrm>
            <a:off x="5094513" y="4693966"/>
            <a:ext cx="1793966" cy="1061829"/>
          </a:xfrm>
          <a:prstGeom prst="rect">
            <a:avLst/>
          </a:prstGeom>
          <a:solidFill>
            <a:schemeClr val="bg1"/>
          </a:solidFill>
          <a:ln>
            <a:noFill/>
          </a:ln>
        </p:spPr>
        <p:txBody>
          <a:bodyPr wrap="square" rtlCol="0">
            <a:spAutoFit/>
          </a:bodyPr>
          <a:lstStyle/>
          <a:p>
            <a:r>
              <a:rPr lang="it-IT" sz="900" b="1" dirty="0">
                <a:latin typeface="Arial" panose="020B0604020202020204" pitchFamily="34" charset="0"/>
                <a:cs typeface="Arial" panose="020B0604020202020204" pitchFamily="34" charset="0"/>
              </a:rPr>
              <a:t>Una bambina della mia classe ha difficoltà a leggere. Io le dico: "Oh, questa parola è così facile!".</a:t>
            </a:r>
          </a:p>
          <a:p>
            <a:r>
              <a:rPr lang="it-IT" sz="900" b="1" dirty="0">
                <a:latin typeface="Arial" panose="020B0604020202020204" pitchFamily="34" charset="0"/>
                <a:cs typeface="Arial" panose="020B0604020202020204" pitchFamily="34" charset="0"/>
              </a:rPr>
              <a:t> </a:t>
            </a:r>
          </a:p>
          <a:p>
            <a:r>
              <a:rPr lang="it-IT" sz="900" b="1" dirty="0">
                <a:latin typeface="Arial" panose="020B0604020202020204" pitchFamily="34" charset="0"/>
                <a:cs typeface="Arial" panose="020B0604020202020204" pitchFamily="34" charset="0"/>
              </a:rPr>
              <a:t>Cosa potrebbe pensare la bambina?</a:t>
            </a:r>
          </a:p>
        </p:txBody>
      </p:sp>
      <p:sp>
        <p:nvSpPr>
          <p:cNvPr id="8" name="Bolla: nuvola 7">
            <a:extLst>
              <a:ext uri="{FF2B5EF4-FFF2-40B4-BE49-F238E27FC236}">
                <a16:creationId xmlns:a16="http://schemas.microsoft.com/office/drawing/2014/main" id="{3D5B1BE2-C440-49C2-9E87-972711343DD8}"/>
              </a:ext>
            </a:extLst>
          </p:cNvPr>
          <p:cNvSpPr/>
          <p:nvPr/>
        </p:nvSpPr>
        <p:spPr>
          <a:xfrm>
            <a:off x="6096000" y="1964846"/>
            <a:ext cx="461554" cy="422232"/>
          </a:xfrm>
          <a:prstGeom prst="cloud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Bolla: nuvola 9">
            <a:extLst>
              <a:ext uri="{FF2B5EF4-FFF2-40B4-BE49-F238E27FC236}">
                <a16:creationId xmlns:a16="http://schemas.microsoft.com/office/drawing/2014/main" id="{8C7E6237-B622-4C8A-B4CE-27D19C3EC2FE}"/>
              </a:ext>
            </a:extLst>
          </p:cNvPr>
          <p:cNvSpPr/>
          <p:nvPr/>
        </p:nvSpPr>
        <p:spPr>
          <a:xfrm>
            <a:off x="6250575" y="3577047"/>
            <a:ext cx="461554" cy="505366"/>
          </a:xfrm>
          <a:prstGeom prst="cloud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Bolla: nuvola 10">
            <a:extLst>
              <a:ext uri="{FF2B5EF4-FFF2-40B4-BE49-F238E27FC236}">
                <a16:creationId xmlns:a16="http://schemas.microsoft.com/office/drawing/2014/main" id="{E89F1235-C186-4301-8577-3C32F93CC8D9}"/>
              </a:ext>
            </a:extLst>
          </p:cNvPr>
          <p:cNvSpPr/>
          <p:nvPr/>
        </p:nvSpPr>
        <p:spPr>
          <a:xfrm>
            <a:off x="6128655" y="5289166"/>
            <a:ext cx="461554" cy="422232"/>
          </a:xfrm>
          <a:prstGeom prst="cloud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007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59839" y="6333475"/>
            <a:ext cx="3690938" cy="246221"/>
          </a:xfrm>
          <a:prstGeom prst="rect">
            <a:avLst/>
          </a:prstGeom>
        </p:spPr>
        <p:txBody>
          <a:bodyPr wrap="square">
            <a:spAutoFit/>
          </a:bodyPr>
          <a:lstStyle/>
          <a:p>
            <a:r>
              <a:rPr lang="en-GB" sz="1000" dirty="0"/>
              <a:t>https://i0.wp.com/www.thepathway2success.com/wp-content</a:t>
            </a:r>
          </a:p>
        </p:txBody>
      </p:sp>
      <p:pic>
        <p:nvPicPr>
          <p:cNvPr id="7" name="Immagine 6">
            <a:extLst>
              <a:ext uri="{FF2B5EF4-FFF2-40B4-BE49-F238E27FC236}">
                <a16:creationId xmlns:a16="http://schemas.microsoft.com/office/drawing/2014/main" id="{DE477AB9-5EF0-472B-8A4E-B2F3C4C4D78E}"/>
              </a:ext>
            </a:extLst>
          </p:cNvPr>
          <p:cNvPicPr>
            <a:picLocks noChangeAspect="1"/>
          </p:cNvPicPr>
          <p:nvPr/>
        </p:nvPicPr>
        <p:blipFill rotWithShape="1">
          <a:blip r:embed="rId2"/>
          <a:srcRect l="34357" t="22222" r="37785" b="12949"/>
          <a:stretch/>
        </p:blipFill>
        <p:spPr>
          <a:xfrm>
            <a:off x="3622325" y="488239"/>
            <a:ext cx="4390315" cy="5747097"/>
          </a:xfrm>
          <a:prstGeom prst="rect">
            <a:avLst/>
          </a:prstGeom>
          <a:ln>
            <a:solidFill>
              <a:schemeClr val="tx1"/>
            </a:solidFill>
          </a:ln>
        </p:spPr>
      </p:pic>
    </p:spTree>
    <p:extLst>
      <p:ext uri="{BB962C8B-B14F-4D97-AF65-F5344CB8AC3E}">
        <p14:creationId xmlns:p14="http://schemas.microsoft.com/office/powerpoint/2010/main" val="333530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56854" y="72835"/>
            <a:ext cx="10169237" cy="5663089"/>
          </a:xfrm>
          <a:prstGeom prst="rect">
            <a:avLst/>
          </a:prstGeom>
          <a:noFill/>
        </p:spPr>
        <p:txBody>
          <a:bodyPr wrap="square" rtlCol="0">
            <a:spAutoFit/>
          </a:bodyPr>
          <a:lstStyle/>
          <a:p>
            <a:pPr algn="ctr"/>
            <a:r>
              <a:rPr lang="nl-NL" sz="5400" dirty="0">
                <a:latin typeface="Berlin Sans FB" panose="020E0602020502020306" pitchFamily="34" charset="0"/>
              </a:rPr>
              <a:t>Attività sportive e ricreative</a:t>
            </a:r>
          </a:p>
          <a:p>
            <a:pPr algn="ctr"/>
            <a:endParaRPr lang="nl-NL" sz="5400" dirty="0">
              <a:latin typeface="Berlin Sans FB" panose="020E0602020502020306" pitchFamily="34" charset="0"/>
            </a:endParaRPr>
          </a:p>
          <a:p>
            <a:pPr marL="571500" indent="-571500">
              <a:buFont typeface="Arial" panose="020B0604020202020204" pitchFamily="34" charset="0"/>
              <a:buChar char="•"/>
            </a:pPr>
            <a:r>
              <a:rPr lang="nl-NL" sz="4000" dirty="0">
                <a:latin typeface="Berlin Sans FB" panose="020E0602020502020306" pitchFamily="34" charset="0"/>
              </a:rPr>
              <a:t>Un'ampia gamma di vantaggi</a:t>
            </a:r>
          </a:p>
          <a:p>
            <a:pPr marL="571500" indent="-571500">
              <a:buFont typeface="Arial" panose="020B0604020202020204" pitchFamily="34" charset="0"/>
              <a:buChar char="•"/>
            </a:pPr>
            <a:r>
              <a:rPr lang="en-US" sz="4000" dirty="0">
                <a:latin typeface="Berlin Sans FB" panose="020E0602020502020306" pitchFamily="34" charset="0"/>
              </a:rPr>
              <a:t>Rilassamento </a:t>
            </a:r>
          </a:p>
          <a:p>
            <a:pPr marL="571500" indent="-571500">
              <a:buFont typeface="Arial" panose="020B0604020202020204" pitchFamily="34" charset="0"/>
              <a:buChar char="•"/>
            </a:pPr>
            <a:r>
              <a:rPr lang="en-US" sz="4000" dirty="0">
                <a:latin typeface="Berlin Sans FB" panose="020E0602020502020306" pitchFamily="34" charset="0"/>
              </a:rPr>
              <a:t>Salute</a:t>
            </a:r>
          </a:p>
          <a:p>
            <a:pPr marL="571500" indent="-571500">
              <a:buFont typeface="Arial" panose="020B0604020202020204" pitchFamily="34" charset="0"/>
              <a:buChar char="•"/>
            </a:pPr>
            <a:r>
              <a:rPr lang="en-US" sz="4000" dirty="0">
                <a:latin typeface="Berlin Sans FB" panose="020E0602020502020306" pitchFamily="34" charset="0"/>
              </a:rPr>
              <a:t>Fiducia in se </a:t>
            </a:r>
            <a:r>
              <a:rPr lang="en-US" sz="4000" dirty="0" err="1">
                <a:latin typeface="Berlin Sans FB" panose="020E0602020502020306" pitchFamily="34" charset="0"/>
              </a:rPr>
              <a:t>stessi</a:t>
            </a:r>
            <a:r>
              <a:rPr lang="en-US" sz="4000" dirty="0">
                <a:latin typeface="Berlin Sans FB" panose="020E0602020502020306" pitchFamily="34" charset="0"/>
              </a:rPr>
              <a:t> </a:t>
            </a:r>
          </a:p>
          <a:p>
            <a:pPr marL="571500" indent="-571500">
              <a:buFont typeface="Arial" panose="020B0604020202020204" pitchFamily="34" charset="0"/>
              <a:buChar char="•"/>
            </a:pPr>
            <a:r>
              <a:rPr lang="en-US" sz="4000" dirty="0">
                <a:latin typeface="Berlin Sans FB" panose="020E0602020502020306" pitchFamily="34" charset="0"/>
              </a:rPr>
              <a:t>Contatto sociale</a:t>
            </a:r>
          </a:p>
          <a:p>
            <a:endParaRPr lang="en-US" dirty="0"/>
          </a:p>
          <a:p>
            <a:endParaRPr lang="en-US" dirty="0"/>
          </a:p>
          <a:p>
            <a:endParaRPr lang="nl-NL" dirty="0"/>
          </a:p>
        </p:txBody>
      </p:sp>
      <p:pic>
        <p:nvPicPr>
          <p:cNvPr id="15362" name="Picture 2" descr="British Blind Sport - RNIB - See different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735" y="2585633"/>
            <a:ext cx="6018335" cy="3429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6227858"/>
            <a:ext cx="6096000" cy="276999"/>
          </a:xfrm>
          <a:prstGeom prst="rect">
            <a:avLst/>
          </a:prstGeom>
        </p:spPr>
        <p:txBody>
          <a:bodyPr>
            <a:spAutoFit/>
          </a:bodyPr>
          <a:lstStyle/>
          <a:p>
            <a:r>
              <a:rPr lang="en-GB" sz="1200" dirty="0"/>
              <a:t>https://www.rnib.org.uk/sites/default/files/Football%20social702x400.jpg</a:t>
            </a:r>
          </a:p>
        </p:txBody>
      </p:sp>
    </p:spTree>
    <p:extLst>
      <p:ext uri="{BB962C8B-B14F-4D97-AF65-F5344CB8AC3E}">
        <p14:creationId xmlns:p14="http://schemas.microsoft.com/office/powerpoint/2010/main" val="3000757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20436" y="831274"/>
            <a:ext cx="10612582" cy="4739759"/>
          </a:xfrm>
          <a:prstGeom prst="rect">
            <a:avLst/>
          </a:prstGeom>
          <a:noFill/>
        </p:spPr>
        <p:txBody>
          <a:bodyPr wrap="square" rtlCol="0">
            <a:spAutoFit/>
          </a:bodyPr>
          <a:lstStyle/>
          <a:p>
            <a:pPr algn="ctr"/>
            <a:r>
              <a:rPr lang="nl-NL" sz="5400" dirty="0">
                <a:latin typeface="Berlin Sans FB" panose="020E0602020502020306" pitchFamily="34" charset="0"/>
              </a:rPr>
              <a:t>Trovare un posto nella società</a:t>
            </a:r>
          </a:p>
          <a:p>
            <a:endParaRPr lang="nl-NL" sz="3200" dirty="0">
              <a:latin typeface="Berlin Sans FB" panose="020E0602020502020306" pitchFamily="34" charset="0"/>
            </a:endParaRPr>
          </a:p>
          <a:p>
            <a:pPr marL="457200" indent="-457200">
              <a:buFont typeface="Arial" panose="020B0604020202020204" pitchFamily="34" charset="0"/>
              <a:buChar char="•"/>
            </a:pPr>
            <a:r>
              <a:rPr lang="nl-NL" sz="2400" dirty="0">
                <a:latin typeface="Berlin Sans FB" panose="020E0602020502020306" pitchFamily="34" charset="0"/>
              </a:rPr>
              <a:t>Conoscere i propri punti di forza</a:t>
            </a:r>
          </a:p>
          <a:p>
            <a:pPr marL="457200" indent="-457200">
              <a:buFont typeface="Arial" panose="020B0604020202020204" pitchFamily="34" charset="0"/>
              <a:buChar char="•"/>
            </a:pPr>
            <a:r>
              <a:rPr lang="en-US" sz="2400" dirty="0">
                <a:latin typeface="Berlin Sans FB" panose="020E0602020502020306" pitchFamily="34" charset="0"/>
              </a:rPr>
              <a:t>Ampliare i propri interessi </a:t>
            </a:r>
          </a:p>
          <a:p>
            <a:pPr marL="457200" indent="-457200">
              <a:buFont typeface="Arial" panose="020B0604020202020204" pitchFamily="34" charset="0"/>
              <a:buChar char="•"/>
            </a:pPr>
            <a:r>
              <a:rPr lang="en-US" sz="2400" dirty="0">
                <a:latin typeface="Berlin Sans FB" panose="020E0602020502020306" pitchFamily="34" charset="0"/>
              </a:rPr>
              <a:t>Esaminare le opzioni di carriera </a:t>
            </a:r>
          </a:p>
          <a:p>
            <a:pPr marL="457200" indent="-457200">
              <a:buFont typeface="Arial" panose="020B0604020202020204" pitchFamily="34" charset="0"/>
              <a:buChar char="•"/>
            </a:pPr>
            <a:r>
              <a:rPr lang="en-US" sz="2400" dirty="0">
                <a:latin typeface="Berlin Sans FB" panose="020E0602020502020306" pitchFamily="34" charset="0"/>
              </a:rPr>
              <a:t>Esercitarsi nei colloqui di lavoro</a:t>
            </a:r>
          </a:p>
          <a:p>
            <a:pPr marL="457200" indent="-457200">
              <a:buFont typeface="Arial" panose="020B0604020202020204" pitchFamily="34" charset="0"/>
              <a:buChar char="•"/>
            </a:pPr>
            <a:r>
              <a:rPr lang="en-US" sz="2400" dirty="0">
                <a:latin typeface="Berlin Sans FB" panose="020E0602020502020306" pitchFamily="34" charset="0"/>
              </a:rPr>
              <a:t>Comprendere la propria disabilità visiva</a:t>
            </a:r>
          </a:p>
          <a:p>
            <a:pPr marL="457200" indent="-457200">
              <a:buFont typeface="Arial" panose="020B0604020202020204" pitchFamily="34" charset="0"/>
              <a:buChar char="•"/>
            </a:pPr>
            <a:r>
              <a:rPr lang="en-US" sz="2400" dirty="0">
                <a:latin typeface="Berlin Sans FB" panose="020E0602020502020306" pitchFamily="34" charset="0"/>
              </a:rPr>
              <a:t>Spiegare la propria disabilità visiva</a:t>
            </a:r>
          </a:p>
          <a:p>
            <a:pPr marL="457200" indent="-457200">
              <a:buFont typeface="Arial" panose="020B0604020202020204" pitchFamily="34" charset="0"/>
              <a:buChar char="•"/>
            </a:pPr>
            <a:r>
              <a:rPr lang="en-US" sz="2400" dirty="0">
                <a:latin typeface="Berlin Sans FB" panose="020E0602020502020306" pitchFamily="34" charset="0"/>
              </a:rPr>
              <a:t>Fare </a:t>
            </a:r>
            <a:r>
              <a:rPr lang="en-US" sz="2400" dirty="0" err="1">
                <a:latin typeface="Berlin Sans FB" panose="020E0602020502020306" pitchFamily="34" charset="0"/>
              </a:rPr>
              <a:t>un’esperienza</a:t>
            </a:r>
            <a:r>
              <a:rPr lang="en-US" sz="2400" dirty="0">
                <a:latin typeface="Berlin Sans FB" panose="020E0602020502020306" pitchFamily="34" charset="0"/>
              </a:rPr>
              <a:t> di lavoro </a:t>
            </a:r>
          </a:p>
          <a:p>
            <a:pPr marL="457200" indent="-457200">
              <a:buFont typeface="Arial" panose="020B0604020202020204" pitchFamily="34" charset="0"/>
              <a:buChar char="•"/>
            </a:pPr>
            <a:r>
              <a:rPr lang="en-US" sz="2400" dirty="0">
                <a:latin typeface="Berlin Sans FB" panose="020E0602020502020306" pitchFamily="34" charset="0"/>
              </a:rPr>
              <a:t>Imparare a gestire </a:t>
            </a:r>
            <a:r>
              <a:rPr lang="en-US" sz="2400" dirty="0" err="1">
                <a:latin typeface="Berlin Sans FB" panose="020E0602020502020306" pitchFamily="34" charset="0"/>
              </a:rPr>
              <a:t>il</a:t>
            </a:r>
            <a:r>
              <a:rPr lang="en-US" sz="2400" dirty="0">
                <a:latin typeface="Berlin Sans FB" panose="020E0602020502020306" pitchFamily="34" charset="0"/>
              </a:rPr>
              <a:t> </a:t>
            </a:r>
            <a:r>
              <a:rPr lang="en-US" sz="2400" dirty="0" err="1">
                <a:latin typeface="Berlin Sans FB" panose="020E0602020502020306" pitchFamily="34" charset="0"/>
              </a:rPr>
              <a:t>denaro</a:t>
            </a:r>
            <a:endParaRPr lang="en-US" sz="2400" dirty="0">
              <a:latin typeface="Berlin Sans FB" panose="020E0602020502020306" pitchFamily="34" charset="0"/>
            </a:endParaRPr>
          </a:p>
          <a:p>
            <a:endParaRPr lang="nl-NL" sz="2400" dirty="0"/>
          </a:p>
        </p:txBody>
      </p:sp>
      <p:pic>
        <p:nvPicPr>
          <p:cNvPr id="3074" name="Picture 2" descr="Society | Sustainable Environment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332" y="1863634"/>
            <a:ext cx="5699760" cy="40233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47212" y="6024052"/>
            <a:ext cx="6096000" cy="461665"/>
          </a:xfrm>
          <a:prstGeom prst="rect">
            <a:avLst/>
          </a:prstGeom>
        </p:spPr>
        <p:txBody>
          <a:bodyPr>
            <a:spAutoFit/>
          </a:bodyPr>
          <a:lstStyle/>
          <a:p>
            <a:r>
              <a:rPr lang="en-GB" sz="1200" dirty="0"/>
              <a:t>https://www.sustainable-environment.org.uk/wp-content/uploads/2019/01/Define-community-and-also-discuss-the-differences-between-society-and-community.jpg</a:t>
            </a:r>
          </a:p>
        </p:txBody>
      </p:sp>
    </p:spTree>
    <p:extLst>
      <p:ext uri="{BB962C8B-B14F-4D97-AF65-F5344CB8AC3E}">
        <p14:creationId xmlns:p14="http://schemas.microsoft.com/office/powerpoint/2010/main" val="2953911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a:latin typeface="Berlin Sans FB" panose="020E0602020502020306" pitchFamily="34" charset="0"/>
              </a:rPr>
              <a:t>Quindi... </a:t>
            </a:r>
            <a:r>
              <a:rPr lang="en-GB" sz="5400" dirty="0">
                <a:latin typeface="Berlin Sans FB" panose="020E0602020502020306" pitchFamily="34" charset="0"/>
              </a:rPr>
              <a:t>cosa abbiamo imparato?</a:t>
            </a:r>
          </a:p>
        </p:txBody>
      </p:sp>
      <p:sp>
        <p:nvSpPr>
          <p:cNvPr id="3" name="Content Placeholder 2"/>
          <p:cNvSpPr>
            <a:spLocks noGrp="1"/>
          </p:cNvSpPr>
          <p:nvPr>
            <p:ph idx="1"/>
          </p:nvPr>
        </p:nvSpPr>
        <p:spPr/>
        <p:txBody>
          <a:bodyPr/>
          <a:lstStyle/>
          <a:p>
            <a:endParaRPr lang="en-GB"/>
          </a:p>
        </p:txBody>
      </p:sp>
      <p:pic>
        <p:nvPicPr>
          <p:cNvPr id="1028" name="Picture 4" descr="Understanding Learning Clip Art - Black White M - Brain Icon Noun Project  Transpare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555" y="1690688"/>
            <a:ext cx="4428309" cy="4428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35531" y="6356657"/>
            <a:ext cx="7093131" cy="261610"/>
          </a:xfrm>
          <a:prstGeom prst="rect">
            <a:avLst/>
          </a:prstGeom>
        </p:spPr>
        <p:txBody>
          <a:bodyPr wrap="square">
            <a:spAutoFit/>
          </a:bodyPr>
          <a:lstStyle/>
          <a:p>
            <a:r>
              <a:rPr lang="en-GB" sz="1100" dirty="0"/>
              <a:t>https://encrypted-tbn0.gstatic.com/images?q=tbn:ANd9GcSkKpVYGkGmiOUvEHKo_3cMI9gXmeu0f0MtXQ&amp;usqp=CAU</a:t>
            </a:r>
          </a:p>
        </p:txBody>
      </p:sp>
    </p:spTree>
    <p:extLst>
      <p:ext uri="{BB962C8B-B14F-4D97-AF65-F5344CB8AC3E}">
        <p14:creationId xmlns:p14="http://schemas.microsoft.com/office/powerpoint/2010/main" val="3422439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81EE-B06E-7241-ABB3-F07A2D7E5B90}"/>
              </a:ext>
            </a:extLst>
          </p:cNvPr>
          <p:cNvSpPr>
            <a:spLocks noGrp="1"/>
          </p:cNvSpPr>
          <p:nvPr>
            <p:ph type="title"/>
          </p:nvPr>
        </p:nvSpPr>
        <p:spPr>
          <a:xfrm>
            <a:off x="838200" y="99952"/>
            <a:ext cx="10515600" cy="1325563"/>
          </a:xfrm>
        </p:spPr>
        <p:txBody>
          <a:bodyPr>
            <a:noAutofit/>
          </a:bodyPr>
          <a:lstStyle/>
          <a:p>
            <a:pPr algn="ctr"/>
            <a:r>
              <a:rPr lang="en-GB" sz="5400" dirty="0">
                <a:latin typeface="Berlin Sans FB" panose="020E0602020502020306" pitchFamily="34" charset="0"/>
              </a:rPr>
              <a:t>L'insegnamento esplicito delle abilità </a:t>
            </a:r>
            <a:r>
              <a:rPr lang="en-GB" sz="5400" dirty="0" err="1">
                <a:latin typeface="Berlin Sans FB" panose="020E0602020502020306" pitchFamily="34" charset="0"/>
              </a:rPr>
              <a:t>sociali</a:t>
            </a:r>
            <a:r>
              <a:rPr lang="en-GB" sz="5400" dirty="0">
                <a:latin typeface="Berlin Sans FB" panose="020E0602020502020306" pitchFamily="34" charset="0"/>
              </a:rPr>
              <a:t> </a:t>
            </a:r>
            <a:r>
              <a:rPr lang="en-GB" sz="5400" dirty="0" err="1">
                <a:latin typeface="Berlin Sans FB" panose="020E0602020502020306" pitchFamily="34" charset="0"/>
              </a:rPr>
              <a:t>comporta</a:t>
            </a:r>
            <a:r>
              <a:rPr lang="en-GB" sz="5400" dirty="0">
                <a:latin typeface="Berlin Sans FB" panose="020E0602020502020306" pitchFamily="34" charset="0"/>
              </a:rPr>
              <a:t>....</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779C75DC-A30E-4E4D-A7FA-26921B2A4746}"/>
              </a:ext>
            </a:extLst>
          </p:cNvPr>
          <p:cNvSpPr>
            <a:spLocks noGrp="1"/>
          </p:cNvSpPr>
          <p:nvPr>
            <p:ph idx="1"/>
          </p:nvPr>
        </p:nvSpPr>
        <p:spPr>
          <a:xfrm>
            <a:off x="838200" y="1555659"/>
            <a:ext cx="10515600" cy="4351338"/>
          </a:xfrm>
        </p:spPr>
        <p:txBody>
          <a:bodyPr/>
          <a:lstStyle/>
          <a:p>
            <a:r>
              <a:rPr lang="en-GB" dirty="0">
                <a:latin typeface="Berlin Sans FB" panose="020E0602020502020306" pitchFamily="34" charset="0"/>
              </a:rPr>
              <a:t>Sviluppare le capacità di ascolto: i diversi toni di voce e il loro </a:t>
            </a:r>
            <a:r>
              <a:rPr lang="en-GB" dirty="0" err="1">
                <a:latin typeface="Berlin Sans FB" panose="020E0602020502020306" pitchFamily="34" charset="0"/>
              </a:rPr>
              <a:t>significato</a:t>
            </a:r>
            <a:r>
              <a:rPr lang="en-GB" dirty="0">
                <a:latin typeface="Berlin Sans FB" panose="020E0602020502020306" pitchFamily="34" charset="0"/>
              </a:rPr>
              <a:t> </a:t>
            </a:r>
            <a:r>
              <a:rPr lang="en-GB" dirty="0" err="1">
                <a:latin typeface="Berlin Sans FB" panose="020E0602020502020306" pitchFamily="34" charset="0"/>
              </a:rPr>
              <a:t>emotivo</a:t>
            </a:r>
            <a:endParaRPr lang="en-GB" dirty="0">
              <a:latin typeface="Berlin Sans FB" panose="020E0602020502020306" pitchFamily="34" charset="0"/>
            </a:endParaRPr>
          </a:p>
          <a:p>
            <a:r>
              <a:rPr lang="en-GB" dirty="0" err="1">
                <a:latin typeface="Berlin Sans FB" panose="020E0602020502020306" pitchFamily="34" charset="0"/>
              </a:rPr>
              <a:t>Imparare</a:t>
            </a:r>
            <a:r>
              <a:rPr lang="en-GB" dirty="0">
                <a:latin typeface="Berlin Sans FB" panose="020E0602020502020306" pitchFamily="34" charset="0"/>
              </a:rPr>
              <a:t> che per </a:t>
            </a:r>
            <a:r>
              <a:rPr lang="en-GB" dirty="0" err="1">
                <a:latin typeface="Berlin Sans FB" panose="020E0602020502020306" pitchFamily="34" charset="0"/>
              </a:rPr>
              <a:t>ogni</a:t>
            </a:r>
            <a:r>
              <a:rPr lang="en-GB" dirty="0">
                <a:latin typeface="Berlin Sans FB" panose="020E0602020502020306" pitchFamily="34" charset="0"/>
              </a:rPr>
              <a:t> persona </a:t>
            </a:r>
            <a:r>
              <a:rPr lang="en-GB" dirty="0" err="1">
                <a:latin typeface="Berlin Sans FB" panose="020E0602020502020306" pitchFamily="34" charset="0"/>
              </a:rPr>
              <a:t>esiste</a:t>
            </a:r>
            <a:r>
              <a:rPr lang="en-GB" dirty="0">
                <a:latin typeface="Berlin Sans FB" panose="020E0602020502020306" pitchFamily="34" charset="0"/>
              </a:rPr>
              <a:t> un salute </a:t>
            </a:r>
            <a:r>
              <a:rPr lang="en-GB" dirty="0" err="1">
                <a:latin typeface="Berlin Sans FB" panose="020E0602020502020306" pitchFamily="34" charset="0"/>
              </a:rPr>
              <a:t>diverso</a:t>
            </a:r>
            <a:endParaRPr lang="en-GB" dirty="0">
              <a:latin typeface="Berlin Sans FB" panose="020E0602020502020306" pitchFamily="34" charset="0"/>
            </a:endParaRPr>
          </a:p>
          <a:p>
            <a:r>
              <a:rPr lang="en-GB" dirty="0">
                <a:latin typeface="Berlin Sans FB" panose="020E0602020502020306" pitchFamily="34" charset="0"/>
              </a:rPr>
              <a:t>Imparare a interpretare le espressioni facciali (comprese le proprie!)</a:t>
            </a:r>
          </a:p>
          <a:p>
            <a:r>
              <a:rPr lang="en-GB" dirty="0">
                <a:latin typeface="Berlin Sans FB" panose="020E0602020502020306" pitchFamily="34" charset="0"/>
              </a:rPr>
              <a:t>Imparare a conoscere lo spazio personale</a:t>
            </a:r>
          </a:p>
          <a:p>
            <a:r>
              <a:rPr lang="en-GB" dirty="0">
                <a:latin typeface="Berlin Sans FB" panose="020E0602020502020306" pitchFamily="34" charset="0"/>
              </a:rPr>
              <a:t>Scoprire quali possono essere i comportamenti socialmente inaccettabili, come ad esempio mettersi le dita nel naso, afferrare, </a:t>
            </a:r>
            <a:r>
              <a:rPr lang="en-GB" dirty="0" err="1">
                <a:latin typeface="Berlin Sans FB" panose="020E0602020502020306" pitchFamily="34" charset="0"/>
              </a:rPr>
              <a:t>toccare</a:t>
            </a:r>
            <a:r>
              <a:rPr lang="en-GB" dirty="0">
                <a:latin typeface="Berlin Sans FB" panose="020E0602020502020306" pitchFamily="34" charset="0"/>
              </a:rPr>
              <a:t> le </a:t>
            </a:r>
            <a:r>
              <a:rPr lang="en-GB" dirty="0" err="1">
                <a:latin typeface="Berlin Sans FB" panose="020E0602020502020306" pitchFamily="34" charset="0"/>
              </a:rPr>
              <a:t>parti</a:t>
            </a:r>
            <a:r>
              <a:rPr lang="en-GB" dirty="0">
                <a:latin typeface="Berlin Sans FB" panose="020E0602020502020306" pitchFamily="34" charset="0"/>
              </a:rPr>
              <a:t> </a:t>
            </a:r>
            <a:r>
              <a:rPr lang="en-GB" dirty="0" err="1">
                <a:latin typeface="Berlin Sans FB" panose="020E0602020502020306" pitchFamily="34" charset="0"/>
              </a:rPr>
              <a:t>intime</a:t>
            </a:r>
            <a:r>
              <a:rPr lang="en-GB" dirty="0">
                <a:latin typeface="Berlin Sans FB" panose="020E0602020502020306" pitchFamily="34" charset="0"/>
              </a:rPr>
              <a:t> del corpo.</a:t>
            </a:r>
          </a:p>
          <a:p>
            <a:endParaRPr lang="en-GB" dirty="0"/>
          </a:p>
          <a:p>
            <a:endParaRPr lang="en-GB" dirty="0"/>
          </a:p>
          <a:p>
            <a:endParaRPr lang="en-US" dirty="0"/>
          </a:p>
        </p:txBody>
      </p:sp>
      <p:pic>
        <p:nvPicPr>
          <p:cNvPr id="4098" name="Picture 2" descr="Nose Picking Story - Autism Little Learn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2045" y="4873033"/>
            <a:ext cx="1471796" cy="14717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54584" y="6357938"/>
            <a:ext cx="4828902" cy="400110"/>
          </a:xfrm>
          <a:prstGeom prst="rect">
            <a:avLst/>
          </a:prstGeom>
        </p:spPr>
        <p:txBody>
          <a:bodyPr wrap="square">
            <a:spAutoFit/>
          </a:bodyPr>
          <a:lstStyle/>
          <a:p>
            <a:r>
              <a:rPr lang="en-GB" sz="1000" dirty="0"/>
              <a:t>https://i0.wp.com/autismlittlelearners.com/wp-content/uploads/2022/03/picking-nose-story.jpg?fit=800%2C800&amp;ssl=1</a:t>
            </a:r>
          </a:p>
        </p:txBody>
      </p:sp>
    </p:spTree>
    <p:extLst>
      <p:ext uri="{BB962C8B-B14F-4D97-AF65-F5344CB8AC3E}">
        <p14:creationId xmlns:p14="http://schemas.microsoft.com/office/powerpoint/2010/main" val="374390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576"/>
            <a:ext cx="10515600" cy="1325563"/>
          </a:xfrm>
        </p:spPr>
        <p:txBody>
          <a:bodyPr>
            <a:normAutofit/>
          </a:bodyPr>
          <a:lstStyle/>
          <a:p>
            <a:pPr algn="ctr"/>
            <a:r>
              <a:rPr lang="en-GB" sz="5400" dirty="0">
                <a:latin typeface="Berlin Sans FB" panose="020E0602020502020306" pitchFamily="34" charset="0"/>
              </a:rPr>
              <a:t>Pratica </a:t>
            </a:r>
            <a:r>
              <a:rPr lang="en-GB" sz="5400" dirty="0" err="1">
                <a:latin typeface="Berlin Sans FB" panose="020E0602020502020306" pitchFamily="34" charset="0"/>
              </a:rPr>
              <a:t>pratica </a:t>
            </a:r>
            <a:r>
              <a:rPr lang="en-GB" sz="5400" dirty="0">
                <a:latin typeface="Berlin Sans FB" panose="020E0602020502020306" pitchFamily="34" charset="0"/>
              </a:rPr>
              <a:t>pratica pratica......</a:t>
            </a:r>
          </a:p>
        </p:txBody>
      </p:sp>
      <p:sp>
        <p:nvSpPr>
          <p:cNvPr id="3" name="Content Placeholder 2"/>
          <p:cNvSpPr>
            <a:spLocks noGrp="1"/>
          </p:cNvSpPr>
          <p:nvPr>
            <p:ph idx="1"/>
          </p:nvPr>
        </p:nvSpPr>
        <p:spPr>
          <a:xfrm>
            <a:off x="838200" y="1573076"/>
            <a:ext cx="10515600" cy="4351338"/>
          </a:xfrm>
        </p:spPr>
        <p:txBody>
          <a:bodyPr>
            <a:normAutofit fontScale="92500" lnSpcReduction="20000"/>
          </a:bodyPr>
          <a:lstStyle/>
          <a:p>
            <a:r>
              <a:rPr lang="en-GB" sz="4100" dirty="0">
                <a:latin typeface="Berlin Sans FB" panose="020E0602020502020306" pitchFamily="34" charset="0"/>
              </a:rPr>
              <a:t>Salutare molte persone in modi diversi e in situazioni diverse </a:t>
            </a:r>
          </a:p>
          <a:p>
            <a:r>
              <a:rPr lang="en-GB" sz="4100" dirty="0">
                <a:latin typeface="Berlin Sans FB" panose="020E0602020502020306" pitchFamily="34" charset="0"/>
              </a:rPr>
              <a:t>Spazio personale e spazio intimo</a:t>
            </a:r>
          </a:p>
          <a:p>
            <a:r>
              <a:rPr lang="en-GB" sz="4100" dirty="0" err="1">
                <a:latin typeface="Berlin Sans FB" panose="020E0602020502020306" pitchFamily="34" charset="0"/>
              </a:rPr>
              <a:t>Muovere</a:t>
            </a:r>
            <a:r>
              <a:rPr lang="en-GB" sz="4100" dirty="0">
                <a:latin typeface="Berlin Sans FB" panose="020E0602020502020306" pitchFamily="34" charset="0"/>
              </a:rPr>
              <a:t> la </a:t>
            </a:r>
            <a:r>
              <a:rPr lang="en-GB" sz="4100" dirty="0" err="1">
                <a:latin typeface="Berlin Sans FB" panose="020E0602020502020306" pitchFamily="34" charset="0"/>
              </a:rPr>
              <a:t>testa</a:t>
            </a:r>
            <a:r>
              <a:rPr lang="en-GB" sz="4100" dirty="0">
                <a:latin typeface="Berlin Sans FB" panose="020E0602020502020306" pitchFamily="34" charset="0"/>
              </a:rPr>
              <a:t> verso un </a:t>
            </a:r>
            <a:r>
              <a:rPr lang="en-GB" sz="4100" dirty="0" err="1">
                <a:latin typeface="Berlin Sans FB" panose="020E0602020502020306" pitchFamily="34" charset="0"/>
              </a:rPr>
              <a:t>interlocutore</a:t>
            </a:r>
            <a:endParaRPr lang="en-GB" sz="4100" dirty="0">
              <a:latin typeface="Berlin Sans FB" panose="020E0602020502020306" pitchFamily="34" charset="0"/>
            </a:endParaRPr>
          </a:p>
          <a:p>
            <a:r>
              <a:rPr lang="en-GB" sz="4100" dirty="0" err="1">
                <a:latin typeface="Berlin Sans FB" panose="020E0602020502020306" pitchFamily="34" charset="0"/>
              </a:rPr>
              <a:t>Ascoltare</a:t>
            </a:r>
            <a:r>
              <a:rPr lang="en-GB" sz="4100" dirty="0">
                <a:latin typeface="Berlin Sans FB" panose="020E0602020502020306" pitchFamily="34" charset="0"/>
              </a:rPr>
              <a:t> gli indizi sociali e il loro significato, ad esempio sospiri e fischi. </a:t>
            </a:r>
          </a:p>
          <a:p>
            <a:r>
              <a:rPr lang="en-GB" sz="4100" dirty="0">
                <a:latin typeface="Berlin Sans FB" panose="020E0602020502020306" pitchFamily="34" charset="0"/>
              </a:rPr>
              <a:t>Tenere la testa alta: "Mostrami il tuo bel viso".</a:t>
            </a:r>
          </a:p>
          <a:p>
            <a:r>
              <a:rPr lang="en-GB" sz="4100" dirty="0">
                <a:latin typeface="Berlin Sans FB" panose="020E0602020502020306" pitchFamily="34" charset="0"/>
              </a:rPr>
              <a:t>Mantenere una buona postura </a:t>
            </a:r>
          </a:p>
          <a:p>
            <a:pPr marL="0" indent="0">
              <a:buNone/>
            </a:pPr>
            <a:endParaRPr lang="en-GB" dirty="0"/>
          </a:p>
        </p:txBody>
      </p:sp>
      <p:pic>
        <p:nvPicPr>
          <p:cNvPr id="4" name="Picture 3">
            <a:extLst>
              <a:ext uri="{FF2B5EF4-FFF2-40B4-BE49-F238E27FC236}">
                <a16:creationId xmlns:a16="http://schemas.microsoft.com/office/drawing/2014/main" id="{8E7DF875-BB4A-A349-AB21-3FC632C5C7FC}"/>
              </a:ext>
            </a:extLst>
          </p:cNvPr>
          <p:cNvPicPr>
            <a:picLocks noChangeAspect="1"/>
          </p:cNvPicPr>
          <p:nvPr/>
        </p:nvPicPr>
        <p:blipFill>
          <a:blip r:embed="rId2"/>
          <a:stretch>
            <a:fillRect/>
          </a:stretch>
        </p:blipFill>
        <p:spPr>
          <a:xfrm>
            <a:off x="7576455" y="5160118"/>
            <a:ext cx="3514343" cy="1426102"/>
          </a:xfrm>
          <a:prstGeom prst="rect">
            <a:avLst/>
          </a:prstGeom>
        </p:spPr>
      </p:pic>
      <p:sp>
        <p:nvSpPr>
          <p:cNvPr id="5" name="Rectangle 4"/>
          <p:cNvSpPr/>
          <p:nvPr/>
        </p:nvSpPr>
        <p:spPr>
          <a:xfrm>
            <a:off x="7060475" y="6586220"/>
            <a:ext cx="6096000" cy="246221"/>
          </a:xfrm>
          <a:prstGeom prst="rect">
            <a:avLst/>
          </a:prstGeom>
        </p:spPr>
        <p:txBody>
          <a:bodyPr>
            <a:spAutoFit/>
          </a:bodyPr>
          <a:lstStyle/>
          <a:p>
            <a:r>
              <a:rPr lang="en-GB" sz="1000" dirty="0"/>
              <a:t>https://www.priorityit.co.nz/wp-content/uploads/2018/01/Practice-1024x400.jpg</a:t>
            </a:r>
          </a:p>
        </p:txBody>
      </p:sp>
    </p:spTree>
    <p:extLst>
      <p:ext uri="{BB962C8B-B14F-4D97-AF65-F5344CB8AC3E}">
        <p14:creationId xmlns:p14="http://schemas.microsoft.com/office/powerpoint/2010/main" val="2227694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400" dirty="0">
                <a:latin typeface="Berlin Sans FB" panose="020E0602020502020306" pitchFamily="34" charset="0"/>
              </a:rPr>
              <a:t>Sapere quando fare un passo indietro....</a:t>
            </a:r>
          </a:p>
        </p:txBody>
      </p:sp>
      <p:sp>
        <p:nvSpPr>
          <p:cNvPr id="4" name="Rectangle 3"/>
          <p:cNvSpPr/>
          <p:nvPr/>
        </p:nvSpPr>
        <p:spPr>
          <a:xfrm>
            <a:off x="1136469" y="1985553"/>
            <a:ext cx="9470571" cy="4216539"/>
          </a:xfrm>
          <a:prstGeom prst="rect">
            <a:avLst/>
          </a:prstGeom>
        </p:spPr>
        <p:txBody>
          <a:bodyPr wrap="square">
            <a:spAutoFit/>
          </a:bodyPr>
          <a:lstStyle/>
          <a:p>
            <a:r>
              <a:rPr lang="en-GB" sz="2800" dirty="0">
                <a:solidFill>
                  <a:srgbClr val="2A2A2A"/>
                </a:solidFill>
                <a:latin typeface="Berlin Sans FB" panose="020E0602020502020306" pitchFamily="34" charset="0"/>
              </a:rPr>
              <a:t>"Fornire agli studenti </a:t>
            </a:r>
            <a:r>
              <a:rPr lang="en-GB" sz="2800" dirty="0" err="1">
                <a:solidFill>
                  <a:srgbClr val="2A2A2A"/>
                </a:solidFill>
                <a:latin typeface="Berlin Sans FB" panose="020E0602020502020306" pitchFamily="34" charset="0"/>
              </a:rPr>
              <a:t>un'assistenza</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mirata</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nelle</a:t>
            </a:r>
            <a:r>
              <a:rPr lang="en-GB" sz="2800" dirty="0">
                <a:solidFill>
                  <a:srgbClr val="2A2A2A"/>
                </a:solidFill>
                <a:latin typeface="Berlin Sans FB" panose="020E0602020502020306" pitchFamily="34" charset="0"/>
              </a:rPr>
              <a:t> circostanze sociali è fondamentale. Parlare con lo </a:t>
            </a:r>
            <a:r>
              <a:rPr lang="en-GB" sz="2800" dirty="0" err="1">
                <a:solidFill>
                  <a:srgbClr val="2A2A2A"/>
                </a:solidFill>
                <a:latin typeface="Berlin Sans FB" panose="020E0602020502020306" pitchFamily="34" charset="0"/>
              </a:rPr>
              <a:t>studente</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della</a:t>
            </a:r>
            <a:r>
              <a:rPr lang="en-GB" sz="2800" dirty="0">
                <a:solidFill>
                  <a:srgbClr val="2A2A2A"/>
                </a:solidFill>
                <a:latin typeface="Berlin Sans FB" panose="020E0602020502020306" pitchFamily="34" charset="0"/>
              </a:rPr>
              <a:t> persona che è </a:t>
            </a:r>
            <a:r>
              <a:rPr lang="en-GB" sz="2800" dirty="0" err="1">
                <a:solidFill>
                  <a:srgbClr val="2A2A2A"/>
                </a:solidFill>
                <a:latin typeface="Berlin Sans FB" panose="020E0602020502020306" pitchFamily="34" charset="0"/>
              </a:rPr>
              <a:t>coinvolta</a:t>
            </a:r>
            <a:r>
              <a:rPr lang="en-GB" sz="2800" dirty="0">
                <a:solidFill>
                  <a:srgbClr val="2A2A2A"/>
                </a:solidFill>
                <a:latin typeface="Berlin Sans FB" panose="020E0602020502020306" pitchFamily="34" charset="0"/>
              </a:rPr>
              <a:t>, cosa sta facendo e perché può aiutarlo a capire il contesto sociale. Anche se può essere difficile da fornire, gli studenti hanno bisogno di un feedback </a:t>
            </a:r>
            <a:r>
              <a:rPr lang="en-GB" sz="2800" dirty="0" err="1">
                <a:solidFill>
                  <a:srgbClr val="2A2A2A"/>
                </a:solidFill>
                <a:latin typeface="Berlin Sans FB" panose="020E0602020502020306" pitchFamily="34" charset="0"/>
              </a:rPr>
              <a:t>onesto</a:t>
            </a:r>
            <a:r>
              <a:rPr lang="en-GB" sz="2800" dirty="0">
                <a:solidFill>
                  <a:srgbClr val="2A2A2A"/>
                </a:solidFill>
                <a:latin typeface="Berlin Sans FB" panose="020E0602020502020306" pitchFamily="34" charset="0"/>
              </a:rPr>
              <a:t> e sensibile sul loro comportamento e sull'impatto che può avere sulle interazioni sociali. Si può poi parlare con lo studente di come può prendere decisioni su come cambiare il </a:t>
            </a:r>
            <a:r>
              <a:rPr lang="en-GB" sz="2800" dirty="0" err="1">
                <a:solidFill>
                  <a:srgbClr val="2A2A2A"/>
                </a:solidFill>
                <a:latin typeface="Berlin Sans FB" panose="020E0602020502020306" pitchFamily="34" charset="0"/>
              </a:rPr>
              <a:t>suo</a:t>
            </a:r>
            <a:r>
              <a:rPr lang="en-GB" sz="2800" dirty="0">
                <a:solidFill>
                  <a:srgbClr val="2A2A2A"/>
                </a:solidFill>
                <a:latin typeface="Berlin Sans FB" panose="020E0602020502020306" pitchFamily="34" charset="0"/>
              </a:rPr>
              <a:t> </a:t>
            </a:r>
            <a:r>
              <a:rPr lang="en-GB" sz="2800" dirty="0" err="1">
                <a:solidFill>
                  <a:srgbClr val="2A2A2A"/>
                </a:solidFill>
                <a:latin typeface="Berlin Sans FB" panose="020E0602020502020306" pitchFamily="34" charset="0"/>
              </a:rPr>
              <a:t>comportamento</a:t>
            </a:r>
            <a:r>
              <a:rPr lang="en-GB" sz="2800" u="sng" dirty="0">
                <a:solidFill>
                  <a:srgbClr val="2A2A2A"/>
                </a:solidFill>
                <a:latin typeface="Berlin Sans FB" panose="020E0602020502020306" pitchFamily="34" charset="0"/>
                <a:hlinkClick r:id="rId2">
                  <a:extLst>
                    <a:ext uri="{A12FA001-AC4F-418D-AE19-62706E023703}">
                      <ahyp:hlinkClr xmlns:ahyp="http://schemas.microsoft.com/office/drawing/2018/hyperlinkcolor" val="tx"/>
                    </a:ext>
                  </a:extLst>
                </a:hlinkClick>
              </a:rPr>
              <a:t>"</a:t>
            </a:r>
            <a:r>
              <a:rPr lang="en-GB" sz="1600" dirty="0">
                <a:solidFill>
                  <a:srgbClr val="2A2A2A"/>
                </a:solidFill>
                <a:latin typeface="Berlin Sans FB" panose="020E0602020502020306" pitchFamily="34" charset="0"/>
                <a:hlinkClick r:id="rId2"/>
              </a:rPr>
              <a:t>. https://www.teachingvisuallyimpaired.com/social-interactions.html</a:t>
            </a:r>
            <a:endParaRPr lang="en-GB" sz="1600" dirty="0">
              <a:solidFill>
                <a:srgbClr val="2A2A2A"/>
              </a:solidFill>
              <a:latin typeface="Berlin Sans FB" panose="020E0602020502020306" pitchFamily="34" charset="0"/>
            </a:endParaRPr>
          </a:p>
          <a:p>
            <a:endParaRPr lang="en-GB" sz="1600" dirty="0">
              <a:latin typeface="Berlin Sans FB" panose="020E0602020502020306" pitchFamily="34" charset="0"/>
            </a:endParaRPr>
          </a:p>
        </p:txBody>
      </p:sp>
    </p:spTree>
    <p:extLst>
      <p:ext uri="{BB962C8B-B14F-4D97-AF65-F5344CB8AC3E}">
        <p14:creationId xmlns:p14="http://schemas.microsoft.com/office/powerpoint/2010/main" val="444066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GB" sz="5400" dirty="0">
                <a:latin typeface="Berlin Sans FB" panose="020E0602020502020306" pitchFamily="34" charset="0"/>
                <a:ea typeface="Adobe Ming Std L" panose="02020300000000000000" pitchFamily="18" charset="-128"/>
              </a:rPr>
            </a:br>
            <a:r>
              <a:rPr lang="en-GB" sz="5400" dirty="0">
                <a:latin typeface="Berlin Sans FB" panose="020E0602020502020306" pitchFamily="34" charset="0"/>
                <a:ea typeface="Adobe Ming Std L" panose="02020300000000000000" pitchFamily="18" charset="-128"/>
              </a:rPr>
              <a:t>È tempo di riflettere...</a:t>
            </a:r>
            <a:br>
              <a:rPr lang="en-GB" sz="5400" b="1" dirty="0"/>
            </a:b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buNone/>
            </a:pPr>
            <a:r>
              <a:rPr lang="en-GB" dirty="0">
                <a:latin typeface="Berlin Sans FB" panose="020E0602020502020306" pitchFamily="34" charset="0"/>
              </a:rPr>
              <a:t>Potete condividere qualche idea che già utilizzate?</a:t>
            </a:r>
          </a:p>
          <a:p>
            <a:pPr marL="0" indent="0">
              <a:buNone/>
            </a:pPr>
            <a:r>
              <a:rPr lang="en-GB" dirty="0">
                <a:latin typeface="Berlin Sans FB" panose="020E0602020502020306" pitchFamily="34" charset="0"/>
              </a:rPr>
              <a:t>Vi </a:t>
            </a:r>
            <a:r>
              <a:rPr lang="en-GB" dirty="0" err="1">
                <a:latin typeface="Berlin Sans FB" panose="020E0602020502020306" pitchFamily="34" charset="0"/>
              </a:rPr>
              <a:t>vengono</a:t>
            </a:r>
            <a:r>
              <a:rPr lang="en-GB" dirty="0">
                <a:latin typeface="Berlin Sans FB" panose="020E0602020502020306" pitchFamily="34" charset="0"/>
              </a:rPr>
              <a:t> in </a:t>
            </a:r>
            <a:r>
              <a:rPr lang="en-GB" dirty="0" err="1">
                <a:latin typeface="Berlin Sans FB" panose="020E0602020502020306" pitchFamily="34" charset="0"/>
              </a:rPr>
              <a:t>mente</a:t>
            </a:r>
            <a:r>
              <a:rPr lang="en-GB" dirty="0">
                <a:latin typeface="Berlin Sans FB" panose="020E0602020502020306" pitchFamily="34" charset="0"/>
              </a:rPr>
              <a:t> </a:t>
            </a:r>
            <a:r>
              <a:rPr lang="en-GB" dirty="0" err="1">
                <a:latin typeface="Berlin Sans FB" panose="020E0602020502020306" pitchFamily="34" charset="0"/>
              </a:rPr>
              <a:t>modi</a:t>
            </a:r>
            <a:r>
              <a:rPr lang="en-GB" dirty="0">
                <a:latin typeface="Berlin Sans FB" panose="020E0602020502020306" pitchFamily="34" charset="0"/>
              </a:rPr>
              <a:t> in cui le abilità sociali possano essere integrate in altre attività?</a:t>
            </a:r>
          </a:p>
          <a:p>
            <a:endParaRPr lang="en-GB" dirty="0"/>
          </a:p>
        </p:txBody>
      </p:sp>
      <p:pic>
        <p:nvPicPr>
          <p:cNvPr id="5" name="Picture 2" descr="DP Psychology: Discussing discu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3904" y="2885663"/>
            <a:ext cx="3302728" cy="3291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06834" y="6176963"/>
            <a:ext cx="6096000" cy="276999"/>
          </a:xfrm>
          <a:prstGeom prst="rect">
            <a:avLst/>
          </a:prstGeom>
        </p:spPr>
        <p:txBody>
          <a:bodyPr>
            <a:spAutoFit/>
          </a:bodyPr>
          <a:lstStyle/>
          <a:p>
            <a:r>
              <a:rPr lang="en-GB" sz="1200" dirty="0"/>
              <a:t>https://www.thinkib.net/media/ib/psychology/images/discuss.jpg</a:t>
            </a:r>
          </a:p>
        </p:txBody>
      </p:sp>
    </p:spTree>
    <p:extLst>
      <p:ext uri="{BB962C8B-B14F-4D97-AF65-F5344CB8AC3E}">
        <p14:creationId xmlns:p14="http://schemas.microsoft.com/office/powerpoint/2010/main" val="2358767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E983-5619-5347-8783-E786137976AF}"/>
              </a:ext>
            </a:extLst>
          </p:cNvPr>
          <p:cNvSpPr>
            <a:spLocks noGrp="1"/>
          </p:cNvSpPr>
          <p:nvPr>
            <p:ph type="title"/>
          </p:nvPr>
        </p:nvSpPr>
        <p:spPr/>
        <p:txBody>
          <a:bodyPr>
            <a:normAutofit/>
          </a:bodyPr>
          <a:lstStyle/>
          <a:p>
            <a:pPr algn="ctr"/>
            <a:r>
              <a:rPr lang="en-GB" sz="5400" dirty="0">
                <a:latin typeface="Berlin Sans FB" panose="020E0602020502020306" pitchFamily="34" charset="0"/>
              </a:rPr>
              <a:t>Altre risorse per le abilità sociali </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1DA23953-7EBC-1C4D-A6B1-2155E924BE1D}"/>
              </a:ext>
            </a:extLst>
          </p:cNvPr>
          <p:cNvSpPr>
            <a:spLocks noGrp="1"/>
          </p:cNvSpPr>
          <p:nvPr>
            <p:ph idx="1"/>
          </p:nvPr>
        </p:nvSpPr>
        <p:spPr/>
        <p:txBody>
          <a:bodyPr/>
          <a:lstStyle/>
          <a:p>
            <a:pPr marL="0" indent="0">
              <a:buNone/>
            </a:pPr>
            <a:r>
              <a:rPr lang="en-US" dirty="0">
                <a:latin typeface="Berlin Sans FB" panose="020E0602020502020306" pitchFamily="34" charset="0"/>
                <a:hlinkClick r:id="rId2"/>
              </a:rPr>
              <a:t>https://www.thepathway2success.com/12-basic-social-skills-kids-need/</a:t>
            </a:r>
            <a:endParaRPr lang="en-US" dirty="0">
              <a:latin typeface="Berlin Sans FB" panose="020E0602020502020306" pitchFamily="34" charset="0"/>
            </a:endParaRPr>
          </a:p>
          <a:p>
            <a:pPr marL="0" indent="0">
              <a:buNone/>
            </a:pPr>
            <a:endParaRPr lang="en-US" dirty="0">
              <a:latin typeface="Berlin Sans FB" panose="020E0602020502020306" pitchFamily="34" charset="0"/>
            </a:endParaRPr>
          </a:p>
          <a:p>
            <a:pPr marL="0" indent="0">
              <a:buNone/>
            </a:pPr>
            <a:r>
              <a:rPr lang="en-US" dirty="0">
                <a:latin typeface="Berlin Sans FB" panose="020E0602020502020306" pitchFamily="34" charset="0"/>
                <a:hlinkClick r:id="rId3"/>
              </a:rPr>
              <a:t>https://www.teachingvisuallyimpaired.com/social-interactions.html</a:t>
            </a:r>
            <a:endParaRPr lang="en-US" dirty="0">
              <a:latin typeface="Berlin Sans FB" panose="020E0602020502020306" pitchFamily="34" charset="0"/>
            </a:endParaRPr>
          </a:p>
          <a:p>
            <a:pPr marL="0" indent="0">
              <a:buNone/>
            </a:pPr>
            <a:endParaRPr lang="en-US" dirty="0">
              <a:latin typeface="Berlin Sans FB" panose="020E0602020502020306" pitchFamily="34" charset="0"/>
            </a:endParaRPr>
          </a:p>
          <a:p>
            <a:pPr marL="0" indent="0">
              <a:buNone/>
            </a:pPr>
            <a:r>
              <a:rPr lang="en-US" dirty="0">
                <a:latin typeface="Berlin Sans FB" panose="020E0602020502020306" pitchFamily="34" charset="0"/>
                <a:hlinkClick r:id="rId4"/>
              </a:rPr>
              <a:t>https://www.perkinselearning.org/videos/webcast/developing-social-skills-children-who-are-blind-or-visually-impaired</a:t>
            </a:r>
            <a:endParaRPr lang="en-US" dirty="0">
              <a:latin typeface="Berlin Sans FB" panose="020E0602020502020306" pitchFamily="34" charset="0"/>
            </a:endParaRPr>
          </a:p>
          <a:p>
            <a:pPr marL="0" indent="0">
              <a:buNone/>
            </a:pPr>
            <a:endParaRPr lang="en-US" dirty="0">
              <a:latin typeface="Berlin Sans FB" panose="020E0602020502020306" pitchFamily="34" charset="0"/>
            </a:endParaRPr>
          </a:p>
          <a:p>
            <a:pPr marL="0" indent="0">
              <a:buNone/>
            </a:pPr>
            <a:endParaRPr lang="en-US" dirty="0">
              <a:latin typeface="Berlin Sans FB" panose="020E0602020502020306" pitchFamily="34" charset="0"/>
            </a:endParaRPr>
          </a:p>
          <a:p>
            <a:pPr marL="0" indent="0">
              <a:buNone/>
            </a:pPr>
            <a:endParaRPr lang="en-GB" dirty="0">
              <a:latin typeface="Berlin Sans FB" panose="020E0602020502020306" pitchFamily="34" charset="0"/>
            </a:endParaRPr>
          </a:p>
        </p:txBody>
      </p:sp>
    </p:spTree>
    <p:extLst>
      <p:ext uri="{BB962C8B-B14F-4D97-AF65-F5344CB8AC3E}">
        <p14:creationId xmlns:p14="http://schemas.microsoft.com/office/powerpoint/2010/main" val="3346792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
        <p:nvSpPr>
          <p:cNvPr id="9" name="Naslov 1">
            <a:extLst>
              <a:ext uri="{FF2B5EF4-FFF2-40B4-BE49-F238E27FC236}">
                <a16:creationId xmlns:a16="http://schemas.microsoft.com/office/drawing/2014/main" id="{B6958D8D-A5B3-4CCC-9A2A-90C519671445}"/>
              </a:ext>
            </a:extLst>
          </p:cNvPr>
          <p:cNvSpPr>
            <a:spLocks noGrp="1"/>
          </p:cNvSpPr>
          <p:nvPr>
            <p:ph type="title"/>
          </p:nvPr>
        </p:nvSpPr>
        <p:spPr>
          <a:xfrm>
            <a:off x="804931" y="232740"/>
            <a:ext cx="10515600" cy="2258008"/>
          </a:xfrm>
        </p:spPr>
        <p:txBody>
          <a:bodyPr>
            <a:normAutofit/>
          </a:bodyPr>
          <a:lstStyle/>
          <a:p>
            <a:r>
              <a:rPr lang="it-IT" sz="2000" dirty="0">
                <a:solidFill>
                  <a:schemeClr val="dk1"/>
                </a:solidFill>
                <a:latin typeface="Calibri"/>
                <a:cs typeface="Calibri"/>
              </a:rPr>
              <a:t>"Il supporto della Commissione Europea per la produzione di questa pubblicazione non costituisce un avallo dei contenuti, che riflettono solo le opinioni degli autori, e la Commissione non può essere ritenuta responsabile per qualsiasi uso che potrebbe essere fatto delle informazioni ivi contenute."</a:t>
            </a:r>
            <a:endParaRPr lang="sl-SI" sz="2000" dirty="0">
              <a:solidFill>
                <a:schemeClr val="dk1"/>
              </a:solidFill>
              <a:latin typeface="Calibri"/>
              <a:cs typeface="Calibri"/>
            </a:endParaRPr>
          </a:p>
        </p:txBody>
      </p:sp>
    </p:spTree>
    <p:extLst>
      <p:ext uri="{BB962C8B-B14F-4D97-AF65-F5344CB8AC3E}">
        <p14:creationId xmlns:p14="http://schemas.microsoft.com/office/powerpoint/2010/main" val="415498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A1BE-93E1-654D-98DC-CFAC8186C85F}"/>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GB" sz="5400" kern="1200" dirty="0">
                <a:solidFill>
                  <a:schemeClr val="tx1"/>
                </a:solidFill>
                <a:latin typeface="Berlin Sans FB" panose="020E0602020502020306" pitchFamily="34" charset="0"/>
              </a:rPr>
              <a:t>Domanda: </a:t>
            </a:r>
          </a:p>
        </p:txBody>
      </p:sp>
      <p:sp>
        <p:nvSpPr>
          <p:cNvPr id="3" name="Content Placeholder 2">
            <a:extLst>
              <a:ext uri="{FF2B5EF4-FFF2-40B4-BE49-F238E27FC236}">
                <a16:creationId xmlns:a16="http://schemas.microsoft.com/office/drawing/2014/main" id="{3F00A19F-CF37-E947-B5EA-3219E62FD18B}"/>
              </a:ext>
            </a:extLst>
          </p:cNvPr>
          <p:cNvSpPr>
            <a:spLocks noGrp="1"/>
          </p:cNvSpPr>
          <p:nvPr>
            <p:ph idx="1"/>
          </p:nvPr>
        </p:nvSpPr>
        <p:spPr>
          <a:xfrm>
            <a:off x="838199" y="1335726"/>
            <a:ext cx="10515599" cy="420624"/>
          </a:xfrm>
        </p:spPr>
        <p:txBody>
          <a:bodyPr vert="horz" lIns="91440" tIns="45720" rIns="91440" bIns="45720" rtlCol="0">
            <a:noAutofit/>
          </a:bodyPr>
          <a:lstStyle/>
          <a:p>
            <a:pPr marL="0" indent="0" algn="ctr">
              <a:buNone/>
            </a:pPr>
            <a:r>
              <a:rPr lang="en-US" sz="6600" kern="1200" dirty="0">
                <a:solidFill>
                  <a:schemeClr val="tx1"/>
                </a:solidFill>
                <a:latin typeface="Berlin Sans FB" panose="020E0602020502020306" pitchFamily="34" charset="0"/>
              </a:rPr>
              <a:t>Come comunichiamo?</a:t>
            </a:r>
          </a:p>
        </p:txBody>
      </p:sp>
      <p:pic>
        <p:nvPicPr>
          <p:cNvPr id="2050" name="Picture 2" descr="How to improve open-ended questions in surveys | Davis &amp;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408" y="2250711"/>
            <a:ext cx="9070688" cy="4032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53971" y="6160588"/>
            <a:ext cx="3162661" cy="276999"/>
          </a:xfrm>
          <a:prstGeom prst="rect">
            <a:avLst/>
          </a:prstGeom>
        </p:spPr>
        <p:txBody>
          <a:bodyPr wrap="none">
            <a:spAutoFit/>
          </a:bodyPr>
          <a:lstStyle/>
          <a:p>
            <a:r>
              <a:rPr lang="en-GB" sz="1200" dirty="0"/>
              <a:t>https://stock.adobe.com/uk/images/questions/</a:t>
            </a:r>
          </a:p>
        </p:txBody>
      </p:sp>
    </p:spTree>
    <p:extLst>
      <p:ext uri="{BB962C8B-B14F-4D97-AF65-F5344CB8AC3E}">
        <p14:creationId xmlns:p14="http://schemas.microsoft.com/office/powerpoint/2010/main" val="268146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45"/>
            <a:ext cx="10515600" cy="1325563"/>
          </a:xfrm>
        </p:spPr>
        <p:txBody>
          <a:bodyPr>
            <a:normAutofit/>
          </a:bodyPr>
          <a:lstStyle/>
          <a:p>
            <a:pPr algn="ctr"/>
            <a:r>
              <a:rPr lang="en-GB" sz="5400" dirty="0">
                <a:latin typeface="Berlin Sans FB" panose="020E0602020502020306" pitchFamily="34" charset="0"/>
              </a:rPr>
              <a:t>Quante ne hai pensate?</a:t>
            </a:r>
            <a:endParaRPr lang="en-GB" sz="5400" dirty="0"/>
          </a:p>
        </p:txBody>
      </p:sp>
      <p:sp>
        <p:nvSpPr>
          <p:cNvPr id="3" name="Content Placeholder 2"/>
          <p:cNvSpPr>
            <a:spLocks noGrp="1"/>
          </p:cNvSpPr>
          <p:nvPr>
            <p:ph idx="1"/>
          </p:nvPr>
        </p:nvSpPr>
        <p:spPr/>
        <p:txBody>
          <a:bodyPr>
            <a:normAutofit lnSpcReduction="10000"/>
          </a:bodyPr>
          <a:lstStyle/>
          <a:p>
            <a:r>
              <a:rPr lang="en-GB" dirty="0">
                <a:latin typeface="Berlin Sans FB" panose="020E0602020502020306" pitchFamily="34" charset="0"/>
                <a:ea typeface="Times New Roman" panose="02020603050405020304" pitchFamily="18" charset="0"/>
                <a:cs typeface="Times New Roman" panose="02020603050405020304" pitchFamily="18" charset="0"/>
              </a:rPr>
              <a:t>Parlare </a:t>
            </a:r>
          </a:p>
          <a:p>
            <a:r>
              <a:rPr lang="en-GB" dirty="0" err="1">
                <a:latin typeface="Berlin Sans FB" panose="020E0602020502020306" pitchFamily="34" charset="0"/>
                <a:ea typeface="Times New Roman" panose="02020603050405020304" pitchFamily="18" charset="0"/>
                <a:cs typeface="Times New Roman" panose="02020603050405020304" pitchFamily="18" charset="0"/>
              </a:rPr>
              <a:t>Ascoltare</a:t>
            </a:r>
            <a:endParaRPr lang="en-GB" dirty="0">
              <a:latin typeface="Berlin Sans FB" panose="020E0602020502020306" pitchFamily="34" charset="0"/>
              <a:ea typeface="Times New Roman" panose="02020603050405020304" pitchFamily="18" charset="0"/>
              <a:cs typeface="Times New Roman" panose="02020603050405020304" pitchFamily="18" charset="0"/>
            </a:endParaRPr>
          </a:p>
          <a:p>
            <a:r>
              <a:rPr lang="en-GB" dirty="0">
                <a:latin typeface="Berlin Sans FB" panose="020E0602020502020306" pitchFamily="34" charset="0"/>
                <a:ea typeface="Times New Roman" panose="02020603050405020304" pitchFamily="18" charset="0"/>
                <a:cs typeface="Times New Roman" panose="02020603050405020304" pitchFamily="18" charset="0"/>
              </a:rPr>
              <a:t>Gesto </a:t>
            </a:r>
          </a:p>
          <a:p>
            <a:r>
              <a:rPr lang="en-GB" dirty="0">
                <a:latin typeface="Berlin Sans FB" panose="020E0602020502020306" pitchFamily="34" charset="0"/>
                <a:ea typeface="Times New Roman" panose="02020603050405020304" pitchFamily="18" charset="0"/>
                <a:cs typeface="Times New Roman" panose="02020603050405020304" pitchFamily="18" charset="0"/>
              </a:rPr>
              <a:t>Suoni </a:t>
            </a:r>
          </a:p>
          <a:p>
            <a:r>
              <a:rPr lang="en-GB" dirty="0">
                <a:latin typeface="Berlin Sans FB" panose="020E0602020502020306" pitchFamily="34" charset="0"/>
                <a:ea typeface="Times New Roman" panose="02020603050405020304" pitchFamily="18" charset="0"/>
                <a:cs typeface="Times New Roman" panose="02020603050405020304" pitchFamily="18" charset="0"/>
              </a:rPr>
              <a:t>Contatto visivo </a:t>
            </a:r>
          </a:p>
          <a:p>
            <a:r>
              <a:rPr lang="en-GB" dirty="0">
                <a:latin typeface="Berlin Sans FB" panose="020E0602020502020306" pitchFamily="34" charset="0"/>
                <a:ea typeface="Times New Roman" panose="02020603050405020304" pitchFamily="18" charset="0"/>
                <a:cs typeface="Times New Roman" panose="02020603050405020304" pitchFamily="18" charset="0"/>
              </a:rPr>
              <a:t>Linguaggio del corpo </a:t>
            </a:r>
          </a:p>
          <a:p>
            <a:r>
              <a:rPr lang="en-GB" dirty="0">
                <a:latin typeface="Berlin Sans FB" panose="020E0602020502020306" pitchFamily="34" charset="0"/>
                <a:ea typeface="Times New Roman" panose="02020603050405020304" pitchFamily="18" charset="0"/>
                <a:cs typeface="Times New Roman" panose="02020603050405020304" pitchFamily="18" charset="0"/>
              </a:rPr>
              <a:t>Espressioni facciali</a:t>
            </a:r>
          </a:p>
          <a:p>
            <a:r>
              <a:rPr lang="en-GB" dirty="0">
                <a:latin typeface="Berlin Sans FB" panose="020E0602020502020306" pitchFamily="34" charset="0"/>
                <a:ea typeface="Times New Roman" panose="02020603050405020304" pitchFamily="18" charset="0"/>
                <a:cs typeface="Times New Roman" panose="02020603050405020304" pitchFamily="18" charset="0"/>
              </a:rPr>
              <a:t>I social media </a:t>
            </a:r>
          </a:p>
          <a:p>
            <a:r>
              <a:rPr lang="en-GB" dirty="0">
                <a:latin typeface="Berlin Sans FB" panose="020E0602020502020306" pitchFamily="34" charset="0"/>
              </a:rPr>
              <a:t>Ce ne sono altri?</a:t>
            </a:r>
            <a:endParaRPr lang="en-US" dirty="0">
              <a:latin typeface="Berlin Sans FB" panose="020E0602020502020306" pitchFamily="34" charset="0"/>
            </a:endParaRPr>
          </a:p>
          <a:p>
            <a:endParaRPr lang="en-GB" dirty="0"/>
          </a:p>
        </p:txBody>
      </p:sp>
      <p:pic>
        <p:nvPicPr>
          <p:cNvPr id="4" name="Picture 2" descr="Communication effectivemunication clipart social media case study -  Cliparti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8434" y="1321553"/>
            <a:ext cx="5037390" cy="4859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00326" y="6311900"/>
            <a:ext cx="3853555" cy="276999"/>
          </a:xfrm>
          <a:prstGeom prst="rect">
            <a:avLst/>
          </a:prstGeom>
        </p:spPr>
        <p:txBody>
          <a:bodyPr wrap="none">
            <a:spAutoFit/>
          </a:bodyPr>
          <a:lstStyle/>
          <a:p>
            <a:r>
              <a:rPr lang="en-GB" sz="1200" dirty="0"/>
              <a:t>https://clipartix.com/communication-clipart-image-43681/</a:t>
            </a:r>
          </a:p>
        </p:txBody>
      </p:sp>
    </p:spTree>
    <p:extLst>
      <p:ext uri="{BB962C8B-B14F-4D97-AF65-F5344CB8AC3E}">
        <p14:creationId xmlns:p14="http://schemas.microsoft.com/office/powerpoint/2010/main" val="103226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B7B8-33B6-1246-9F4E-AEE354B9EC68}"/>
              </a:ext>
            </a:extLst>
          </p:cNvPr>
          <p:cNvSpPr>
            <a:spLocks noGrp="1"/>
          </p:cNvSpPr>
          <p:nvPr>
            <p:ph type="title"/>
          </p:nvPr>
        </p:nvSpPr>
        <p:spPr/>
        <p:txBody>
          <a:bodyPr>
            <a:normAutofit fontScale="90000"/>
          </a:bodyPr>
          <a:lstStyle/>
          <a:p>
            <a:pPr algn="ctr"/>
            <a:r>
              <a:rPr lang="en-GB" sz="5400" dirty="0">
                <a:latin typeface="Berlin Sans FB" panose="020E0602020502020306" pitchFamily="34" charset="0"/>
              </a:rPr>
              <a:t>Quanti di </a:t>
            </a:r>
            <a:r>
              <a:rPr lang="en-GB" sz="5400" dirty="0" err="1">
                <a:latin typeface="Berlin Sans FB" panose="020E0602020502020306" pitchFamily="34" charset="0"/>
              </a:rPr>
              <a:t>queste</a:t>
            </a:r>
            <a:r>
              <a:rPr lang="en-GB" sz="5400" dirty="0">
                <a:latin typeface="Berlin Sans FB" panose="020E0602020502020306" pitchFamily="34" charset="0"/>
              </a:rPr>
              <a:t> si basano sulla visione?</a:t>
            </a:r>
            <a:endParaRPr lang="en-US" sz="5400" dirty="0">
              <a:latin typeface="Berlin Sans FB" panose="020E0602020502020306" pitchFamily="34" charset="0"/>
            </a:endParaRPr>
          </a:p>
        </p:txBody>
      </p:sp>
      <p:pic>
        <p:nvPicPr>
          <p:cNvPr id="6" name="Content Placeholder 5">
            <a:extLst>
              <a:ext uri="{FF2B5EF4-FFF2-40B4-BE49-F238E27FC236}">
                <a16:creationId xmlns:a16="http://schemas.microsoft.com/office/drawing/2014/main" id="{47F066EF-BFC0-AD4D-94DA-1E57F00C5795}"/>
              </a:ext>
            </a:extLst>
          </p:cNvPr>
          <p:cNvPicPr>
            <a:picLocks noGrp="1" noChangeAspect="1"/>
          </p:cNvPicPr>
          <p:nvPr>
            <p:ph idx="1"/>
          </p:nvPr>
        </p:nvPicPr>
        <p:blipFill>
          <a:blip r:embed="rId2"/>
          <a:stretch>
            <a:fillRect/>
          </a:stretch>
        </p:blipFill>
        <p:spPr>
          <a:xfrm>
            <a:off x="2287389" y="1732829"/>
            <a:ext cx="7617221" cy="4351338"/>
          </a:xfrm>
          <a:prstGeom prst="rect">
            <a:avLst/>
          </a:prstGeom>
        </p:spPr>
      </p:pic>
      <p:sp>
        <p:nvSpPr>
          <p:cNvPr id="7" name="Rectangle 6"/>
          <p:cNvSpPr/>
          <p:nvPr/>
        </p:nvSpPr>
        <p:spPr>
          <a:xfrm>
            <a:off x="2442755" y="6384613"/>
            <a:ext cx="7563394" cy="276999"/>
          </a:xfrm>
          <a:prstGeom prst="rect">
            <a:avLst/>
          </a:prstGeom>
        </p:spPr>
        <p:txBody>
          <a:bodyPr wrap="square">
            <a:spAutoFit/>
          </a:bodyPr>
          <a:lstStyle/>
          <a:p>
            <a:r>
              <a:rPr lang="en-GB" sz="1200" dirty="0"/>
              <a:t>https://www.futurity.org/fact-checking-unreliable-sources-1584962/looking-through-magnifying-glass_1600-2/</a:t>
            </a:r>
          </a:p>
        </p:txBody>
      </p:sp>
    </p:spTree>
    <p:extLst>
      <p:ext uri="{BB962C8B-B14F-4D97-AF65-F5344CB8AC3E}">
        <p14:creationId xmlns:p14="http://schemas.microsoft.com/office/powerpoint/2010/main" val="158020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9093-B55D-884B-A742-E2C2F0E95777}"/>
              </a:ext>
            </a:extLst>
          </p:cNvPr>
          <p:cNvSpPr>
            <a:spLocks noGrp="1"/>
          </p:cNvSpPr>
          <p:nvPr>
            <p:ph type="title"/>
          </p:nvPr>
        </p:nvSpPr>
        <p:spPr/>
        <p:txBody>
          <a:bodyPr/>
          <a:lstStyle/>
          <a:p>
            <a:r>
              <a:rPr lang="en-GB" dirty="0">
                <a:latin typeface="Berlin Sans FB" panose="020E0602020502020306" pitchFamily="34" charset="0"/>
              </a:rPr>
              <a:t>Cosa significa per il bambino o il giovane con disabilità visiva o non </a:t>
            </a:r>
            <a:r>
              <a:rPr lang="en-GB" dirty="0" err="1">
                <a:latin typeface="Berlin Sans FB" panose="020E0602020502020306" pitchFamily="34" charset="0"/>
              </a:rPr>
              <a:t>vedente</a:t>
            </a:r>
            <a:r>
              <a:rPr lang="en-GB" dirty="0">
                <a:latin typeface="Berlin Sans FB" panose="020E0602020502020306" pitchFamily="34" charset="0"/>
              </a:rPr>
              <a:t>? </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EB50AECA-E413-5642-AEF2-AF676F1CA280}"/>
              </a:ext>
            </a:extLst>
          </p:cNvPr>
          <p:cNvSpPr>
            <a:spLocks noGrp="1"/>
          </p:cNvSpPr>
          <p:nvPr>
            <p:ph idx="1"/>
          </p:nvPr>
        </p:nvSpPr>
        <p:spPr>
          <a:xfrm>
            <a:off x="838200" y="1825625"/>
            <a:ext cx="11170920" cy="4614364"/>
          </a:xfrm>
        </p:spPr>
        <p:txBody>
          <a:bodyPr>
            <a:normAutofit fontScale="25000" lnSpcReduction="20000"/>
          </a:bodyPr>
          <a:lstStyle/>
          <a:p>
            <a:pPr marL="0" indent="0">
              <a:buNone/>
            </a:pP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Un'enorme quantità di comunicazione sociale non è verbale e si basa sulla vista. </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Lo chiamiamo "apprendimento accidentale".</a:t>
            </a:r>
          </a:p>
          <a:p>
            <a:pPr marL="0" indent="0">
              <a:buNone/>
            </a:pPr>
            <a:endParaRPr lang="en-GB" sz="11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11200" dirty="0">
                <a:latin typeface="Berlin Sans FB" panose="020E0602020502020306" pitchFamily="34" charset="0"/>
                <a:ea typeface="Times New Roman" panose="02020603050405020304" pitchFamily="18" charset="0"/>
                <a:cs typeface="Times New Roman" panose="02020603050405020304" pitchFamily="18" charset="0"/>
              </a:rPr>
              <a:t>Copiare </a:t>
            </a:r>
          </a:p>
          <a:p>
            <a:r>
              <a:rPr lang="en-GB" sz="11200" dirty="0" err="1">
                <a:effectLst/>
                <a:latin typeface="Berlin Sans FB" panose="020E0602020502020306" pitchFamily="34" charset="0"/>
                <a:ea typeface="Times New Roman" panose="02020603050405020304" pitchFamily="18" charset="0"/>
                <a:cs typeface="Times New Roman" panose="02020603050405020304" pitchFamily="18" charset="0"/>
              </a:rPr>
              <a:t>Imitare</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en-GB" sz="11200" dirty="0">
                <a:latin typeface="Berlin Sans FB" panose="020E0602020502020306" pitchFamily="34" charset="0"/>
                <a:ea typeface="Times New Roman" panose="02020603050405020304" pitchFamily="18" charset="0"/>
                <a:cs typeface="Times New Roman" panose="02020603050405020304" pitchFamily="18" charset="0"/>
              </a:rPr>
              <a:t>Osservare</a:t>
            </a:r>
          </a:p>
          <a:p>
            <a:r>
              <a:rPr lang="en-GB" sz="11200" dirty="0">
                <a:latin typeface="Berlin Sans FB" panose="020E0602020502020306" pitchFamily="34" charset="0"/>
                <a:ea typeface="Times New Roman" panose="02020603050405020304" pitchFamily="18" charset="0"/>
                <a:cs typeface="Times New Roman" panose="02020603050405020304" pitchFamily="18" charset="0"/>
              </a:rPr>
              <a:t>Incontrare persone diverse</a:t>
            </a:r>
          </a:p>
          <a:p>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Trovarsi</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 in </a:t>
            </a:r>
            <a:r>
              <a:rPr lang="en-GB" sz="11200" dirty="0" err="1">
                <a:latin typeface="Berlin Sans FB" panose="020E0602020502020306" pitchFamily="34" charset="0"/>
                <a:ea typeface="Times New Roman" panose="02020603050405020304" pitchFamily="18" charset="0"/>
                <a:cs typeface="Times New Roman" panose="02020603050405020304" pitchFamily="18" charset="0"/>
              </a:rPr>
              <a:t>varie</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 situazioni sociali </a:t>
            </a:r>
          </a:p>
          <a:p>
            <a:endParaRPr lang="en-GB" sz="86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r>
              <a:rPr lang="en-GB" sz="160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Per i bambini con </a:t>
            </a:r>
            <a:r>
              <a:rPr lang="en-GB" sz="160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ipovisione</a:t>
            </a:r>
            <a:r>
              <a:rPr lang="en-GB" sz="160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GB" sz="16000" dirty="0" err="1">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spesso</a:t>
            </a:r>
            <a:r>
              <a:rPr lang="en-GB" sz="160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 è molto difficile comprendere le situazioni sociali e interagire con gli altri.</a:t>
            </a:r>
          </a:p>
          <a:p>
            <a:pPr marL="0" indent="0">
              <a:buNone/>
            </a:pPr>
            <a:endParaRPr lang="en-GB" sz="111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GB" sz="86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US" dirty="0"/>
          </a:p>
        </p:txBody>
      </p:sp>
      <p:pic>
        <p:nvPicPr>
          <p:cNvPr id="4098" name="Picture 2" descr="How Children Learn by Observing Behavior of Adults | LoveToKn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4274" y="2465611"/>
            <a:ext cx="4077788" cy="27210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31725" y="5186702"/>
            <a:ext cx="6096000" cy="246221"/>
          </a:xfrm>
          <a:prstGeom prst="rect">
            <a:avLst/>
          </a:prstGeom>
        </p:spPr>
        <p:txBody>
          <a:bodyPr>
            <a:spAutoFit/>
          </a:bodyPr>
          <a:lstStyle/>
          <a:p>
            <a:r>
              <a:rPr lang="en-GB" sz="1000" dirty="0"/>
              <a:t>https://kids.lovetoknow.com/wiki/Children_Learn_Best_by_Observing_Behavior_of_Adults</a:t>
            </a:r>
          </a:p>
        </p:txBody>
      </p:sp>
    </p:spTree>
    <p:extLst>
      <p:ext uri="{BB962C8B-B14F-4D97-AF65-F5344CB8AC3E}">
        <p14:creationId xmlns:p14="http://schemas.microsoft.com/office/powerpoint/2010/main" val="39016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F42B-C748-E14C-B776-CAE542EEDC56}"/>
              </a:ext>
            </a:extLst>
          </p:cNvPr>
          <p:cNvSpPr>
            <a:spLocks noGrp="1"/>
          </p:cNvSpPr>
          <p:nvPr>
            <p:ph type="title"/>
          </p:nvPr>
        </p:nvSpPr>
        <p:spPr/>
        <p:txBody>
          <a:bodyPr/>
          <a:lstStyle/>
          <a:p>
            <a:pPr algn="ctr"/>
            <a:r>
              <a:rPr lang="en-GB" dirty="0">
                <a:latin typeface="Berlin Sans FB" panose="020E0602020502020306" pitchFamily="34" charset="0"/>
              </a:rPr>
              <a:t>Come può influire sul bambino con disabilità visiva?</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57D6B2F-9AB3-3246-8E83-1BFC500384C2}"/>
              </a:ext>
            </a:extLst>
          </p:cNvPr>
          <p:cNvSpPr>
            <a:spLocks noGrp="1"/>
          </p:cNvSpPr>
          <p:nvPr>
            <p:ph idx="1"/>
          </p:nvPr>
        </p:nvSpPr>
        <p:spPr>
          <a:xfrm>
            <a:off x="838200" y="1476103"/>
            <a:ext cx="10515600" cy="5068388"/>
          </a:xfrm>
        </p:spPr>
        <p:txBody>
          <a:bodyPr>
            <a:normAutofit fontScale="25000" lnSpcReduction="20000"/>
          </a:bodyPr>
          <a:lstStyle/>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Mancanza di fiducia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Comportamento inappropriato </a:t>
            </a:r>
          </a:p>
          <a:p>
            <a:r>
              <a:rPr lang="en-GB" sz="7200" dirty="0" err="1">
                <a:latin typeface="Berlin Sans FB" panose="020E0602020502020306" pitchFamily="34" charset="0"/>
                <a:ea typeface="Times New Roman" panose="02020603050405020304" pitchFamily="18" charset="0"/>
                <a:cs typeface="Times New Roman" panose="02020603050405020304" pitchFamily="18" charset="0"/>
              </a:rPr>
              <a:t>Allontanamento</a:t>
            </a:r>
            <a:endParaRPr lang="en-GB" sz="7200" dirty="0">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latin typeface="Berlin Sans FB" panose="020E0602020502020306" pitchFamily="34" charset="0"/>
                <a:ea typeface="Times New Roman" panose="02020603050405020304" pitchFamily="18" charset="0"/>
                <a:cs typeface="Times New Roman" panose="02020603050405020304" pitchFamily="18" charset="0"/>
              </a:rPr>
              <a:t>Concetti</a:t>
            </a:r>
            <a:r>
              <a:rPr lang="en-GB" sz="7200" dirty="0">
                <a:latin typeface="Berlin Sans FB" panose="020E0602020502020306" pitchFamily="34" charset="0"/>
                <a:ea typeface="Times New Roman" panose="02020603050405020304" pitchFamily="18" charset="0"/>
                <a:cs typeface="Times New Roman" panose="02020603050405020304" pitchFamily="18" charset="0"/>
              </a:rPr>
              <a:t> astratti (luna)</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Chiusura</a:t>
            </a:r>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 in se </a:t>
            </a:r>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stessi</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err="1">
                <a:effectLst/>
                <a:latin typeface="Berlin Sans FB" panose="020E0602020502020306" pitchFamily="34" charset="0"/>
                <a:ea typeface="Times New Roman" panose="02020603050405020304" pitchFamily="18" charset="0"/>
                <a:cs typeface="Times New Roman" panose="02020603050405020304" pitchFamily="18" charset="0"/>
              </a:rPr>
              <a:t>Impotenza</a:t>
            </a:r>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Isolamento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Depressione </a:t>
            </a:r>
          </a:p>
          <a:p>
            <a:r>
              <a:rPr lang="en-GB" sz="7200" dirty="0">
                <a:latin typeface="Berlin Sans FB" panose="020E0602020502020306" pitchFamily="34" charset="0"/>
                <a:ea typeface="Times New Roman" panose="02020603050405020304" pitchFamily="18" charset="0"/>
                <a:cs typeface="Times New Roman" panose="02020603050405020304" pitchFamily="18" charset="0"/>
              </a:rPr>
              <a:t>Mancanza di motivazione</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Aggressività</a:t>
            </a:r>
          </a:p>
          <a:p>
            <a:r>
              <a:rPr lang="en-GB" sz="7200" dirty="0">
                <a:latin typeface="Berlin Sans FB" panose="020E0602020502020306" pitchFamily="34" charset="0"/>
                <a:ea typeface="Times New Roman" panose="02020603050405020304" pitchFamily="18" charset="0"/>
                <a:cs typeface="Times New Roman" panose="02020603050405020304" pitchFamily="18" charset="0"/>
              </a:rPr>
              <a:t>Incapacità di fare amicizia </a:t>
            </a:r>
          </a:p>
          <a:p>
            <a:r>
              <a:rPr lang="en-GB" sz="7200" dirty="0">
                <a:latin typeface="Berlin Sans FB" panose="020E0602020502020306" pitchFamily="34" charset="0"/>
                <a:ea typeface="Times New Roman" panose="02020603050405020304" pitchFamily="18" charset="0"/>
                <a:cs typeface="Times New Roman" panose="02020603050405020304" pitchFamily="18" charset="0"/>
              </a:rPr>
              <a:t>Meno opportunità </a:t>
            </a:r>
            <a:r>
              <a:rPr lang="en-GB" sz="7200" dirty="0" err="1">
                <a:latin typeface="Berlin Sans FB" panose="020E0602020502020306" pitchFamily="34" charset="0"/>
                <a:ea typeface="Times New Roman" panose="02020603050405020304" pitchFamily="18" charset="0"/>
                <a:cs typeface="Times New Roman" panose="02020603050405020304" pitchFamily="18" charset="0"/>
              </a:rPr>
              <a:t>professionali</a:t>
            </a:r>
            <a:endParaRPr lang="en-GB" sz="7200" dirty="0">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Frustrazione</a:t>
            </a:r>
          </a:p>
          <a:p>
            <a:pPr marL="0" indent="0">
              <a:buNone/>
            </a:pPr>
            <a:endParaRPr lang="en-GB" sz="30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r>
              <a:rPr lang="en-GB" sz="128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Tutti questi elementi hanno un effetto diretto e negativo sulle relazioni e sull'apprendimento</a:t>
            </a:r>
            <a:r>
              <a:rPr lang="en-GB" sz="12800" dirty="0">
                <a:effectLst/>
                <a:latin typeface="Berlin Sans FB" panose="020E0602020502020306" pitchFamily="34" charset="0"/>
                <a:ea typeface="Times New Roman" panose="02020603050405020304" pitchFamily="18" charset="0"/>
                <a:cs typeface="Times New Roman" panose="02020603050405020304" pitchFamily="18" charset="0"/>
              </a:rPr>
              <a:t>.</a:t>
            </a:r>
          </a:p>
        </p:txBody>
      </p:sp>
      <p:pic>
        <p:nvPicPr>
          <p:cNvPr id="6146" name="Picture 2" descr="How to spot the signs that your child may be lonely - The Irish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650" y="1690688"/>
            <a:ext cx="5879464" cy="37203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58650" y="5454101"/>
            <a:ext cx="6096000" cy="461665"/>
          </a:xfrm>
          <a:prstGeom prst="rect">
            <a:avLst/>
          </a:prstGeom>
        </p:spPr>
        <p:txBody>
          <a:bodyPr>
            <a:spAutoFit/>
          </a:bodyPr>
          <a:lstStyle/>
          <a:p>
            <a:r>
              <a:rPr lang="en-GB" sz="1200" dirty="0"/>
              <a:t>https://www.irishnews.com/picturesarchive/irishnews/irishnews/2018/01/05/123421506-773911eb-77f5-4b7d-9ed1-bd9985c31b40.jpg</a:t>
            </a:r>
          </a:p>
        </p:txBody>
      </p:sp>
    </p:spTree>
    <p:extLst>
      <p:ext uri="{BB962C8B-B14F-4D97-AF65-F5344CB8AC3E}">
        <p14:creationId xmlns:p14="http://schemas.microsoft.com/office/powerpoint/2010/main" val="340846206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2750</Words>
  <Application>Microsoft Office PowerPoint</Application>
  <PresentationFormat>Widescreen</PresentationFormat>
  <Paragraphs>270</Paragraphs>
  <Slides>48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48</vt:i4>
      </vt:variant>
    </vt:vector>
  </HeadingPairs>
  <TitlesOfParts>
    <vt:vector size="56" baseType="lpstr">
      <vt:lpstr>Adobe Ming Std L</vt:lpstr>
      <vt:lpstr>Arial</vt:lpstr>
      <vt:lpstr>Berlin Sans FB</vt:lpstr>
      <vt:lpstr>Calibri</vt:lpstr>
      <vt:lpstr>Calibri Light</vt:lpstr>
      <vt:lpstr>Comic Sans MS</vt:lpstr>
      <vt:lpstr>Times New Roman</vt:lpstr>
      <vt:lpstr>Officeova tema</vt:lpstr>
      <vt:lpstr>Presentazione standard di PowerPoint</vt:lpstr>
      <vt:lpstr>Presentazione standard di PowerPoint</vt:lpstr>
      <vt:lpstr>Abilità sociali e disabilità visiva</vt:lpstr>
      <vt:lpstr>Presentazione standard di PowerPoint</vt:lpstr>
      <vt:lpstr>Domanda: </vt:lpstr>
      <vt:lpstr>Quante ne hai pensate?</vt:lpstr>
      <vt:lpstr>Quanti di queste si basano sulla visione?</vt:lpstr>
      <vt:lpstr>Cosa significa per il bambino o il giovane con disabilità visiva o non vedente? </vt:lpstr>
      <vt:lpstr>Come può influire sul bambino con disabilità visiva?</vt:lpstr>
      <vt:lpstr>Perché insegnare le abilità sociali?</vt:lpstr>
      <vt:lpstr>Perché insegnare le abilità sociali?</vt:lpstr>
      <vt:lpstr>Come possiamo sostenere lo sviluppo delle abilità sociali?</vt:lpstr>
      <vt:lpstr>Le abilità sociali rendono più facile la vita inclusiva  5 temi</vt:lpstr>
      <vt:lpstr>Tema 1: Chi sono io?</vt:lpstr>
      <vt:lpstr>Sviluppare l'empatia e riconoscere le emozioni</vt:lpstr>
      <vt:lpstr>Affrontare i manierismi</vt:lpstr>
      <vt:lpstr>Postura del corpo</vt:lpstr>
      <vt:lpstr>Incoraggiare una mentalità di crescita </vt:lpstr>
      <vt:lpstr>Beautiful Oops</vt:lpstr>
      <vt:lpstr>Utilizzare il teatro</vt:lpstr>
      <vt:lpstr>Il teatro per gli studenti con disabilità visiva - sviluppo di abilità sociali ed empatia</vt:lpstr>
      <vt:lpstr>Tema 2: Mindfulness</vt:lpstr>
      <vt:lpstr>Mindfulness, disabilità visiva e abilità sociali </vt:lpstr>
      <vt:lpstr>Un esercizio di mindfulness da provare (circa 6 minuti)</vt:lpstr>
      <vt:lpstr>Tema 3: Empowerment</vt:lpstr>
      <vt:lpstr>Presentazione standard di PowerPoint</vt:lpstr>
      <vt:lpstr>Mentalità di crescita=Empowerment</vt:lpstr>
      <vt:lpstr>Descrizione audio</vt:lpstr>
      <vt:lpstr>Video con descrizione audio</vt:lpstr>
      <vt:lpstr>Tema 4: Come comunico?</vt:lpstr>
      <vt:lpstr>Comunicazione verbale – fare a turno</vt:lpstr>
      <vt:lpstr>Comunicazione non verbale</vt:lpstr>
      <vt:lpstr>Comunicazione non verbale</vt:lpstr>
      <vt:lpstr>Consapevolezza dello spazio personale</vt:lpstr>
      <vt:lpstr>Tema 5: La mia rete sociale e le mie attività</vt:lpstr>
      <vt:lpstr>Fare amicizia e iniziare una conversazione</vt:lpstr>
      <vt:lpstr>Mantenere i contatti</vt:lpstr>
      <vt:lpstr>Esercitarsi a dare risposte sociali adeguate</vt:lpstr>
      <vt:lpstr>Pensare al punto di vista degli altri</vt:lpstr>
      <vt:lpstr>Presentazione standard di PowerPoint</vt:lpstr>
      <vt:lpstr>Presentazione standard di PowerPoint</vt:lpstr>
      <vt:lpstr>Quindi... cosa abbiamo imparato?</vt:lpstr>
      <vt:lpstr>L'insegnamento esplicito delle abilità sociali comporta....</vt:lpstr>
      <vt:lpstr>Pratica pratica pratica pratica......</vt:lpstr>
      <vt:lpstr>Sapere quando fare un passo indietro....</vt:lpstr>
      <vt:lpstr> È tempo di riflettere... </vt:lpstr>
      <vt:lpstr>Altre risorse per le abilità sociali </vt:lpstr>
      <vt:lpstr>"Il supporto della Commissione Europea per la produzione di questa pubblicazione non costituisce un avallo dei contenuti, che riflettono solo le opinioni degli autori, e la Commissione non può essere ritenuta responsabile per qualsiasi uso che potrebbe essere fatto delle informazioni ivi contenute."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keywords>, docId:F0B8268F7850023857AAC87E018890AF</cp:keywords>
  <cp:lastModifiedBy>Granata Maria Rita</cp:lastModifiedBy>
  <cp:revision>132</cp:revision>
  <cp:lastPrinted>2022-11-24T09:39:10Z</cp:lastPrinted>
  <dcterms:created xsi:type="dcterms:W3CDTF">2019-01-03T09:43:08Z</dcterms:created>
  <dcterms:modified xsi:type="dcterms:W3CDTF">2022-11-25T11:13:24Z</dcterms:modified>
</cp:coreProperties>
</file>