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7" r:id="rId6"/>
    <p:sldId id="268" r:id="rId7"/>
    <p:sldId id="265" r:id="rId8"/>
    <p:sldId id="269" r:id="rId9"/>
    <p:sldId id="266" r:id="rId10"/>
    <p:sldId id="263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EC9F28-C72F-48C0-88E8-E36969372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B1039B-0065-444B-B7A4-FBC8CD6D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8F85D5C-7FA9-4166-9CFA-19414B81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390EBE-D0D1-4A1D-90E3-21DB3B5B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BC8C71-15CD-4A6F-98A6-503903DB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703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3CE265-6AF4-496F-B428-0C2002AC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946A033-B668-45AD-BAAE-D6143CB26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4842CD-1D25-412D-B87B-DC33E704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7A1AF3-800D-4D45-B904-84F51F75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D92814-E51D-48F8-A7FA-96D4E885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08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64983D6-E474-4EC8-BD35-F3DC8C5B2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3A35FA6-9476-4E32-85A0-65F339AEA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501EDB-6E00-4579-BF61-2854E6D9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A94001-3045-4690-AFBC-C09152B6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618BE8-C9BA-4C09-B805-8C8AA7F7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10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D50D7D-3E4B-469E-973E-E90D4CD3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18356D-1DDE-4247-B145-990A581B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96289F-72B6-4CED-B199-2E1E123B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611A6A9-FB4D-4CFE-8A33-8B058503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62FB15-99DA-42C2-A56C-3D93E6A6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62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D394E4-2731-464C-B36B-1E923317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28DA2F7-48C0-4A29-92C4-5AEA056B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D79E157-1BC5-436E-A7E0-22A74156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4E999E-48CA-4EF4-8254-9EF28B83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6E033B-1F43-4BA0-9473-8C041C8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55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71DC9-C4AF-4C91-A692-2F88874B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1A2292-5160-4DCD-8E05-917800336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92F5FE-33CD-4F59-9803-E7008B83C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B839A0-2659-4FCF-9444-2ED3C173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0CAFB2C-1911-4FC6-9F35-6F381FA9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393BBC9-8783-4042-8DD1-0D91D5FC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36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9BD2B4-64CF-4292-8B7D-9E6DDD35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24602A9-A4A2-4AF5-84DD-71090EA9D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2B0777E-3B6D-4856-8FBF-A9FC38D90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E0B39F6-59B1-449B-AF31-ACCFC1111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432AD7B-AA35-4F13-BFA8-E2EAD160C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C60BBB0-75C4-4348-8705-117BA650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D3C8B58-BF18-49F5-A9E2-DED87C9F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7C922B8-7920-4E18-A85B-F393F436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408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A4801E-8A86-4391-A88E-76F2DFF4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0FB074D-C24B-4385-AB12-0AF62FF9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C6CAF11-D648-4A23-AB8F-9DF5A71E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F1EAB56-84BE-45C6-A45C-2CA562FE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175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BB511E5-F0C9-42F0-8E4F-8D840DE6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7B14AA2-6A74-4EEE-9AC2-22DD516D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8BD66E9-795E-4030-B45C-5CE02B21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2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082A31-82ED-478C-A569-845694EA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1306D1E-605B-4663-AED6-C49ED1B5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B2C383A-CF1B-4487-95DB-0203FBD86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7BC0E89-EE27-4D0D-A6D2-2AD513CF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9342E6-9421-45A5-A3A3-FFABFE32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CF5EFAD-AA0E-4E9B-B595-636DCD45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755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B5B983-560A-4BBC-A4EC-C7B66FA4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46F5770-EB74-40BE-8D17-E529C8505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EAEA3EB-8AC7-4A9B-ACDF-8DFA5819F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C8338ED-015C-4F35-8830-44C49E96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A3EE28-C47F-4196-8E6C-2AF70293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530BCED-49C4-424F-998E-71DF4250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833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60EB765-069A-4805-945E-C122A4D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A74ED68-C2A0-4077-9588-F2A1C78E9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E2234A7-4C1D-4913-B091-4402A05DC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DADD-75D9-4713-A5C9-51F697BFC1F2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8ADDD4-6809-46F9-9A7D-D382B08A6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5ED8CCE-28C4-4BC3-8DA1-6C0615033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6E88-6BA2-4C8C-B347-63B051FFBE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70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tiQg-yHVv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Zc7aLyhZ94c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hFOhebZ6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sl.wikipedia.org/wiki/Zgodovina_Slovenije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sl.wikipedia.org/wiki/Slovenci" TargetMode="External"/><Relationship Id="rId5" Type="http://schemas.openxmlformats.org/officeDocument/2006/relationships/hyperlink" Target="https://sl.wikipedia.org/wiki/Socialni_demokrati" TargetMode="External"/><Relationship Id="rId4" Type="http://schemas.openxmlformats.org/officeDocument/2006/relationships/hyperlink" Target="https://sl.wikipedia.org/wiki/2005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04B6E0E9-8458-4647-B3CD-74ED8AE15E10}"/>
              </a:ext>
            </a:extLst>
          </p:cNvPr>
          <p:cNvSpPr/>
          <p:nvPr/>
        </p:nvSpPr>
        <p:spPr>
          <a:xfrm>
            <a:off x="4755918" y="4563122"/>
            <a:ext cx="2976532" cy="11226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C6C696E-1642-4954-BB27-1536ED49E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72275"/>
            <a:ext cx="9144000" cy="2387600"/>
          </a:xfrm>
        </p:spPr>
        <p:txBody>
          <a:bodyPr/>
          <a:lstStyle/>
          <a:p>
            <a:r>
              <a:rPr lang="sl-SI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PRAZNIK </a:t>
            </a:r>
            <a:r>
              <a:rPr lang="sl-SI" b="1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SAMOSTOJNOSTI</a:t>
            </a:r>
            <a:r>
              <a:rPr lang="sl-SI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</a:t>
            </a:r>
            <a:r>
              <a:rPr lang="sl-SI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ENOTNOSTI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28B42D0-22BE-482C-9176-AB665115D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532" y="4738839"/>
            <a:ext cx="9144000" cy="1655762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26. 12. 2021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D72DBF-818C-45D4-828A-25C16802E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541FCC8-7CFA-4E52-9E2B-C07A79C0B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81844"/>
            <a:ext cx="4818062" cy="345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83E4F20-3C3B-4575-8E56-464C5B245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911" y="3559875"/>
            <a:ext cx="4311781" cy="322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F7CCB7C-A8C3-4D86-8B01-89A023F73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1" y="-3400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AE7F7FED-80A9-4083-BDF5-68ED3544D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18062" y="63021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9AA256-A6FB-47CB-B206-A69300D9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6431"/>
            <a:ext cx="5046134" cy="626369"/>
          </a:xfrm>
        </p:spPr>
        <p:txBody>
          <a:bodyPr>
            <a:noAutofit/>
          </a:bodyPr>
          <a:lstStyle/>
          <a:p>
            <a:r>
              <a:rPr lang="sl-SI" sz="3600" b="1" dirty="0"/>
              <a:t>PONOVIMO</a:t>
            </a:r>
          </a:p>
        </p:txBody>
      </p:sp>
      <p:pic>
        <p:nvPicPr>
          <p:cNvPr id="4" name="Predstavnost v spletu 3" title="Infodrom: Dan samostojnosti in enotnosti">
            <a:hlinkClick r:id="" action="ppaction://media"/>
            <a:extLst>
              <a:ext uri="{FF2B5EF4-FFF2-40B4-BE49-F238E27FC236}">
                <a16:creationId xmlns:a16="http://schemas.microsoft.com/office/drawing/2014/main" id="{71D51266-04D8-4941-BA88-2CD404DF5F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3282" y="1042018"/>
            <a:ext cx="10008093" cy="56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9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57D469-0BC9-4C1E-B856-175DE186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5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5400" b="1" dirty="0"/>
              <a:t>SLOVENSKA HIMNA</a:t>
            </a:r>
          </a:p>
        </p:txBody>
      </p:sp>
      <p:pic>
        <p:nvPicPr>
          <p:cNvPr id="4" name="Predstavnost v spletu 3" title="Zdravljica - slovenska himna">
            <a:hlinkClick r:id="" action="ppaction://media"/>
            <a:extLst>
              <a:ext uri="{FF2B5EF4-FFF2-40B4-BE49-F238E27FC236}">
                <a16:creationId xmlns:a16="http://schemas.microsoft.com/office/drawing/2014/main" id="{3FD60B5F-6C21-4D9E-8006-F503857EBB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67740" y="2291795"/>
            <a:ext cx="7772400" cy="437197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2A6E4EB-95B6-440B-B395-2957B6621A84}"/>
              </a:ext>
            </a:extLst>
          </p:cNvPr>
          <p:cNvSpPr txBox="1"/>
          <p:nvPr/>
        </p:nvSpPr>
        <p:spPr>
          <a:xfrm>
            <a:off x="465666" y="1139297"/>
            <a:ext cx="11260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+mj-lt"/>
              </a:rPr>
              <a:t>Ob našem prihajajočem državnem prazniku je prav, da na začetku vstanemo in prisluhnemo himni Republike Slovenije. </a:t>
            </a:r>
          </a:p>
        </p:txBody>
      </p:sp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B18223DE-6CF4-4A6B-815C-1F6B8FC085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25" y="63551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4EDC40-CBF2-4673-B973-CD0E7C67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675"/>
            <a:ext cx="4506157" cy="620296"/>
          </a:xfrm>
        </p:spPr>
        <p:txBody>
          <a:bodyPr>
            <a:normAutofit fontScale="90000"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 </a:t>
            </a:r>
          </a:p>
        </p:txBody>
      </p:sp>
      <p:pic>
        <p:nvPicPr>
          <p:cNvPr id="4" name="Predstavnost v spletu 3" title="Dan samostojnosti in enotnosti, uvodni prizor šolske prireditve ob slovenskem državnem prazniku">
            <a:hlinkClick r:id="" action="ppaction://media"/>
            <a:extLst>
              <a:ext uri="{FF2B5EF4-FFF2-40B4-BE49-F238E27FC236}">
                <a16:creationId xmlns:a16="http://schemas.microsoft.com/office/drawing/2014/main" id="{49A5321F-A2CE-47CE-9DA1-2D4FACDD3E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3180" y="1253416"/>
            <a:ext cx="9963705" cy="56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273BA1-6440-40C8-861F-D9A86C82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l-SI" b="1" dirty="0"/>
              <a:t>ZGODOVINA SLOVENCEV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A7D9D5-DCDF-4C98-B229-0439A273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2" y="1253331"/>
            <a:ext cx="11946467" cy="4351338"/>
          </a:xfrm>
        </p:spPr>
        <p:txBody>
          <a:bodyPr/>
          <a:lstStyle/>
          <a:p>
            <a:r>
              <a:rPr lang="sl-SI" dirty="0"/>
              <a:t>Slovenci smo v svoji zgodovini le malokdaj sami odločali o sebi.</a:t>
            </a:r>
          </a:p>
          <a:p>
            <a:r>
              <a:rPr lang="sl-SI" dirty="0"/>
              <a:t>Praviloma smo živeli pod oblastjo drugih ljudstev v tujih državah.</a:t>
            </a:r>
          </a:p>
          <a:p>
            <a:r>
              <a:rPr lang="sl-SI" dirty="0"/>
              <a:t>Naši stari starši so živeli v Jugoslaviji.</a:t>
            </a:r>
          </a:p>
          <a:p>
            <a:r>
              <a:rPr lang="sl-SI" dirty="0"/>
              <a:t>Naši predniki pa so se rodili še v času, ko smo Slovenci spadali pod Avstrijo in </a:t>
            </a:r>
            <a:r>
              <a:rPr lang="sl-SI" dirty="0" err="1"/>
              <a:t>Avstroogrsko</a:t>
            </a:r>
            <a:r>
              <a:rPr lang="sl-SI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10F75E-2CAF-45AA-B18E-DA2791C4D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66" t="22716" r="26111" b="29630"/>
          <a:stretch/>
        </p:blipFill>
        <p:spPr>
          <a:xfrm>
            <a:off x="4927601" y="3324201"/>
            <a:ext cx="4978400" cy="3585192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776385A4-952D-43AC-97A4-2753BCD080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0" y="63523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535596-9E61-47C4-B452-6DE71DC5C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6" y="284691"/>
            <a:ext cx="11980333" cy="4351338"/>
          </a:xfrm>
        </p:spPr>
        <p:txBody>
          <a:bodyPr/>
          <a:lstStyle/>
          <a:p>
            <a:r>
              <a:rPr lang="sl-SI" dirty="0"/>
              <a:t>Naš odhod iz </a:t>
            </a:r>
            <a:r>
              <a:rPr lang="sl-SI" dirty="0" err="1"/>
              <a:t>Avstroogrske</a:t>
            </a:r>
            <a:r>
              <a:rPr lang="sl-SI" dirty="0"/>
              <a:t> v Jugoslavijo je bil velik korak naprej v naših prizadevanjih po samostojnosti in enakopravnosti z drugimi Evropskimi narodi.</a:t>
            </a:r>
          </a:p>
          <a:p>
            <a:r>
              <a:rPr lang="sl-SI" dirty="0"/>
              <a:t>Tudi Jugoslavija se ni izkazala kot naša dokončna rešiteljica.</a:t>
            </a:r>
          </a:p>
          <a:p>
            <a:r>
              <a:rPr lang="sl-SI" dirty="0"/>
              <a:t>Zlasti po smrti predsednika Tita so se za nas razmere zelo poslabšale.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DAB7378-311A-4912-BD2D-9FCB4E91B3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40" r="11220"/>
          <a:stretch/>
        </p:blipFill>
        <p:spPr>
          <a:xfrm>
            <a:off x="211666" y="2284889"/>
            <a:ext cx="5926667" cy="441833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3A02D09-C344-4243-B020-C3B336334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459" y="2242247"/>
            <a:ext cx="3309408" cy="461575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50480913-F6A4-4884-BC32-B6689BAA1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2971" y="62158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otnik 15">
            <a:extLst>
              <a:ext uri="{FF2B5EF4-FFF2-40B4-BE49-F238E27FC236}">
                <a16:creationId xmlns:a16="http://schemas.microsoft.com/office/drawing/2014/main" id="{E4FE62B4-4C26-4E3D-9D6F-0DFA2FDFBF09}"/>
              </a:ext>
            </a:extLst>
          </p:cNvPr>
          <p:cNvSpPr/>
          <p:nvPr/>
        </p:nvSpPr>
        <p:spPr>
          <a:xfrm>
            <a:off x="0" y="2742359"/>
            <a:ext cx="3725334" cy="14941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8059AD70-0B6D-49AA-9A44-0A8B52BF4DAF}"/>
              </a:ext>
            </a:extLst>
          </p:cNvPr>
          <p:cNvSpPr/>
          <p:nvPr/>
        </p:nvSpPr>
        <p:spPr>
          <a:xfrm>
            <a:off x="8851898" y="2929468"/>
            <a:ext cx="2781300" cy="1932990"/>
          </a:xfrm>
          <a:prstGeom prst="rect">
            <a:avLst/>
          </a:prstGeom>
          <a:solidFill>
            <a:srgbClr val="F884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130C9F96-C97C-4D45-A808-DC5A6A6A31F3}"/>
              </a:ext>
            </a:extLst>
          </p:cNvPr>
          <p:cNvSpPr/>
          <p:nvPr/>
        </p:nvSpPr>
        <p:spPr>
          <a:xfrm>
            <a:off x="8500533" y="5046133"/>
            <a:ext cx="3302000" cy="1733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D60EF9-281D-42DF-9D4A-AF11BAF9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133" y="216958"/>
            <a:ext cx="7941733" cy="2712509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/>
              <a:t>Slovenci v Jugoslaviji nismo bili zadovoljni zaradi:</a:t>
            </a:r>
          </a:p>
          <a:p>
            <a:pPr algn="ctr"/>
            <a:r>
              <a:rPr lang="sl-SI" dirty="0"/>
              <a:t> nedemokratičnega vladanja komunistične stranke,</a:t>
            </a:r>
          </a:p>
          <a:p>
            <a:pPr algn="ctr"/>
            <a:r>
              <a:rPr lang="sl-SI" dirty="0"/>
              <a:t>prevelike moči Jugoslovanske vojske v državi,</a:t>
            </a:r>
          </a:p>
          <a:p>
            <a:pPr algn="ctr"/>
            <a:r>
              <a:rPr lang="sl-SI" dirty="0"/>
              <a:t>gospodarskega izkoriščanja Slovenije,</a:t>
            </a:r>
          </a:p>
          <a:p>
            <a:pPr algn="ctr"/>
            <a:r>
              <a:rPr lang="sl-SI" dirty="0"/>
              <a:t>stalnega boja za pravice slovenskega jezika. </a:t>
            </a:r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52BC3C3A-CEB9-47FF-BB21-AA328EC6B101}"/>
              </a:ext>
            </a:extLst>
          </p:cNvPr>
          <p:cNvSpPr/>
          <p:nvPr/>
        </p:nvSpPr>
        <p:spPr>
          <a:xfrm>
            <a:off x="5731932" y="2929467"/>
            <a:ext cx="728133" cy="1794933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E49383D-3158-491D-B747-92DF3E6AA179}"/>
              </a:ext>
            </a:extLst>
          </p:cNvPr>
          <p:cNvSpPr txBox="1"/>
          <p:nvPr/>
        </p:nvSpPr>
        <p:spPr>
          <a:xfrm>
            <a:off x="3759200" y="4724400"/>
            <a:ext cx="4504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Mnogi pomembni in znani Slovenci so se zato povezali v politične skupine, ki jim pravimo stranke.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C535C644-5CAD-4127-AED8-4650F1B45EB3}"/>
              </a:ext>
            </a:extLst>
          </p:cNvPr>
          <p:cNvCxnSpPr/>
          <p:nvPr/>
        </p:nvCxnSpPr>
        <p:spPr>
          <a:xfrm flipH="1" flipV="1">
            <a:off x="3098800" y="4436533"/>
            <a:ext cx="897467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7A7F3E8-4D7E-4742-8E16-F12BDBBEDEB6}"/>
              </a:ext>
            </a:extLst>
          </p:cNvPr>
          <p:cNvSpPr txBox="1"/>
          <p:nvPr/>
        </p:nvSpPr>
        <p:spPr>
          <a:xfrm>
            <a:off x="-177801" y="2644170"/>
            <a:ext cx="3725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Te nove stranke so oblikovale zvezo DEMOS.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8EA65DA-5612-44CB-933D-F04DDABA7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49" t="47160" r="44584" b="19260"/>
          <a:stretch/>
        </p:blipFill>
        <p:spPr>
          <a:xfrm>
            <a:off x="825500" y="4357375"/>
            <a:ext cx="1803401" cy="240453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089B36D-FD51-494A-8C3C-A2223A34C147}"/>
              </a:ext>
            </a:extLst>
          </p:cNvPr>
          <p:cNvSpPr txBox="1"/>
          <p:nvPr/>
        </p:nvSpPr>
        <p:spPr>
          <a:xfrm>
            <a:off x="8822266" y="2929467"/>
            <a:ext cx="2252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NA VOLITVAH APRILA 1990 premagajo komuniste. </a:t>
            </a: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915D9017-3D95-47C8-AE01-54732059F61A}"/>
              </a:ext>
            </a:extLst>
          </p:cNvPr>
          <p:cNvCxnSpPr/>
          <p:nvPr/>
        </p:nvCxnSpPr>
        <p:spPr>
          <a:xfrm flipV="1">
            <a:off x="7137399" y="3928534"/>
            <a:ext cx="1507065" cy="5079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81F5A57-D6A7-4162-A4F5-EA0B38934B79}"/>
              </a:ext>
            </a:extLst>
          </p:cNvPr>
          <p:cNvSpPr txBox="1"/>
          <p:nvPr/>
        </p:nvSpPr>
        <p:spPr>
          <a:xfrm>
            <a:off x="8822266" y="5163242"/>
            <a:ext cx="2565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chemeClr val="bg2">
                    <a:lumMod val="10000"/>
                  </a:schemeClr>
                </a:solidFill>
              </a:rPr>
              <a:t>V Sloveniji je prevzel oblast DEMOS</a:t>
            </a:r>
            <a:r>
              <a:rPr lang="sl-SI" sz="28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D7E4EE0A-139E-4DB5-AC12-6564268DC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0305" y="1085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E9BD39-E65D-42E5-A5F9-11341D3F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67" y="-67725"/>
            <a:ext cx="10515600" cy="1325563"/>
          </a:xfrm>
        </p:spPr>
        <p:txBody>
          <a:bodyPr/>
          <a:lstStyle/>
          <a:p>
            <a:r>
              <a:rPr lang="sl-SI" b="1" dirty="0"/>
              <a:t>PLEBISCIT 23. 12. 1990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413638-0BCF-4DFC-9160-34C82255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96" y="931352"/>
            <a:ext cx="10515600" cy="4636559"/>
          </a:xfrm>
        </p:spPr>
        <p:txBody>
          <a:bodyPr/>
          <a:lstStyle/>
          <a:p>
            <a:r>
              <a:rPr lang="sl-SI" dirty="0"/>
              <a:t>DEMOS se je odločil Slovenijo popeljati izven Jugoslavije.</a:t>
            </a:r>
          </a:p>
          <a:p>
            <a:r>
              <a:rPr lang="sl-SI" dirty="0"/>
              <a:t>Organizirane so bile ljudske volitve – PLEBISCIT.</a:t>
            </a:r>
          </a:p>
          <a:p>
            <a:r>
              <a:rPr lang="sl-SI" dirty="0"/>
              <a:t>Ljudstvo se je odločalo o vprašanju: </a:t>
            </a:r>
            <a:r>
              <a:rPr lang="sl-SI" b="1" dirty="0"/>
              <a:t>„Ali naj Republika Slovenija postane samostojna in neodvisna država?“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104501-FEA2-40E1-BA57-AE7943EA3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552" y="2506662"/>
            <a:ext cx="4221448" cy="43513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65BD70F-9A8C-4037-993E-278222F6C6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83" t="29135" r="43056" b="28642"/>
          <a:stretch/>
        </p:blipFill>
        <p:spPr>
          <a:xfrm>
            <a:off x="330200" y="3069980"/>
            <a:ext cx="3462867" cy="36779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CC9F0BA-625F-4E2E-9ADE-37DE91526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362" y="3429000"/>
            <a:ext cx="3890894" cy="258921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9CE7638B-E08B-4BA4-ACE1-A84B5B0B27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0985" y="2458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E95E0D76-D8C7-45FE-B93B-764490564120}"/>
              </a:ext>
            </a:extLst>
          </p:cNvPr>
          <p:cNvSpPr/>
          <p:nvPr/>
        </p:nvSpPr>
        <p:spPr>
          <a:xfrm>
            <a:off x="110065" y="4241224"/>
            <a:ext cx="11963402" cy="2616775"/>
          </a:xfrm>
          <a:prstGeom prst="rect">
            <a:avLst/>
          </a:prstGeom>
          <a:solidFill>
            <a:srgbClr val="F8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7D75194-067A-4B3A-8CB4-D511E90C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6" y="144992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 PLEBISCITA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54EC66-F0D8-47D0-9F70-7F258069B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470556"/>
            <a:ext cx="11641667" cy="266117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Na plebiscitu se je velika večina Slovencev (več kot 88%)</a:t>
            </a:r>
          </a:p>
          <a:p>
            <a:pPr marL="0" indent="0">
              <a:buNone/>
            </a:pPr>
            <a:r>
              <a:rPr lang="sl-SI" dirty="0"/>
              <a:t> odločila za SAMOSTOJNO </a:t>
            </a:r>
            <a:r>
              <a:rPr lang="sl-SI" sz="4400" dirty="0">
                <a:solidFill>
                  <a:schemeClr val="bg1"/>
                </a:solidFill>
                <a:highlight>
                  <a:srgbClr val="C0C0C0"/>
                </a:highlight>
              </a:rPr>
              <a:t>SLO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VEN</a:t>
            </a:r>
            <a:r>
              <a:rPr lang="sl-SI" sz="4400" dirty="0">
                <a:solidFill>
                  <a:srgbClr val="FF0000"/>
                </a:solidFill>
              </a:rPr>
              <a:t>IJO</a:t>
            </a:r>
            <a:r>
              <a:rPr lang="sl-SI" sz="4400" dirty="0"/>
              <a:t>.</a:t>
            </a:r>
          </a:p>
          <a:p>
            <a:r>
              <a:rPr lang="sl-SI" dirty="0"/>
              <a:t>Zato ta dogodek velja za 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praznik.</a:t>
            </a:r>
            <a:r>
              <a:rPr lang="sl-SI" dirty="0"/>
              <a:t> </a:t>
            </a:r>
          </a:p>
          <a:p>
            <a:r>
              <a:rPr lang="sl-SI" sz="3200" dirty="0"/>
              <a:t>Rezultate volitev so razglasili 26. decembra 1990 in zato je od takrat </a:t>
            </a:r>
            <a:r>
              <a:rPr lang="sl-SI" sz="4000" b="1" dirty="0"/>
              <a:t>26. december</a:t>
            </a:r>
            <a:r>
              <a:rPr lang="sl-SI" sz="3200" dirty="0"/>
              <a:t> praznik in dela prosti dan.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A33B642-62FB-4F93-BE80-D5282FEEA0F8}"/>
              </a:ext>
            </a:extLst>
          </p:cNvPr>
          <p:cNvSpPr txBox="1"/>
          <p:nvPr/>
        </p:nvSpPr>
        <p:spPr>
          <a:xfrm>
            <a:off x="321734" y="4373906"/>
            <a:ext cx="111506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ALI VEŠ?</a:t>
            </a:r>
          </a:p>
          <a:p>
            <a:endParaRPr lang="sl-SI" dirty="0"/>
          </a:p>
          <a:p>
            <a:pPr algn="ctr"/>
            <a:r>
              <a:rPr lang="sl-SI" sz="2400" dirty="0"/>
              <a:t>Do septembra </a:t>
            </a:r>
            <a:r>
              <a:rPr lang="sl-SI" sz="2400" dirty="0">
                <a:hlinkClick r:id="rId4" tooltip="200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2005</a:t>
            </a:r>
            <a:r>
              <a:rPr lang="sl-SI" sz="2400" dirty="0"/>
              <a:t> se je praznik imenoval le </a:t>
            </a:r>
            <a:r>
              <a:rPr lang="sl-SI" sz="2400" b="1" dirty="0"/>
              <a:t>dan samostojnosti</a:t>
            </a:r>
            <a:r>
              <a:rPr lang="sl-SI" sz="2400" dirty="0"/>
              <a:t>, a so ga s spremembo zakona o praznikih in dela prostih dnevih na pobudo takratne opozicijske stranke </a:t>
            </a:r>
            <a:r>
              <a:rPr lang="sl-SI" sz="2400" dirty="0">
                <a:hlinkClick r:id="rId5" tooltip="Socialni demokra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Socialni demokrati</a:t>
            </a:r>
            <a:r>
              <a:rPr lang="sl-SI" sz="2400" dirty="0"/>
              <a:t> dopolnili z </a:t>
            </a:r>
            <a:r>
              <a:rPr lang="sl-SI" sz="2400" i="1" dirty="0"/>
              <a:t>in enotnosti</a:t>
            </a:r>
            <a:r>
              <a:rPr lang="sl-SI" sz="2400" dirty="0"/>
              <a:t>, saj naj bi ta dan namreč </a:t>
            </a:r>
            <a:r>
              <a:rPr lang="sl-SI" sz="2400" dirty="0">
                <a:hlinkClick r:id="rId6" tooltip="Sloven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Slovenci</a:t>
            </a:r>
            <a:r>
              <a:rPr lang="sl-SI" sz="2400" dirty="0"/>
              <a:t> pokazali največjo mero enotnosti v </a:t>
            </a:r>
            <a:r>
              <a:rPr lang="sl-SI" sz="2400" dirty="0">
                <a:hlinkClick r:id="rId7" tooltip="Zgodovina Slovenij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svoji zgodovini</a:t>
            </a:r>
            <a:r>
              <a:rPr lang="sl-SI" sz="2400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93B9A7C-C640-43A4-B267-FB60604D2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3565" y="144992"/>
            <a:ext cx="3459902" cy="1937545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83BFC205-8B70-4179-BA34-ABC45849C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4503" y="37105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9AD6CE-A156-466F-A3D3-1E09E157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6" y="200025"/>
            <a:ext cx="10515600" cy="2526242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S plebiscitom pa Slovenija še ni postala samostojna država.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4C985A-9F70-4B79-A671-2552EF020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256" y="892039"/>
            <a:ext cx="6387649" cy="479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30BCD8E-98BD-49DA-85D7-C144907CBA81}"/>
              </a:ext>
            </a:extLst>
          </p:cNvPr>
          <p:cNvSpPr txBox="1"/>
          <p:nvPr/>
        </p:nvSpPr>
        <p:spPr>
          <a:xfrm>
            <a:off x="211666" y="1442046"/>
            <a:ext cx="296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Ko smo čez pol leta – 25. junija 1991 - razglasili odcepitev od Jugoslavije in svojo samostojnost, nas je napadla jugoslovanska vojska.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7C18566-E54C-460D-A803-E00FBD5CE052}"/>
              </a:ext>
            </a:extLst>
          </p:cNvPr>
          <p:cNvSpPr txBox="1"/>
          <p:nvPr/>
        </p:nvSpPr>
        <p:spPr>
          <a:xfrm>
            <a:off x="4030462" y="5899728"/>
            <a:ext cx="80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Požrtvovalnost, spretnost in politična pomoč iz tujine – tako nam je uspelo ubraniti domovino in zaživeti v svoji samostojni državi.</a:t>
            </a:r>
          </a:p>
        </p:txBody>
      </p:sp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8823CEE0-EC79-4E04-A7A6-C7D8F64FD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24" y="1306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409</Words>
  <Application>Microsoft Office PowerPoint</Application>
  <PresentationFormat>Širokozaslonsko</PresentationFormat>
  <Paragraphs>38</Paragraphs>
  <Slides>10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PRAZNIK SAMOSTOJNOSTI IN ENOTNOSTI</vt:lpstr>
      <vt:lpstr>SLOVENSKA HIMNA</vt:lpstr>
      <vt:lpstr>UVOD </vt:lpstr>
      <vt:lpstr>ZGODOVINA SLOVENCEV</vt:lpstr>
      <vt:lpstr>PowerPointova predstavitev</vt:lpstr>
      <vt:lpstr>PowerPointova predstavitev</vt:lpstr>
      <vt:lpstr>PLEBISCIT 23. 12. 1990</vt:lpstr>
      <vt:lpstr>REZULTATI PLEBISCITA</vt:lpstr>
      <vt:lpstr>PowerPointova predstavitev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PRAZNIK SAMOSTOJNOSTI IN ENOTNOSTI</dc:title>
  <dc:creator>OŠ Lenart 03</dc:creator>
  <cp:lastModifiedBy>OŠ Lenart 03</cp:lastModifiedBy>
  <cp:revision>30</cp:revision>
  <dcterms:created xsi:type="dcterms:W3CDTF">2021-12-08T16:07:09Z</dcterms:created>
  <dcterms:modified xsi:type="dcterms:W3CDTF">2021-12-21T09:41:13Z</dcterms:modified>
</cp:coreProperties>
</file>