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4" r:id="rId1"/>
  </p:sldMasterIdLst>
  <p:notesMasterIdLst>
    <p:notesMasterId r:id="rId15"/>
  </p:notesMasterIdLst>
  <p:sldIdLst>
    <p:sldId id="257" r:id="rId2"/>
    <p:sldId id="275" r:id="rId3"/>
    <p:sldId id="284" r:id="rId4"/>
    <p:sldId id="286" r:id="rId5"/>
    <p:sldId id="287" r:id="rId6"/>
    <p:sldId id="288" r:id="rId7"/>
    <p:sldId id="289" r:id="rId8"/>
    <p:sldId id="290" r:id="rId9"/>
    <p:sldId id="292" r:id="rId10"/>
    <p:sldId id="285" r:id="rId11"/>
    <p:sldId id="293" r:id="rId12"/>
    <p:sldId id="291" r:id="rId13"/>
    <p:sldId id="300" r:id="rId14"/>
  </p:sldIdLst>
  <p:sldSz cx="12192000" cy="6858000"/>
  <p:notesSz cx="6669088" cy="987266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66707" autoAdjust="0"/>
  </p:normalViewPr>
  <p:slideViewPr>
    <p:cSldViewPr snapToGrid="0">
      <p:cViewPr varScale="1">
        <p:scale>
          <a:sx n="74" d="100"/>
          <a:sy n="74" d="100"/>
        </p:scale>
        <p:origin x="1932"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značba mesta glave 1"/>
          <p:cNvSpPr>
            <a:spLocks noGrp="1"/>
          </p:cNvSpPr>
          <p:nvPr>
            <p:ph type="hdr" sz="quarter"/>
          </p:nvPr>
        </p:nvSpPr>
        <p:spPr>
          <a:xfrm>
            <a:off x="0" y="0"/>
            <a:ext cx="2889938" cy="495348"/>
          </a:xfrm>
          <a:prstGeom prst="rect">
            <a:avLst/>
          </a:prstGeom>
        </p:spPr>
        <p:txBody>
          <a:bodyPr vert="horz" lIns="91440" tIns="45720" rIns="91440" bIns="45720" rtlCol="0"/>
          <a:lstStyle>
            <a:lvl1pPr algn="l">
              <a:defRPr sz="1200"/>
            </a:lvl1pPr>
          </a:lstStyle>
          <a:p>
            <a:endParaRPr lang="sl-SI"/>
          </a:p>
        </p:txBody>
      </p:sp>
      <p:sp>
        <p:nvSpPr>
          <p:cNvPr id="3" name="Označba mesta datuma 2"/>
          <p:cNvSpPr>
            <a:spLocks noGrp="1"/>
          </p:cNvSpPr>
          <p:nvPr>
            <p:ph type="dt" idx="1"/>
          </p:nvPr>
        </p:nvSpPr>
        <p:spPr>
          <a:xfrm>
            <a:off x="3777607" y="0"/>
            <a:ext cx="2889938" cy="495348"/>
          </a:xfrm>
          <a:prstGeom prst="rect">
            <a:avLst/>
          </a:prstGeom>
        </p:spPr>
        <p:txBody>
          <a:bodyPr vert="horz" lIns="91440" tIns="45720" rIns="91440" bIns="45720" rtlCol="0"/>
          <a:lstStyle>
            <a:lvl1pPr algn="r">
              <a:defRPr sz="1200"/>
            </a:lvl1pPr>
          </a:lstStyle>
          <a:p>
            <a:fld id="{4D0E482C-DB1E-48E1-9DB3-DF9F25C8C3D6}" type="datetimeFigureOut">
              <a:rPr lang="sl-SI" smtClean="0"/>
              <a:t>11. 03. 2025</a:t>
            </a:fld>
            <a:endParaRPr lang="sl-SI"/>
          </a:p>
        </p:txBody>
      </p:sp>
      <p:sp>
        <p:nvSpPr>
          <p:cNvPr id="4" name="Označba mesta stranske slike 3"/>
          <p:cNvSpPr>
            <a:spLocks noGrp="1" noRot="1" noChangeAspect="1"/>
          </p:cNvSpPr>
          <p:nvPr>
            <p:ph type="sldImg" idx="2"/>
          </p:nvPr>
        </p:nvSpPr>
        <p:spPr>
          <a:xfrm>
            <a:off x="373063" y="1233488"/>
            <a:ext cx="5922962" cy="3332162"/>
          </a:xfrm>
          <a:prstGeom prst="rect">
            <a:avLst/>
          </a:prstGeom>
          <a:noFill/>
          <a:ln w="12700">
            <a:solidFill>
              <a:prstClr val="black"/>
            </a:solidFill>
          </a:ln>
        </p:spPr>
        <p:txBody>
          <a:bodyPr vert="horz" lIns="91440" tIns="45720" rIns="91440" bIns="45720" rtlCol="0" anchor="ctr"/>
          <a:lstStyle/>
          <a:p>
            <a:endParaRPr lang="sl-SI"/>
          </a:p>
        </p:txBody>
      </p:sp>
      <p:sp>
        <p:nvSpPr>
          <p:cNvPr id="5" name="Označba mesta opomb 4"/>
          <p:cNvSpPr>
            <a:spLocks noGrp="1"/>
          </p:cNvSpPr>
          <p:nvPr>
            <p:ph type="body" sz="quarter" idx="3"/>
          </p:nvPr>
        </p:nvSpPr>
        <p:spPr>
          <a:xfrm>
            <a:off x="666909" y="4751219"/>
            <a:ext cx="5335270" cy="3887361"/>
          </a:xfrm>
          <a:prstGeom prst="rect">
            <a:avLst/>
          </a:prstGeom>
        </p:spPr>
        <p:txBody>
          <a:bodyPr vert="horz" lIns="91440" tIns="45720" rIns="91440" bIns="45720" rtlCol="0"/>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6" name="Označba mesta noge 5"/>
          <p:cNvSpPr>
            <a:spLocks noGrp="1"/>
          </p:cNvSpPr>
          <p:nvPr>
            <p:ph type="ftr" sz="quarter" idx="4"/>
          </p:nvPr>
        </p:nvSpPr>
        <p:spPr>
          <a:xfrm>
            <a:off x="0" y="9377317"/>
            <a:ext cx="2889938" cy="495347"/>
          </a:xfrm>
          <a:prstGeom prst="rect">
            <a:avLst/>
          </a:prstGeom>
        </p:spPr>
        <p:txBody>
          <a:bodyPr vert="horz" lIns="91440" tIns="45720" rIns="91440" bIns="45720" rtlCol="0" anchor="b"/>
          <a:lstStyle>
            <a:lvl1pPr algn="l">
              <a:defRPr sz="1200"/>
            </a:lvl1pPr>
          </a:lstStyle>
          <a:p>
            <a:endParaRPr lang="sl-SI"/>
          </a:p>
        </p:txBody>
      </p:sp>
      <p:sp>
        <p:nvSpPr>
          <p:cNvPr id="7" name="Označba mesta številke diapozitiva 6"/>
          <p:cNvSpPr>
            <a:spLocks noGrp="1"/>
          </p:cNvSpPr>
          <p:nvPr>
            <p:ph type="sldNum" sz="quarter" idx="5"/>
          </p:nvPr>
        </p:nvSpPr>
        <p:spPr>
          <a:xfrm>
            <a:off x="3777607" y="9377317"/>
            <a:ext cx="2889938" cy="495347"/>
          </a:xfrm>
          <a:prstGeom prst="rect">
            <a:avLst/>
          </a:prstGeom>
        </p:spPr>
        <p:txBody>
          <a:bodyPr vert="horz" lIns="91440" tIns="45720" rIns="91440" bIns="45720" rtlCol="0" anchor="b"/>
          <a:lstStyle>
            <a:lvl1pPr algn="r">
              <a:defRPr sz="1200"/>
            </a:lvl1pPr>
          </a:lstStyle>
          <a:p>
            <a:fld id="{F9F2E536-EE64-42B2-BEF7-7661A5477C3C}" type="slidenum">
              <a:rPr lang="sl-SI" smtClean="0"/>
              <a:t>‹#›</a:t>
            </a:fld>
            <a:endParaRPr lang="sl-SI"/>
          </a:p>
        </p:txBody>
      </p:sp>
    </p:spTree>
    <p:extLst>
      <p:ext uri="{BB962C8B-B14F-4D97-AF65-F5344CB8AC3E}">
        <p14:creationId xmlns:p14="http://schemas.microsoft.com/office/powerpoint/2010/main" val="39314255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a:p>
        </p:txBody>
      </p:sp>
      <p:sp>
        <p:nvSpPr>
          <p:cNvPr id="4" name="Označba mesta številke diapozitiva 3"/>
          <p:cNvSpPr>
            <a:spLocks noGrp="1"/>
          </p:cNvSpPr>
          <p:nvPr>
            <p:ph type="sldNum" sz="quarter" idx="5"/>
          </p:nvPr>
        </p:nvSpPr>
        <p:spPr/>
        <p:txBody>
          <a:bodyPr/>
          <a:lstStyle/>
          <a:p>
            <a:fld id="{F9F2E536-EE64-42B2-BEF7-7661A5477C3C}" type="slidenum">
              <a:rPr lang="sl-SI" smtClean="0"/>
              <a:t>1</a:t>
            </a:fld>
            <a:endParaRPr lang="sl-SI"/>
          </a:p>
        </p:txBody>
      </p:sp>
    </p:spTree>
    <p:extLst>
      <p:ext uri="{BB962C8B-B14F-4D97-AF65-F5344CB8AC3E}">
        <p14:creationId xmlns:p14="http://schemas.microsoft.com/office/powerpoint/2010/main" val="3422463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r>
              <a:rPr lang="sl-SI" sz="1200" kern="1200" dirty="0">
                <a:solidFill>
                  <a:schemeClr val="tx1"/>
                </a:solidFill>
                <a:effectLst/>
                <a:latin typeface="+mn-lt"/>
                <a:ea typeface="+mn-ea"/>
                <a:cs typeface="+mn-cs"/>
              </a:rPr>
              <a:t>Besedilo ni tako neposredno in jasno, kot ga poznajo nekatere druge ureditve, vendar se da iz njega kljub temu izluščiti namene kaznovanja, kot jih običajno opredeljuje teorija: prevencijo, retribucijo in rehabilitacijo. Da je v besedilu zajetih več različnih namenov kaznovanja, ni nenavadno, niti posebej problematično. V sodobnih kaznovalnih sistemih praktično ni moč najti ureditve, kjer bi bil namen kaznovanja en sam – obe skrajnosti – absolutna in utilitaristična sta v tem smislu preseženi in se ne pojavljata več. Zaradi koherentnosti in jasnosti sistema pa je v vseh primerih kombiniranja različnih namenov nujna ustrezna vzpostavitev hierarhije med njimi. V predlaganem besedilu takšna hierarhija ni povsem očitna, pa vendar jo je mogoče s klasičnimi metodami interpretacije po mojem mnenju dovolj jasno razbrati. </a:t>
            </a:r>
          </a:p>
          <a:p>
            <a:r>
              <a:rPr lang="sl-SI" sz="1200" kern="1200" dirty="0">
                <a:solidFill>
                  <a:schemeClr val="tx1"/>
                </a:solidFill>
                <a:effectLst/>
                <a:latin typeface="+mn-lt"/>
                <a:ea typeface="+mn-ea"/>
                <a:cs typeface="+mn-cs"/>
              </a:rPr>
              <a:t> </a:t>
            </a:r>
          </a:p>
          <a:p>
            <a:r>
              <a:rPr lang="sl-SI" sz="1200" kern="1200" dirty="0">
                <a:solidFill>
                  <a:schemeClr val="tx1"/>
                </a:solidFill>
                <a:effectLst/>
                <a:latin typeface="+mn-lt"/>
                <a:ea typeface="+mn-ea"/>
                <a:cs typeface="+mn-cs"/>
              </a:rPr>
              <a:t>Z besedico »</a:t>
            </a:r>
            <a:r>
              <a:rPr lang="sl-SI" sz="1200" i="1" kern="1200" dirty="0">
                <a:solidFill>
                  <a:schemeClr val="tx1"/>
                </a:solidFill>
                <a:effectLst/>
                <a:latin typeface="+mn-lt"/>
                <a:ea typeface="+mn-ea"/>
                <a:cs typeface="+mn-cs"/>
              </a:rPr>
              <a:t>predvsem</a:t>
            </a:r>
            <a:r>
              <a:rPr lang="sl-SI" sz="1200" kern="1200" dirty="0">
                <a:solidFill>
                  <a:schemeClr val="tx1"/>
                </a:solidFill>
                <a:effectLst/>
                <a:latin typeface="+mn-lt"/>
                <a:ea typeface="+mn-ea"/>
                <a:cs typeface="+mn-cs"/>
              </a:rPr>
              <a:t>« je na prvo mesto med nameni kaznovanja skladno s slovenskim </a:t>
            </a:r>
            <a:r>
              <a:rPr lang="sl-SI" sz="1200" kern="1200" dirty="0" err="1">
                <a:solidFill>
                  <a:schemeClr val="tx1"/>
                </a:solidFill>
                <a:effectLst/>
                <a:latin typeface="+mn-lt"/>
                <a:ea typeface="+mn-ea"/>
                <a:cs typeface="+mn-cs"/>
              </a:rPr>
              <a:t>penološkim</a:t>
            </a:r>
            <a:r>
              <a:rPr lang="sl-SI" sz="1200" kern="1200" dirty="0">
                <a:solidFill>
                  <a:schemeClr val="tx1"/>
                </a:solidFill>
                <a:effectLst/>
                <a:latin typeface="+mn-lt"/>
                <a:ea typeface="+mn-ea"/>
                <a:cs typeface="+mn-cs"/>
              </a:rPr>
              <a:t> izročilom postavljena rehabilitacija. </a:t>
            </a:r>
            <a:r>
              <a:rPr lang="sl-SI" sz="1200" kern="1200" dirty="0" err="1">
                <a:solidFill>
                  <a:schemeClr val="tx1"/>
                </a:solidFill>
                <a:effectLst/>
                <a:latin typeface="+mn-lt"/>
                <a:ea typeface="+mn-ea"/>
                <a:cs typeface="+mn-cs"/>
              </a:rPr>
              <a:t>Rehabilitativni</a:t>
            </a:r>
            <a:r>
              <a:rPr lang="sl-SI" sz="1200" kern="1200" dirty="0">
                <a:solidFill>
                  <a:schemeClr val="tx1"/>
                </a:solidFill>
                <a:effectLst/>
                <a:latin typeface="+mn-lt"/>
                <a:ea typeface="+mn-ea"/>
                <a:cs typeface="+mn-cs"/>
              </a:rPr>
              <a:t> namen je tesno povezan s kriterijem »smotrnosti«, ki ga je vzpostavila sodna praksa, kaže pa na zavedanje države, da kazen ne more biti sama sebi namen, temveč mora biti napolnjena s prizadevanji za kar najbolj »smotrno« sankcijo, ki omogoča polno vključitev storilca v skupnost. Vendar besedilo ne vzpostavlja rehabilitacije niti kot edini niti kot vseobsežni namen. Na eni strani z dodatkom </a:t>
            </a:r>
            <a:r>
              <a:rPr lang="sl-SI" sz="1200" i="1" kern="1200" dirty="0">
                <a:solidFill>
                  <a:schemeClr val="tx1"/>
                </a:solidFill>
                <a:effectLst/>
                <a:latin typeface="+mn-lt"/>
                <a:ea typeface="+mn-ea"/>
                <a:cs typeface="+mn-cs"/>
              </a:rPr>
              <a:t>»ob spoštovanju človeškega dostojanstva in osebnosti storilca kaznivega dejanja« </a:t>
            </a:r>
            <a:r>
              <a:rPr lang="sl-SI" sz="1200" kern="1200" dirty="0">
                <a:solidFill>
                  <a:schemeClr val="tx1"/>
                </a:solidFill>
                <a:effectLst/>
                <a:latin typeface="+mn-lt"/>
                <a:ea typeface="+mn-ea"/>
                <a:cs typeface="+mn-cs"/>
              </a:rPr>
              <a:t>postavlja jasne meje </a:t>
            </a:r>
            <a:r>
              <a:rPr lang="sl-SI" sz="1200" kern="1200" dirty="0" err="1">
                <a:solidFill>
                  <a:schemeClr val="tx1"/>
                </a:solidFill>
                <a:effectLst/>
                <a:latin typeface="+mn-lt"/>
                <a:ea typeface="+mn-ea"/>
                <a:cs typeface="+mn-cs"/>
              </a:rPr>
              <a:t>rehabilitativnim</a:t>
            </a:r>
            <a:r>
              <a:rPr lang="sl-SI" sz="1200" kern="1200" dirty="0">
                <a:solidFill>
                  <a:schemeClr val="tx1"/>
                </a:solidFill>
                <a:effectLst/>
                <a:latin typeface="+mn-lt"/>
                <a:ea typeface="+mn-ea"/>
                <a:cs typeface="+mn-cs"/>
              </a:rPr>
              <a:t> ukrepom države in se tako izogne težavam, v katere je v drugi polovici prejšnjega stoletja pripeljala pretirana želja po spreminjanju obsojencev.</a:t>
            </a:r>
          </a:p>
          <a:p>
            <a:r>
              <a:rPr lang="sl-SI" sz="1200" kern="1200" dirty="0">
                <a:solidFill>
                  <a:schemeClr val="tx1"/>
                </a:solidFill>
                <a:effectLst/>
                <a:latin typeface="+mn-lt"/>
                <a:ea typeface="+mn-ea"/>
                <a:cs typeface="+mn-cs"/>
              </a:rPr>
              <a:t> </a:t>
            </a:r>
          </a:p>
          <a:p>
            <a:r>
              <a:rPr lang="sl-SI" sz="1200" kern="1200" dirty="0">
                <a:solidFill>
                  <a:schemeClr val="tx1"/>
                </a:solidFill>
                <a:effectLst/>
                <a:latin typeface="+mn-lt"/>
                <a:ea typeface="+mn-ea"/>
                <a:cs typeface="+mn-cs"/>
              </a:rPr>
              <a:t>Po drugi strani z besedilom, ki se nahaja pred besedico »</a:t>
            </a:r>
            <a:r>
              <a:rPr lang="sl-SI" sz="1200" i="1" kern="1200" dirty="0">
                <a:solidFill>
                  <a:schemeClr val="tx1"/>
                </a:solidFill>
                <a:effectLst/>
                <a:latin typeface="+mn-lt"/>
                <a:ea typeface="+mn-ea"/>
                <a:cs typeface="+mn-cs"/>
              </a:rPr>
              <a:t>predvsem</a:t>
            </a:r>
            <a:r>
              <a:rPr lang="sl-SI" sz="1200" kern="1200" dirty="0">
                <a:solidFill>
                  <a:schemeClr val="tx1"/>
                </a:solidFill>
                <a:effectLst/>
                <a:latin typeface="+mn-lt"/>
                <a:ea typeface="+mn-ea"/>
                <a:cs typeface="+mn-cs"/>
              </a:rPr>
              <a:t>«, poudarja druge elemente namena kaznovanja. Med njimi je v delu, ki govori o varovanju temeljnih vrednot in načel pravnega reda, mogoče zaznati idejo pozitivne generalne prevencije, pri kateri je v ospredju vnovična potrditev (re-afirmacija) kršenih pravnih norm in vzpostavitev zaupanja v delovanje pravnega sistema. Pri tem je pomembno opozoriti, da je ta namen sankcij (lahko) izpolnjen že s samim izrekom sankcije, ki deluje (specialno in generalno) preventivno z utrjevanjem obstoječih pravnih pravil.</a:t>
            </a:r>
          </a:p>
          <a:p>
            <a:r>
              <a:rPr lang="sl-SI" sz="1200" kern="1200" dirty="0">
                <a:solidFill>
                  <a:schemeClr val="tx1"/>
                </a:solidFill>
                <a:effectLst/>
                <a:latin typeface="+mn-lt"/>
                <a:ea typeface="+mn-ea"/>
                <a:cs typeface="+mn-cs"/>
              </a:rPr>
              <a:t> </a:t>
            </a:r>
          </a:p>
          <a:p>
            <a:r>
              <a:rPr lang="sl-SI" sz="1200" kern="1200" dirty="0">
                <a:solidFill>
                  <a:schemeClr val="tx1"/>
                </a:solidFill>
                <a:effectLst/>
                <a:latin typeface="+mn-lt"/>
                <a:ea typeface="+mn-ea"/>
                <a:cs typeface="+mn-cs"/>
              </a:rPr>
              <a:t>V duhu bolj klasične generalne in specialne prevencije lahko beremo tudi zatrjevanje, da država s kaznovanjem </a:t>
            </a:r>
            <a:r>
              <a:rPr lang="sl-SI" sz="1200" i="1" kern="1200" dirty="0">
                <a:solidFill>
                  <a:schemeClr val="tx1"/>
                </a:solidFill>
                <a:effectLst/>
                <a:latin typeface="+mn-lt"/>
                <a:ea typeface="+mn-ea"/>
                <a:cs typeface="+mn-cs"/>
              </a:rPr>
              <a:t>»vzpostavlja zavedanje storilca kaznivega dejanja in drugih o nedopustnosti izvršitve kaznivih dejanj«</a:t>
            </a:r>
            <a:r>
              <a:rPr lang="sl-SI" sz="1200" kern="1200" dirty="0">
                <a:solidFill>
                  <a:schemeClr val="tx1"/>
                </a:solidFill>
                <a:effectLst/>
                <a:latin typeface="+mn-lt"/>
                <a:ea typeface="+mn-ea"/>
                <a:cs typeface="+mn-cs"/>
              </a:rPr>
              <a:t>, pri čemer je pomembno, da ta namen kaznovanja ni določen kot temeljni. To je skladno z ugotovitvami številnih študij o praktičnih vidikih prevencije (predvsem v luči zastraševanja), ki ugotavljajo, da je dejanski učinek zastraševanja izjemno majhen, poleg tega pa tudi načelno vprašljiv.</a:t>
            </a:r>
          </a:p>
          <a:p>
            <a:r>
              <a:rPr lang="sl-SI" sz="1200" kern="1200" dirty="0">
                <a:solidFill>
                  <a:schemeClr val="tx1"/>
                </a:solidFill>
                <a:effectLst/>
                <a:latin typeface="+mn-lt"/>
                <a:ea typeface="+mn-ea"/>
                <a:cs typeface="+mn-cs"/>
              </a:rPr>
              <a:t> </a:t>
            </a:r>
          </a:p>
          <a:p>
            <a:r>
              <a:rPr lang="sl-SI" sz="1200" kern="1200" dirty="0">
                <a:solidFill>
                  <a:schemeClr val="tx1"/>
                </a:solidFill>
                <a:effectLst/>
                <a:latin typeface="+mn-lt"/>
                <a:ea typeface="+mn-ea"/>
                <a:cs typeface="+mn-cs"/>
              </a:rPr>
              <a:t>Dodatno pa lahko ob seciranju besedila iz zgornjega navedka (</a:t>
            </a:r>
            <a:r>
              <a:rPr lang="sl-SI" sz="1200" i="1" kern="1200" dirty="0">
                <a:solidFill>
                  <a:schemeClr val="tx1"/>
                </a:solidFill>
                <a:effectLst/>
                <a:latin typeface="+mn-lt"/>
                <a:ea typeface="+mn-ea"/>
                <a:cs typeface="+mn-cs"/>
              </a:rPr>
              <a:t>nedopustnost</a:t>
            </a:r>
            <a:r>
              <a:rPr lang="sl-SI" sz="1200" kern="1200" dirty="0">
                <a:solidFill>
                  <a:schemeClr val="tx1"/>
                </a:solidFill>
                <a:effectLst/>
                <a:latin typeface="+mn-lt"/>
                <a:ea typeface="+mn-ea"/>
                <a:cs typeface="+mn-cs"/>
              </a:rPr>
              <a:t>) izluščimo tudi družbeno obsodbo dejanja, ki nas pripelje do zadnjega obravnavanega namena kaznovanja – </a:t>
            </a:r>
            <a:r>
              <a:rPr lang="sl-SI" sz="1200" kern="1200" dirty="0" err="1">
                <a:solidFill>
                  <a:schemeClr val="tx1"/>
                </a:solidFill>
                <a:effectLst/>
                <a:latin typeface="+mn-lt"/>
                <a:ea typeface="+mn-ea"/>
                <a:cs typeface="+mn-cs"/>
              </a:rPr>
              <a:t>retributivizma</a:t>
            </a:r>
            <a:r>
              <a:rPr lang="sl-SI" sz="1200" kern="1200" dirty="0">
                <a:solidFill>
                  <a:schemeClr val="tx1"/>
                </a:solidFill>
                <a:effectLst/>
                <a:latin typeface="+mn-lt"/>
                <a:ea typeface="+mn-ea"/>
                <a:cs typeface="+mn-cs"/>
              </a:rPr>
              <a:t> (</a:t>
            </a:r>
            <a:r>
              <a:rPr lang="sl-SI" sz="1200" kern="1200" dirty="0" err="1">
                <a:solidFill>
                  <a:schemeClr val="tx1"/>
                </a:solidFill>
                <a:effectLst/>
                <a:latin typeface="+mn-lt"/>
                <a:ea typeface="+mn-ea"/>
                <a:cs typeface="+mn-cs"/>
              </a:rPr>
              <a:t>povračilnosti</a:t>
            </a:r>
            <a:r>
              <a:rPr lang="sl-SI" sz="1200" kern="1200" dirty="0">
                <a:solidFill>
                  <a:schemeClr val="tx1"/>
                </a:solidFill>
                <a:effectLst/>
                <a:latin typeface="+mn-lt"/>
                <a:ea typeface="+mn-ea"/>
                <a:cs typeface="+mn-cs"/>
              </a:rPr>
              <a:t>). Očitek storilcu predstavlja enega izmed osnovnih elementov sodobnega </a:t>
            </a:r>
            <a:r>
              <a:rPr lang="sl-SI" sz="1200" kern="1200" dirty="0" err="1">
                <a:solidFill>
                  <a:schemeClr val="tx1"/>
                </a:solidFill>
                <a:effectLst/>
                <a:latin typeface="+mn-lt"/>
                <a:ea typeface="+mn-ea"/>
                <a:cs typeface="+mn-cs"/>
              </a:rPr>
              <a:t>retributivističnega</a:t>
            </a:r>
            <a:r>
              <a:rPr lang="sl-SI" sz="1200" kern="1200" dirty="0">
                <a:solidFill>
                  <a:schemeClr val="tx1"/>
                </a:solidFill>
                <a:effectLst/>
                <a:latin typeface="+mn-lt"/>
                <a:ea typeface="+mn-ea"/>
                <a:cs typeface="+mn-cs"/>
              </a:rPr>
              <a:t> pogleda na kaznovanje. Tak očitek na eni strani opozarja na pomembnost kršene vrednote, na drugi strani pa v storilcu kaznivega dejanja vidi odgovornega nosilca ravnanja, na katerega je očitek sploh mogoče nasloviti. Na ta način je poudarjen negativen odnos do dejanja (in ne do storilca!), ki pa ga omejujejo drugi nameni, izkazani v določbi. </a:t>
            </a:r>
          </a:p>
          <a:p>
            <a:r>
              <a:rPr lang="sl-SI" sz="1200" kern="1200" dirty="0">
                <a:solidFill>
                  <a:schemeClr val="tx1"/>
                </a:solidFill>
                <a:effectLst/>
                <a:latin typeface="+mn-lt"/>
                <a:ea typeface="+mn-ea"/>
                <a:cs typeface="+mn-cs"/>
              </a:rPr>
              <a:t> </a:t>
            </a:r>
          </a:p>
          <a:p>
            <a:r>
              <a:rPr lang="sl-SI" sz="1200" kern="1200" dirty="0">
                <a:solidFill>
                  <a:schemeClr val="tx1"/>
                </a:solidFill>
                <a:effectLst/>
                <a:latin typeface="+mn-lt"/>
                <a:ea typeface="+mn-ea"/>
                <a:cs typeface="+mn-cs"/>
              </a:rPr>
              <a:t>Drugače povedano, </a:t>
            </a:r>
            <a:r>
              <a:rPr lang="sl-SI" sz="1200" kern="1200" dirty="0" err="1">
                <a:solidFill>
                  <a:schemeClr val="tx1"/>
                </a:solidFill>
                <a:effectLst/>
                <a:latin typeface="+mn-lt"/>
                <a:ea typeface="+mn-ea"/>
                <a:cs typeface="+mn-cs"/>
              </a:rPr>
              <a:t>retributivizem</a:t>
            </a:r>
            <a:r>
              <a:rPr lang="sl-SI" sz="1200" kern="1200" dirty="0">
                <a:solidFill>
                  <a:schemeClr val="tx1"/>
                </a:solidFill>
                <a:effectLst/>
                <a:latin typeface="+mn-lt"/>
                <a:ea typeface="+mn-ea"/>
                <a:cs typeface="+mn-cs"/>
              </a:rPr>
              <a:t> ne more biti edini, niti odločilni kriterij pri kaznovanju – k čemer smo se v zadnjih letih v praksi velikokrat približali – kljub temu, da je glede tega tudi obstoječa sodna praksa z vzpostavljanjem ustreznega razmerja med pravičnostjo (kot elementom </a:t>
            </a:r>
            <a:r>
              <a:rPr lang="sl-SI" sz="1200" kern="1200" dirty="0" err="1">
                <a:solidFill>
                  <a:schemeClr val="tx1"/>
                </a:solidFill>
                <a:effectLst/>
                <a:latin typeface="+mn-lt"/>
                <a:ea typeface="+mn-ea"/>
                <a:cs typeface="+mn-cs"/>
              </a:rPr>
              <a:t>retributivizma</a:t>
            </a:r>
            <a:r>
              <a:rPr lang="sl-SI" sz="1200" kern="1200" dirty="0">
                <a:solidFill>
                  <a:schemeClr val="tx1"/>
                </a:solidFill>
                <a:effectLst/>
                <a:latin typeface="+mn-lt"/>
                <a:ea typeface="+mn-ea"/>
                <a:cs typeface="+mn-cs"/>
              </a:rPr>
              <a:t>) in smotrnostjo (kot elementom utilitarizma) razmeroma jasna. V novo formuliranem namenu kaznovanja je to toliko bolj razumljivo – ob družbenem očitku storilcu kaznivega dejanja mora kazen nositi tudi ali predvsem določeno mero koristi – za posameznika in družbo kot celoto. Na ta način so morebiti omiljeni negativni vplivi pretiranega poudarjanja </a:t>
            </a:r>
            <a:r>
              <a:rPr lang="sl-SI" sz="1200" kern="1200" dirty="0" err="1">
                <a:solidFill>
                  <a:schemeClr val="tx1"/>
                </a:solidFill>
                <a:effectLst/>
                <a:latin typeface="+mn-lt"/>
                <a:ea typeface="+mn-ea"/>
                <a:cs typeface="+mn-cs"/>
              </a:rPr>
              <a:t>retributivizma</a:t>
            </a:r>
            <a:r>
              <a:rPr lang="sl-SI" sz="1200" kern="1200" dirty="0">
                <a:solidFill>
                  <a:schemeClr val="tx1"/>
                </a:solidFill>
                <a:effectLst/>
                <a:latin typeface="+mn-lt"/>
                <a:ea typeface="+mn-ea"/>
                <a:cs typeface="+mn-cs"/>
              </a:rPr>
              <a:t>, ki so pri nas, predvsem pa v tujih ureditvah, v praksi pripeljali do izjemnih porastov števila zaprtih oseb s spremljajočimi negativnimi posledicami za posameznike in družbo.</a:t>
            </a:r>
          </a:p>
          <a:p>
            <a:r>
              <a:rPr lang="sl-SI" sz="1200" kern="1200" dirty="0">
                <a:solidFill>
                  <a:schemeClr val="tx1"/>
                </a:solidFill>
                <a:effectLst/>
                <a:latin typeface="+mn-lt"/>
                <a:ea typeface="+mn-ea"/>
                <a:cs typeface="+mn-cs"/>
              </a:rPr>
              <a:t> </a:t>
            </a:r>
          </a:p>
          <a:p>
            <a:r>
              <a:rPr lang="sl-SI" sz="1200" kern="1200" dirty="0">
                <a:solidFill>
                  <a:schemeClr val="tx1"/>
                </a:solidFill>
                <a:effectLst/>
                <a:latin typeface="+mn-lt"/>
                <a:ea typeface="+mn-ea"/>
                <a:cs typeface="+mn-cs"/>
              </a:rPr>
              <a:t>Pri besedilu predlagane določbe se mi zdi dobro tudi, da vključevanja storilca v skupnost ne omejuje na obdobje po izvršeni sankciji, kot je to počela varianta pred strokovnim usklajevanjem. Sedanja dikcija odpira vrata predvsem sankcijam, ki se izvršujejo v skupnosti in s katerimi se bo poudarjeno ukvarjala načrtovana </a:t>
            </a:r>
            <a:r>
              <a:rPr lang="sl-SI" sz="1200" kern="1200" dirty="0" err="1">
                <a:solidFill>
                  <a:schemeClr val="tx1"/>
                </a:solidFill>
                <a:effectLst/>
                <a:latin typeface="+mn-lt"/>
                <a:ea typeface="+mn-ea"/>
                <a:cs typeface="+mn-cs"/>
              </a:rPr>
              <a:t>probacijska</a:t>
            </a:r>
            <a:r>
              <a:rPr lang="sl-SI" sz="1200" kern="1200" dirty="0">
                <a:solidFill>
                  <a:schemeClr val="tx1"/>
                </a:solidFill>
                <a:effectLst/>
                <a:latin typeface="+mn-lt"/>
                <a:ea typeface="+mn-ea"/>
                <a:cs typeface="+mn-cs"/>
              </a:rPr>
              <a:t> služba, obenem pa tudi različnim načinom vključevanja zaprtih oseb v skupnost že v času prestajanja kazni, s katerimi imamo v Sloveniji veliko izkušenj.</a:t>
            </a:r>
          </a:p>
          <a:p>
            <a:r>
              <a:rPr lang="sl-SI" sz="1200" kern="1200" dirty="0">
                <a:solidFill>
                  <a:schemeClr val="tx1"/>
                </a:solidFill>
                <a:effectLst/>
                <a:latin typeface="+mn-lt"/>
                <a:ea typeface="+mn-ea"/>
                <a:cs typeface="+mn-cs"/>
              </a:rPr>
              <a:t> </a:t>
            </a:r>
          </a:p>
          <a:p>
            <a:r>
              <a:rPr lang="sl-SI" sz="1200" b="1" kern="1200" dirty="0">
                <a:solidFill>
                  <a:schemeClr val="tx1"/>
                </a:solidFill>
                <a:effectLst/>
                <a:latin typeface="+mn-lt"/>
                <a:ea typeface="+mn-ea"/>
                <a:cs typeface="+mn-cs"/>
              </a:rPr>
              <a:t>Bavcon, L.</a:t>
            </a:r>
            <a:r>
              <a:rPr lang="sl-SI" sz="1200" kern="1200" dirty="0">
                <a:solidFill>
                  <a:schemeClr val="tx1"/>
                </a:solidFill>
                <a:effectLst/>
                <a:latin typeface="+mn-lt"/>
                <a:ea typeface="+mn-ea"/>
                <a:cs typeface="+mn-cs"/>
              </a:rPr>
              <a:t> in drugi.: Kazensko pravo: Splošni del, Uradni list Republike Slovenije, Ljubljana 2014.</a:t>
            </a:r>
          </a:p>
          <a:p>
            <a:r>
              <a:rPr lang="sl-SI" sz="1200" b="1" kern="1200" dirty="0" err="1">
                <a:solidFill>
                  <a:schemeClr val="tx1"/>
                </a:solidFill>
                <a:effectLst/>
                <a:latin typeface="+mn-lt"/>
                <a:ea typeface="+mn-ea"/>
                <a:cs typeface="+mn-cs"/>
              </a:rPr>
              <a:t>Ashworth</a:t>
            </a:r>
            <a:r>
              <a:rPr lang="sl-SI" sz="1200" b="1" kern="1200" dirty="0">
                <a:solidFill>
                  <a:schemeClr val="tx1"/>
                </a:solidFill>
                <a:effectLst/>
                <a:latin typeface="+mn-lt"/>
                <a:ea typeface="+mn-ea"/>
                <a:cs typeface="+mn-cs"/>
              </a:rPr>
              <a:t>, A.</a:t>
            </a:r>
            <a:r>
              <a:rPr lang="sl-SI" sz="1200" kern="1200" dirty="0">
                <a:solidFill>
                  <a:schemeClr val="tx1"/>
                </a:solidFill>
                <a:effectLst/>
                <a:latin typeface="+mn-lt"/>
                <a:ea typeface="+mn-ea"/>
                <a:cs typeface="+mn-cs"/>
              </a:rPr>
              <a:t>: </a:t>
            </a:r>
            <a:r>
              <a:rPr lang="sl-SI" sz="1200" kern="1200" dirty="0" err="1">
                <a:solidFill>
                  <a:schemeClr val="tx1"/>
                </a:solidFill>
                <a:effectLst/>
                <a:latin typeface="+mn-lt"/>
                <a:ea typeface="+mn-ea"/>
                <a:cs typeface="+mn-cs"/>
              </a:rPr>
              <a:t>Sentencing</a:t>
            </a:r>
            <a:r>
              <a:rPr lang="sl-SI" sz="1200" kern="1200" dirty="0">
                <a:solidFill>
                  <a:schemeClr val="tx1"/>
                </a:solidFill>
                <a:effectLst/>
                <a:latin typeface="+mn-lt"/>
                <a:ea typeface="+mn-ea"/>
                <a:cs typeface="+mn-cs"/>
              </a:rPr>
              <a:t> </a:t>
            </a:r>
            <a:r>
              <a:rPr lang="sl-SI" sz="1200" kern="1200" dirty="0" err="1">
                <a:solidFill>
                  <a:schemeClr val="tx1"/>
                </a:solidFill>
                <a:effectLst/>
                <a:latin typeface="+mn-lt"/>
                <a:ea typeface="+mn-ea"/>
                <a:cs typeface="+mn-cs"/>
              </a:rPr>
              <a:t>and</a:t>
            </a:r>
            <a:r>
              <a:rPr lang="sl-SI" sz="1200" kern="1200" dirty="0">
                <a:solidFill>
                  <a:schemeClr val="tx1"/>
                </a:solidFill>
                <a:effectLst/>
                <a:latin typeface="+mn-lt"/>
                <a:ea typeface="+mn-ea"/>
                <a:cs typeface="+mn-cs"/>
              </a:rPr>
              <a:t> </a:t>
            </a:r>
            <a:r>
              <a:rPr lang="sl-SI" sz="1200" kern="1200" dirty="0" err="1">
                <a:solidFill>
                  <a:schemeClr val="tx1"/>
                </a:solidFill>
                <a:effectLst/>
                <a:latin typeface="+mn-lt"/>
                <a:ea typeface="+mn-ea"/>
                <a:cs typeface="+mn-cs"/>
              </a:rPr>
              <a:t>criminal</a:t>
            </a:r>
            <a:r>
              <a:rPr lang="sl-SI" sz="1200" kern="1200" dirty="0">
                <a:solidFill>
                  <a:schemeClr val="tx1"/>
                </a:solidFill>
                <a:effectLst/>
                <a:latin typeface="+mn-lt"/>
                <a:ea typeface="+mn-ea"/>
                <a:cs typeface="+mn-cs"/>
              </a:rPr>
              <a:t> justice, Cambridge </a:t>
            </a:r>
            <a:r>
              <a:rPr lang="sl-SI" sz="1200" kern="1200" dirty="0" err="1">
                <a:solidFill>
                  <a:schemeClr val="tx1"/>
                </a:solidFill>
                <a:effectLst/>
                <a:latin typeface="+mn-lt"/>
                <a:ea typeface="+mn-ea"/>
                <a:cs typeface="+mn-cs"/>
              </a:rPr>
              <a:t>University</a:t>
            </a:r>
            <a:r>
              <a:rPr lang="sl-SI" sz="1200" kern="1200" dirty="0">
                <a:solidFill>
                  <a:schemeClr val="tx1"/>
                </a:solidFill>
                <a:effectLst/>
                <a:latin typeface="+mn-lt"/>
                <a:ea typeface="+mn-ea"/>
                <a:cs typeface="+mn-cs"/>
              </a:rPr>
              <a:t> </a:t>
            </a:r>
            <a:r>
              <a:rPr lang="sl-SI" sz="1200" kern="1200" dirty="0" err="1">
                <a:solidFill>
                  <a:schemeClr val="tx1"/>
                </a:solidFill>
                <a:effectLst/>
                <a:latin typeface="+mn-lt"/>
                <a:ea typeface="+mn-ea"/>
                <a:cs typeface="+mn-cs"/>
              </a:rPr>
              <a:t>Press</a:t>
            </a:r>
            <a:r>
              <a:rPr lang="sl-SI" sz="1200" kern="1200" dirty="0">
                <a:solidFill>
                  <a:schemeClr val="tx1"/>
                </a:solidFill>
                <a:effectLst/>
                <a:latin typeface="+mn-lt"/>
                <a:ea typeface="+mn-ea"/>
                <a:cs typeface="+mn-cs"/>
              </a:rPr>
              <a:t>, Cambridge 2010.</a:t>
            </a:r>
          </a:p>
          <a:p>
            <a:r>
              <a:rPr lang="sl-SI" sz="1200" kern="1200" dirty="0">
                <a:solidFill>
                  <a:schemeClr val="tx1"/>
                </a:solidFill>
                <a:effectLst/>
                <a:latin typeface="+mn-lt"/>
                <a:ea typeface="+mn-ea"/>
                <a:cs typeface="+mn-cs"/>
              </a:rPr>
              <a:t>Čeravno je kriterij smotrnosti širši in cilja tudi na specialno prevencijo. Sodba Vrhovnega sodišča v zadevi I </a:t>
            </a:r>
            <a:r>
              <a:rPr lang="sl-SI" sz="1200" kern="1200" dirty="0" err="1">
                <a:solidFill>
                  <a:schemeClr val="tx1"/>
                </a:solidFill>
                <a:effectLst/>
                <a:latin typeface="+mn-lt"/>
                <a:ea typeface="+mn-ea"/>
                <a:cs typeface="+mn-cs"/>
              </a:rPr>
              <a:t>Ips</a:t>
            </a:r>
            <a:r>
              <a:rPr lang="sl-SI" sz="1200" kern="1200" dirty="0">
                <a:solidFill>
                  <a:schemeClr val="tx1"/>
                </a:solidFill>
                <a:effectLst/>
                <a:latin typeface="+mn-lt"/>
                <a:ea typeface="+mn-ea"/>
                <a:cs typeface="+mn-cs"/>
              </a:rPr>
              <a:t> 323/2008 z dne 18. decembra  2007).</a:t>
            </a:r>
          </a:p>
          <a:p>
            <a:r>
              <a:rPr lang="sl-SI" sz="1200" b="1" kern="1200" dirty="0">
                <a:solidFill>
                  <a:schemeClr val="tx1"/>
                </a:solidFill>
                <a:effectLst/>
                <a:latin typeface="+mn-lt"/>
                <a:ea typeface="+mn-ea"/>
                <a:cs typeface="+mn-cs"/>
              </a:rPr>
              <a:t>Ambrož, M.</a:t>
            </a:r>
            <a:r>
              <a:rPr lang="sl-SI" sz="1200" kern="1200" dirty="0">
                <a:solidFill>
                  <a:schemeClr val="tx1"/>
                </a:solidFill>
                <a:effectLst/>
                <a:latin typeface="+mn-lt"/>
                <a:ea typeface="+mn-ea"/>
                <a:cs typeface="+mn-cs"/>
              </a:rPr>
              <a:t>: Namen kaznovanja: Pozitivna generalna prevencija?, Revija za kriminalistiko in kriminologijo, št. 1/2016, str. 5-15; </a:t>
            </a:r>
            <a:r>
              <a:rPr lang="sl-SI" sz="1200" b="1" kern="1200" dirty="0">
                <a:solidFill>
                  <a:schemeClr val="tx1"/>
                </a:solidFill>
                <a:effectLst/>
                <a:latin typeface="+mn-lt"/>
                <a:ea typeface="+mn-ea"/>
                <a:cs typeface="+mn-cs"/>
              </a:rPr>
              <a:t>Ambrož, M.</a:t>
            </a:r>
            <a:r>
              <a:rPr lang="sl-SI" sz="1200" kern="1200" dirty="0">
                <a:solidFill>
                  <a:schemeClr val="tx1"/>
                </a:solidFill>
                <a:effectLst/>
                <a:latin typeface="+mn-lt"/>
                <a:ea typeface="+mn-ea"/>
                <a:cs typeface="+mn-cs"/>
              </a:rPr>
              <a:t>: Preventivne mešane teorije o namenu kaznovanja, Revija za kriminalistiko in kriminologijo, št. 3/2008, str. 242–244.</a:t>
            </a:r>
          </a:p>
          <a:p>
            <a:r>
              <a:rPr lang="sl-SI" sz="1200" kern="1200" dirty="0">
                <a:solidFill>
                  <a:schemeClr val="tx1"/>
                </a:solidFill>
                <a:effectLst/>
                <a:latin typeface="+mn-lt"/>
                <a:ea typeface="+mn-ea"/>
                <a:cs typeface="+mn-cs"/>
              </a:rPr>
              <a:t>Glej na primer </a:t>
            </a:r>
            <a:r>
              <a:rPr lang="sl-SI" sz="1200" b="1" kern="1200" dirty="0">
                <a:solidFill>
                  <a:schemeClr val="tx1"/>
                </a:solidFill>
                <a:effectLst/>
                <a:latin typeface="+mn-lt"/>
                <a:ea typeface="+mn-ea"/>
                <a:cs typeface="+mn-cs"/>
              </a:rPr>
              <a:t>Von </a:t>
            </a:r>
            <a:r>
              <a:rPr lang="sl-SI" sz="1200" b="1" kern="1200" dirty="0" err="1">
                <a:solidFill>
                  <a:schemeClr val="tx1"/>
                </a:solidFill>
                <a:effectLst/>
                <a:latin typeface="+mn-lt"/>
                <a:ea typeface="+mn-ea"/>
                <a:cs typeface="+mn-cs"/>
              </a:rPr>
              <a:t>Hirsch</a:t>
            </a:r>
            <a:r>
              <a:rPr lang="sl-SI" sz="1200" b="1" kern="1200" dirty="0">
                <a:solidFill>
                  <a:schemeClr val="tx1"/>
                </a:solidFill>
                <a:effectLst/>
                <a:latin typeface="+mn-lt"/>
                <a:ea typeface="+mn-ea"/>
                <a:cs typeface="+mn-cs"/>
              </a:rPr>
              <a:t>, A.</a:t>
            </a:r>
            <a:r>
              <a:rPr lang="sl-SI" sz="1200" kern="1200" dirty="0">
                <a:solidFill>
                  <a:schemeClr val="tx1"/>
                </a:solidFill>
                <a:effectLst/>
                <a:latin typeface="+mn-lt"/>
                <a:ea typeface="+mn-ea"/>
                <a:cs typeface="+mn-cs"/>
              </a:rPr>
              <a:t>, </a:t>
            </a:r>
            <a:r>
              <a:rPr lang="sl-SI" sz="1200" b="1" kern="1200" dirty="0" err="1">
                <a:solidFill>
                  <a:schemeClr val="tx1"/>
                </a:solidFill>
                <a:effectLst/>
                <a:latin typeface="+mn-lt"/>
                <a:ea typeface="+mn-ea"/>
                <a:cs typeface="+mn-cs"/>
              </a:rPr>
              <a:t>Burney</a:t>
            </a:r>
            <a:r>
              <a:rPr lang="sl-SI" sz="1200" b="1" kern="1200" dirty="0">
                <a:solidFill>
                  <a:schemeClr val="tx1"/>
                </a:solidFill>
                <a:effectLst/>
                <a:latin typeface="+mn-lt"/>
                <a:ea typeface="+mn-ea"/>
                <a:cs typeface="+mn-cs"/>
              </a:rPr>
              <a:t>, E.</a:t>
            </a:r>
            <a:r>
              <a:rPr lang="sl-SI" sz="1200" kern="1200" dirty="0">
                <a:solidFill>
                  <a:schemeClr val="tx1"/>
                </a:solidFill>
                <a:effectLst/>
                <a:latin typeface="+mn-lt"/>
                <a:ea typeface="+mn-ea"/>
                <a:cs typeface="+mn-cs"/>
              </a:rPr>
              <a:t> in </a:t>
            </a:r>
            <a:r>
              <a:rPr lang="sl-SI" sz="1200" b="1" kern="1200" dirty="0" err="1">
                <a:solidFill>
                  <a:schemeClr val="tx1"/>
                </a:solidFill>
                <a:effectLst/>
                <a:latin typeface="+mn-lt"/>
                <a:ea typeface="+mn-ea"/>
                <a:cs typeface="+mn-cs"/>
              </a:rPr>
              <a:t>Wikström</a:t>
            </a:r>
            <a:r>
              <a:rPr lang="sl-SI" sz="1200" b="1" kern="1200" dirty="0">
                <a:solidFill>
                  <a:schemeClr val="tx1"/>
                </a:solidFill>
                <a:effectLst/>
                <a:latin typeface="+mn-lt"/>
                <a:ea typeface="+mn-ea"/>
                <a:cs typeface="+mn-cs"/>
              </a:rPr>
              <a:t>, P. H.</a:t>
            </a:r>
            <a:r>
              <a:rPr lang="sl-SI" sz="1200" kern="1200" dirty="0">
                <a:solidFill>
                  <a:schemeClr val="tx1"/>
                </a:solidFill>
                <a:effectLst/>
                <a:latin typeface="+mn-lt"/>
                <a:ea typeface="+mn-ea"/>
                <a:cs typeface="+mn-cs"/>
              </a:rPr>
              <a:t>: </a:t>
            </a:r>
            <a:r>
              <a:rPr lang="sl-SI" sz="1200" kern="1200" dirty="0" err="1">
                <a:solidFill>
                  <a:schemeClr val="tx1"/>
                </a:solidFill>
                <a:effectLst/>
                <a:latin typeface="+mn-lt"/>
                <a:ea typeface="+mn-ea"/>
                <a:cs typeface="+mn-cs"/>
              </a:rPr>
              <a:t>Criminal</a:t>
            </a:r>
            <a:r>
              <a:rPr lang="sl-SI" sz="1200" kern="1200" dirty="0">
                <a:solidFill>
                  <a:schemeClr val="tx1"/>
                </a:solidFill>
                <a:effectLst/>
                <a:latin typeface="+mn-lt"/>
                <a:ea typeface="+mn-ea"/>
                <a:cs typeface="+mn-cs"/>
              </a:rPr>
              <a:t> </a:t>
            </a:r>
            <a:r>
              <a:rPr lang="sl-SI" sz="1200" kern="1200" dirty="0" err="1">
                <a:solidFill>
                  <a:schemeClr val="tx1"/>
                </a:solidFill>
                <a:effectLst/>
                <a:latin typeface="+mn-lt"/>
                <a:ea typeface="+mn-ea"/>
                <a:cs typeface="+mn-cs"/>
              </a:rPr>
              <a:t>deterrence</a:t>
            </a:r>
            <a:r>
              <a:rPr lang="sl-SI" sz="1200" kern="1200" dirty="0">
                <a:solidFill>
                  <a:schemeClr val="tx1"/>
                </a:solidFill>
                <a:effectLst/>
                <a:latin typeface="+mn-lt"/>
                <a:ea typeface="+mn-ea"/>
                <a:cs typeface="+mn-cs"/>
              </a:rPr>
              <a:t> </a:t>
            </a:r>
            <a:r>
              <a:rPr lang="sl-SI" sz="1200" kern="1200" dirty="0" err="1">
                <a:solidFill>
                  <a:schemeClr val="tx1"/>
                </a:solidFill>
                <a:effectLst/>
                <a:latin typeface="+mn-lt"/>
                <a:ea typeface="+mn-ea"/>
                <a:cs typeface="+mn-cs"/>
              </a:rPr>
              <a:t>and</a:t>
            </a:r>
            <a:r>
              <a:rPr lang="sl-SI" sz="1200" kern="1200" dirty="0">
                <a:solidFill>
                  <a:schemeClr val="tx1"/>
                </a:solidFill>
                <a:effectLst/>
                <a:latin typeface="+mn-lt"/>
                <a:ea typeface="+mn-ea"/>
                <a:cs typeface="+mn-cs"/>
              </a:rPr>
              <a:t> sentence </a:t>
            </a:r>
            <a:r>
              <a:rPr lang="sl-SI" sz="1200" kern="1200" dirty="0" err="1">
                <a:solidFill>
                  <a:schemeClr val="tx1"/>
                </a:solidFill>
                <a:effectLst/>
                <a:latin typeface="+mn-lt"/>
                <a:ea typeface="+mn-ea"/>
                <a:cs typeface="+mn-cs"/>
              </a:rPr>
              <a:t>severity</a:t>
            </a:r>
            <a:r>
              <a:rPr lang="sl-SI" sz="1200" kern="1200" dirty="0">
                <a:solidFill>
                  <a:schemeClr val="tx1"/>
                </a:solidFill>
                <a:effectLst/>
                <a:latin typeface="+mn-lt"/>
                <a:ea typeface="+mn-ea"/>
                <a:cs typeface="+mn-cs"/>
              </a:rPr>
              <a:t>: An </a:t>
            </a:r>
            <a:r>
              <a:rPr lang="sl-SI" sz="1200" kern="1200" dirty="0" err="1">
                <a:solidFill>
                  <a:schemeClr val="tx1"/>
                </a:solidFill>
                <a:effectLst/>
                <a:latin typeface="+mn-lt"/>
                <a:ea typeface="+mn-ea"/>
                <a:cs typeface="+mn-cs"/>
              </a:rPr>
              <a:t>analysis</a:t>
            </a:r>
            <a:r>
              <a:rPr lang="sl-SI" sz="1200" kern="1200" dirty="0">
                <a:solidFill>
                  <a:schemeClr val="tx1"/>
                </a:solidFill>
                <a:effectLst/>
                <a:latin typeface="+mn-lt"/>
                <a:ea typeface="+mn-ea"/>
                <a:cs typeface="+mn-cs"/>
              </a:rPr>
              <a:t> </a:t>
            </a:r>
            <a:r>
              <a:rPr lang="sl-SI" sz="1200" kern="1200" dirty="0" err="1">
                <a:solidFill>
                  <a:schemeClr val="tx1"/>
                </a:solidFill>
                <a:effectLst/>
                <a:latin typeface="+mn-lt"/>
                <a:ea typeface="+mn-ea"/>
                <a:cs typeface="+mn-cs"/>
              </a:rPr>
              <a:t>of</a:t>
            </a:r>
            <a:r>
              <a:rPr lang="sl-SI" sz="1200" kern="1200" dirty="0">
                <a:solidFill>
                  <a:schemeClr val="tx1"/>
                </a:solidFill>
                <a:effectLst/>
                <a:latin typeface="+mn-lt"/>
                <a:ea typeface="+mn-ea"/>
                <a:cs typeface="+mn-cs"/>
              </a:rPr>
              <a:t> </a:t>
            </a:r>
            <a:r>
              <a:rPr lang="sl-SI" sz="1200" kern="1200" dirty="0" err="1">
                <a:solidFill>
                  <a:schemeClr val="tx1"/>
                </a:solidFill>
                <a:effectLst/>
                <a:latin typeface="+mn-lt"/>
                <a:ea typeface="+mn-ea"/>
                <a:cs typeface="+mn-cs"/>
              </a:rPr>
              <a:t>recent</a:t>
            </a:r>
            <a:r>
              <a:rPr lang="sl-SI" sz="1200" kern="1200" dirty="0">
                <a:solidFill>
                  <a:schemeClr val="tx1"/>
                </a:solidFill>
                <a:effectLst/>
                <a:latin typeface="+mn-lt"/>
                <a:ea typeface="+mn-ea"/>
                <a:cs typeface="+mn-cs"/>
              </a:rPr>
              <a:t> </a:t>
            </a:r>
            <a:r>
              <a:rPr lang="sl-SI" sz="1200" kern="1200" dirty="0" err="1">
                <a:solidFill>
                  <a:schemeClr val="tx1"/>
                </a:solidFill>
                <a:effectLst/>
                <a:latin typeface="+mn-lt"/>
                <a:ea typeface="+mn-ea"/>
                <a:cs typeface="+mn-cs"/>
              </a:rPr>
              <a:t>research</a:t>
            </a:r>
            <a:r>
              <a:rPr lang="sl-SI" sz="1200" kern="1200" dirty="0">
                <a:solidFill>
                  <a:schemeClr val="tx1"/>
                </a:solidFill>
                <a:effectLst/>
                <a:latin typeface="+mn-lt"/>
                <a:ea typeface="+mn-ea"/>
                <a:cs typeface="+mn-cs"/>
              </a:rPr>
              <a:t>, </a:t>
            </a:r>
            <a:r>
              <a:rPr lang="sl-SI" sz="1200" kern="1200" dirty="0" err="1">
                <a:solidFill>
                  <a:schemeClr val="tx1"/>
                </a:solidFill>
                <a:effectLst/>
                <a:latin typeface="+mn-lt"/>
                <a:ea typeface="+mn-ea"/>
                <a:cs typeface="+mn-cs"/>
              </a:rPr>
              <a:t>Hart</a:t>
            </a:r>
            <a:r>
              <a:rPr lang="sl-SI" sz="1200" kern="1200" dirty="0">
                <a:solidFill>
                  <a:schemeClr val="tx1"/>
                </a:solidFill>
                <a:effectLst/>
                <a:latin typeface="+mn-lt"/>
                <a:ea typeface="+mn-ea"/>
                <a:cs typeface="+mn-cs"/>
              </a:rPr>
              <a:t>, Oxford 1999.</a:t>
            </a:r>
          </a:p>
          <a:p>
            <a:r>
              <a:rPr lang="sl-SI" sz="1200" b="1" kern="1200" dirty="0">
                <a:solidFill>
                  <a:schemeClr val="tx1"/>
                </a:solidFill>
                <a:effectLst/>
                <a:latin typeface="+mn-lt"/>
                <a:ea typeface="+mn-ea"/>
                <a:cs typeface="+mn-cs"/>
              </a:rPr>
              <a:t>Von </a:t>
            </a:r>
            <a:r>
              <a:rPr lang="sl-SI" sz="1200" b="1" kern="1200" dirty="0" err="1">
                <a:solidFill>
                  <a:schemeClr val="tx1"/>
                </a:solidFill>
                <a:effectLst/>
                <a:latin typeface="+mn-lt"/>
                <a:ea typeface="+mn-ea"/>
                <a:cs typeface="+mn-cs"/>
              </a:rPr>
              <a:t>Hirsch</a:t>
            </a:r>
            <a:r>
              <a:rPr lang="sl-SI" sz="1200" b="1" kern="1200" dirty="0">
                <a:solidFill>
                  <a:schemeClr val="tx1"/>
                </a:solidFill>
                <a:effectLst/>
                <a:latin typeface="+mn-lt"/>
                <a:ea typeface="+mn-ea"/>
                <a:cs typeface="+mn-cs"/>
              </a:rPr>
              <a:t>, A.</a:t>
            </a:r>
            <a:r>
              <a:rPr lang="sl-SI" sz="1200" kern="1200" dirty="0">
                <a:solidFill>
                  <a:schemeClr val="tx1"/>
                </a:solidFill>
                <a:effectLst/>
                <a:latin typeface="+mn-lt"/>
                <a:ea typeface="+mn-ea"/>
                <a:cs typeface="+mn-cs"/>
              </a:rPr>
              <a:t>: </a:t>
            </a:r>
            <a:r>
              <a:rPr lang="sl-SI" sz="1200" kern="1200" dirty="0" err="1">
                <a:solidFill>
                  <a:schemeClr val="tx1"/>
                </a:solidFill>
                <a:effectLst/>
                <a:latin typeface="+mn-lt"/>
                <a:ea typeface="+mn-ea"/>
                <a:cs typeface="+mn-cs"/>
              </a:rPr>
              <a:t>Proportionate</a:t>
            </a:r>
            <a:r>
              <a:rPr lang="sl-SI" sz="1200" kern="1200" dirty="0">
                <a:solidFill>
                  <a:schemeClr val="tx1"/>
                </a:solidFill>
                <a:effectLst/>
                <a:latin typeface="+mn-lt"/>
                <a:ea typeface="+mn-ea"/>
                <a:cs typeface="+mn-cs"/>
              </a:rPr>
              <a:t> </a:t>
            </a:r>
            <a:r>
              <a:rPr lang="sl-SI" sz="1200" kern="1200" dirty="0" err="1">
                <a:solidFill>
                  <a:schemeClr val="tx1"/>
                </a:solidFill>
                <a:effectLst/>
                <a:latin typeface="+mn-lt"/>
                <a:ea typeface="+mn-ea"/>
                <a:cs typeface="+mn-cs"/>
              </a:rPr>
              <a:t>sentences</a:t>
            </a:r>
            <a:r>
              <a:rPr lang="sl-SI" sz="1200" kern="1200" dirty="0">
                <a:solidFill>
                  <a:schemeClr val="tx1"/>
                </a:solidFill>
                <a:effectLst/>
                <a:latin typeface="+mn-lt"/>
                <a:ea typeface="+mn-ea"/>
                <a:cs typeface="+mn-cs"/>
              </a:rPr>
              <a:t>: A desert </a:t>
            </a:r>
            <a:r>
              <a:rPr lang="sl-SI" sz="1200" kern="1200" dirty="0" err="1">
                <a:solidFill>
                  <a:schemeClr val="tx1"/>
                </a:solidFill>
                <a:effectLst/>
                <a:latin typeface="+mn-lt"/>
                <a:ea typeface="+mn-ea"/>
                <a:cs typeface="+mn-cs"/>
              </a:rPr>
              <a:t>perspective</a:t>
            </a:r>
            <a:r>
              <a:rPr lang="sl-SI" sz="1200" kern="1200" dirty="0">
                <a:solidFill>
                  <a:schemeClr val="tx1"/>
                </a:solidFill>
                <a:effectLst/>
                <a:latin typeface="+mn-lt"/>
                <a:ea typeface="+mn-ea"/>
                <a:cs typeface="+mn-cs"/>
              </a:rPr>
              <a:t>, </a:t>
            </a:r>
            <a:r>
              <a:rPr lang="sl-SI" sz="1200" kern="1200" dirty="0" err="1">
                <a:solidFill>
                  <a:schemeClr val="tx1"/>
                </a:solidFill>
                <a:effectLst/>
                <a:latin typeface="+mn-lt"/>
                <a:ea typeface="+mn-ea"/>
                <a:cs typeface="+mn-cs"/>
              </a:rPr>
              <a:t>Principled</a:t>
            </a:r>
            <a:r>
              <a:rPr lang="sl-SI" sz="1200" kern="1200" dirty="0">
                <a:solidFill>
                  <a:schemeClr val="tx1"/>
                </a:solidFill>
                <a:effectLst/>
                <a:latin typeface="+mn-lt"/>
                <a:ea typeface="+mn-ea"/>
                <a:cs typeface="+mn-cs"/>
              </a:rPr>
              <a:t> </a:t>
            </a:r>
            <a:r>
              <a:rPr lang="sl-SI" sz="1200" kern="1200" dirty="0" err="1">
                <a:solidFill>
                  <a:schemeClr val="tx1"/>
                </a:solidFill>
                <a:effectLst/>
                <a:latin typeface="+mn-lt"/>
                <a:ea typeface="+mn-ea"/>
                <a:cs typeface="+mn-cs"/>
              </a:rPr>
              <a:t>sentencing</a:t>
            </a:r>
            <a:r>
              <a:rPr lang="sl-SI" sz="1200" kern="1200" dirty="0">
                <a:solidFill>
                  <a:schemeClr val="tx1"/>
                </a:solidFill>
                <a:effectLst/>
                <a:latin typeface="+mn-lt"/>
                <a:ea typeface="+mn-ea"/>
                <a:cs typeface="+mn-cs"/>
              </a:rPr>
              <a:t>: </a:t>
            </a:r>
            <a:r>
              <a:rPr lang="sl-SI" sz="1200" kern="1200" dirty="0" err="1">
                <a:solidFill>
                  <a:schemeClr val="tx1"/>
                </a:solidFill>
                <a:effectLst/>
                <a:latin typeface="+mn-lt"/>
                <a:ea typeface="+mn-ea"/>
                <a:cs typeface="+mn-cs"/>
              </a:rPr>
              <a:t>Readings</a:t>
            </a:r>
            <a:r>
              <a:rPr lang="sl-SI" sz="1200" kern="1200" dirty="0">
                <a:solidFill>
                  <a:schemeClr val="tx1"/>
                </a:solidFill>
                <a:effectLst/>
                <a:latin typeface="+mn-lt"/>
                <a:ea typeface="+mn-ea"/>
                <a:cs typeface="+mn-cs"/>
              </a:rPr>
              <a:t> on </a:t>
            </a:r>
            <a:r>
              <a:rPr lang="sl-SI" sz="1200" kern="1200" dirty="0" err="1">
                <a:solidFill>
                  <a:schemeClr val="tx1"/>
                </a:solidFill>
                <a:effectLst/>
                <a:latin typeface="+mn-lt"/>
                <a:ea typeface="+mn-ea"/>
                <a:cs typeface="+mn-cs"/>
              </a:rPr>
              <a:t>theory</a:t>
            </a:r>
            <a:r>
              <a:rPr lang="sl-SI" sz="1200" kern="1200" dirty="0">
                <a:solidFill>
                  <a:schemeClr val="tx1"/>
                </a:solidFill>
                <a:effectLst/>
                <a:latin typeface="+mn-lt"/>
                <a:ea typeface="+mn-ea"/>
                <a:cs typeface="+mn-cs"/>
              </a:rPr>
              <a:t> </a:t>
            </a:r>
            <a:r>
              <a:rPr lang="sl-SI" sz="1200" kern="1200" dirty="0" err="1">
                <a:solidFill>
                  <a:schemeClr val="tx1"/>
                </a:solidFill>
                <a:effectLst/>
                <a:latin typeface="+mn-lt"/>
                <a:ea typeface="+mn-ea"/>
                <a:cs typeface="+mn-cs"/>
              </a:rPr>
              <a:t>and</a:t>
            </a:r>
            <a:r>
              <a:rPr lang="sl-SI" sz="1200" kern="1200" dirty="0">
                <a:solidFill>
                  <a:schemeClr val="tx1"/>
                </a:solidFill>
                <a:effectLst/>
                <a:latin typeface="+mn-lt"/>
                <a:ea typeface="+mn-ea"/>
                <a:cs typeface="+mn-cs"/>
              </a:rPr>
              <a:t> </a:t>
            </a:r>
            <a:r>
              <a:rPr lang="sl-SI" sz="1200" kern="1200" dirty="0" err="1">
                <a:solidFill>
                  <a:schemeClr val="tx1"/>
                </a:solidFill>
                <a:effectLst/>
                <a:latin typeface="+mn-lt"/>
                <a:ea typeface="+mn-ea"/>
                <a:cs typeface="+mn-cs"/>
              </a:rPr>
              <a:t>policy</a:t>
            </a:r>
            <a:r>
              <a:rPr lang="sl-SI" sz="1200" kern="1200" dirty="0">
                <a:solidFill>
                  <a:schemeClr val="tx1"/>
                </a:solidFill>
                <a:effectLst/>
                <a:latin typeface="+mn-lt"/>
                <a:ea typeface="+mn-ea"/>
                <a:cs typeface="+mn-cs"/>
              </a:rPr>
              <a:t> (ur. </a:t>
            </a:r>
            <a:r>
              <a:rPr lang="sl-SI" sz="1200" b="1" kern="1200" dirty="0">
                <a:solidFill>
                  <a:schemeClr val="tx1"/>
                </a:solidFill>
                <a:effectLst/>
                <a:latin typeface="+mn-lt"/>
                <a:ea typeface="+mn-ea"/>
                <a:cs typeface="+mn-cs"/>
              </a:rPr>
              <a:t>Von </a:t>
            </a:r>
            <a:r>
              <a:rPr lang="sl-SI" sz="1200" b="1" kern="1200" dirty="0" err="1">
                <a:solidFill>
                  <a:schemeClr val="tx1"/>
                </a:solidFill>
                <a:effectLst/>
                <a:latin typeface="+mn-lt"/>
                <a:ea typeface="+mn-ea"/>
                <a:cs typeface="+mn-cs"/>
              </a:rPr>
              <a:t>Hirsch</a:t>
            </a:r>
            <a:r>
              <a:rPr lang="sl-SI" sz="1200" b="1" kern="1200" dirty="0">
                <a:solidFill>
                  <a:schemeClr val="tx1"/>
                </a:solidFill>
                <a:effectLst/>
                <a:latin typeface="+mn-lt"/>
                <a:ea typeface="+mn-ea"/>
                <a:cs typeface="+mn-cs"/>
              </a:rPr>
              <a:t>, A.</a:t>
            </a:r>
            <a:r>
              <a:rPr lang="sl-SI" sz="1200" kern="1200" dirty="0">
                <a:solidFill>
                  <a:schemeClr val="tx1"/>
                </a:solidFill>
                <a:effectLst/>
                <a:latin typeface="+mn-lt"/>
                <a:ea typeface="+mn-ea"/>
                <a:cs typeface="+mn-cs"/>
              </a:rPr>
              <a:t>, </a:t>
            </a:r>
            <a:r>
              <a:rPr lang="sl-SI" sz="1200" b="1" kern="1200" dirty="0" err="1">
                <a:solidFill>
                  <a:schemeClr val="tx1"/>
                </a:solidFill>
                <a:effectLst/>
                <a:latin typeface="+mn-lt"/>
                <a:ea typeface="+mn-ea"/>
                <a:cs typeface="+mn-cs"/>
              </a:rPr>
              <a:t>Ashworth</a:t>
            </a:r>
            <a:r>
              <a:rPr lang="sl-SI" sz="1200" b="1" kern="1200" dirty="0">
                <a:solidFill>
                  <a:schemeClr val="tx1"/>
                </a:solidFill>
                <a:effectLst/>
                <a:latin typeface="+mn-lt"/>
                <a:ea typeface="+mn-ea"/>
                <a:cs typeface="+mn-cs"/>
              </a:rPr>
              <a:t>, A.</a:t>
            </a:r>
            <a:r>
              <a:rPr lang="sl-SI" sz="1200" kern="1200" dirty="0">
                <a:solidFill>
                  <a:schemeClr val="tx1"/>
                </a:solidFill>
                <a:effectLst/>
                <a:latin typeface="+mn-lt"/>
                <a:ea typeface="+mn-ea"/>
                <a:cs typeface="+mn-cs"/>
              </a:rPr>
              <a:t>, </a:t>
            </a:r>
            <a:r>
              <a:rPr lang="sl-SI" sz="1200" b="1" kern="1200" dirty="0">
                <a:solidFill>
                  <a:schemeClr val="tx1"/>
                </a:solidFill>
                <a:effectLst/>
                <a:latin typeface="+mn-lt"/>
                <a:ea typeface="+mn-ea"/>
                <a:cs typeface="+mn-cs"/>
              </a:rPr>
              <a:t>Roberts, J.</a:t>
            </a:r>
            <a:r>
              <a:rPr lang="sl-SI" sz="1200" kern="1200" dirty="0">
                <a:solidFill>
                  <a:schemeClr val="tx1"/>
                </a:solidFill>
                <a:effectLst/>
                <a:latin typeface="+mn-lt"/>
                <a:ea typeface="+mn-ea"/>
                <a:cs typeface="+mn-cs"/>
              </a:rPr>
              <a:t>), </a:t>
            </a:r>
            <a:r>
              <a:rPr lang="sl-SI" sz="1200" kern="1200" dirty="0" err="1">
                <a:solidFill>
                  <a:schemeClr val="tx1"/>
                </a:solidFill>
                <a:effectLst/>
                <a:latin typeface="+mn-lt"/>
                <a:ea typeface="+mn-ea"/>
                <a:cs typeface="+mn-cs"/>
              </a:rPr>
              <a:t>Hart</a:t>
            </a:r>
            <a:r>
              <a:rPr lang="sl-SI" sz="1200" kern="1200" dirty="0">
                <a:solidFill>
                  <a:schemeClr val="tx1"/>
                </a:solidFill>
                <a:effectLst/>
                <a:latin typeface="+mn-lt"/>
                <a:ea typeface="+mn-ea"/>
                <a:cs typeface="+mn-cs"/>
              </a:rPr>
              <a:t>, Oxford 2009, str. 116-118.</a:t>
            </a:r>
          </a:p>
          <a:p>
            <a:r>
              <a:rPr lang="sl-SI" sz="1200" kern="1200" dirty="0">
                <a:solidFill>
                  <a:schemeClr val="tx1"/>
                </a:solidFill>
                <a:effectLst/>
                <a:latin typeface="+mn-lt"/>
                <a:ea typeface="+mn-ea"/>
                <a:cs typeface="+mn-cs"/>
              </a:rPr>
              <a:t>Tako na primer v nedavnem primeru sojenja zaradi umora, kjer je sodnica pri utemeljevanju (sicer upravičeno) stroge kazni pojasnila, da pri nas »[r]</a:t>
            </a:r>
            <a:r>
              <a:rPr lang="sl-SI" sz="1200" kern="1200" dirty="0" err="1">
                <a:solidFill>
                  <a:schemeClr val="tx1"/>
                </a:solidFill>
                <a:effectLst/>
                <a:latin typeface="+mn-lt"/>
                <a:ea typeface="+mn-ea"/>
                <a:cs typeface="+mn-cs"/>
              </a:rPr>
              <a:t>esocializacija</a:t>
            </a:r>
            <a:r>
              <a:rPr lang="sl-SI" sz="1200" kern="1200" dirty="0">
                <a:solidFill>
                  <a:schemeClr val="tx1"/>
                </a:solidFill>
                <a:effectLst/>
                <a:latin typeface="+mn-lt"/>
                <a:ea typeface="+mn-ea"/>
                <a:cs typeface="+mn-cs"/>
              </a:rPr>
              <a:t> že dolgo ni več namen.« </a:t>
            </a:r>
            <a:r>
              <a:rPr lang="sl-SI" sz="1200" b="1" kern="1200" dirty="0">
                <a:solidFill>
                  <a:schemeClr val="tx1"/>
                </a:solidFill>
                <a:effectLst/>
                <a:latin typeface="+mn-lt"/>
                <a:ea typeface="+mn-ea"/>
                <a:cs typeface="+mn-cs"/>
              </a:rPr>
              <a:t>Furlan Rus, M.</a:t>
            </a:r>
            <a:r>
              <a:rPr lang="sl-SI" sz="1200" kern="1200" dirty="0">
                <a:solidFill>
                  <a:schemeClr val="tx1"/>
                </a:solidFill>
                <a:effectLst/>
                <a:latin typeface="+mn-lt"/>
                <a:ea typeface="+mn-ea"/>
                <a:cs typeface="+mn-cs"/>
              </a:rPr>
              <a:t>: Morilcu policista 30 let zaporne kazni, Dnevnik, 1. februar 2016, dostopno na &lt;http://www.dnevnik.si/1042729379/kronika/morilcu-policista-30-let-zapora</a:t>
            </a:r>
            <a:r>
              <a:rPr lang="sl-SI" sz="1200" u="sng" kern="1200" dirty="0">
                <a:solidFill>
                  <a:schemeClr val="tx1"/>
                </a:solidFill>
                <a:effectLst/>
                <a:latin typeface="+mn-lt"/>
                <a:ea typeface="+mn-ea"/>
                <a:cs typeface="+mn-cs"/>
              </a:rPr>
              <a:t>&gt;.</a:t>
            </a:r>
            <a:r>
              <a:rPr lang="sl-SI" sz="1200" kern="1200" dirty="0">
                <a:solidFill>
                  <a:schemeClr val="tx1"/>
                </a:solidFill>
                <a:effectLst/>
                <a:latin typeface="+mn-lt"/>
                <a:ea typeface="+mn-ea"/>
                <a:cs typeface="+mn-cs"/>
              </a:rPr>
              <a:t> </a:t>
            </a:r>
          </a:p>
          <a:p>
            <a:r>
              <a:rPr lang="sl-SI" sz="1200" kern="1200" dirty="0">
                <a:solidFill>
                  <a:schemeClr val="tx1"/>
                </a:solidFill>
                <a:effectLst/>
                <a:latin typeface="+mn-lt"/>
                <a:ea typeface="+mn-ea"/>
                <a:cs typeface="+mn-cs"/>
              </a:rPr>
              <a:t>Ob tem velja poudariti, da praktične posledice niso nujno odraz teoretičnega izhodišča, temveč v veliki meri njegove zlorabe.</a:t>
            </a:r>
          </a:p>
          <a:p>
            <a:endParaRPr lang="sl-SI" dirty="0"/>
          </a:p>
        </p:txBody>
      </p:sp>
      <p:sp>
        <p:nvSpPr>
          <p:cNvPr id="4" name="Označba mesta številke diapozitiva 3"/>
          <p:cNvSpPr>
            <a:spLocks noGrp="1"/>
          </p:cNvSpPr>
          <p:nvPr>
            <p:ph type="sldNum" sz="quarter" idx="5"/>
          </p:nvPr>
        </p:nvSpPr>
        <p:spPr/>
        <p:txBody>
          <a:bodyPr/>
          <a:lstStyle/>
          <a:p>
            <a:fld id="{F9F2E536-EE64-42B2-BEF7-7661A5477C3C}" type="slidenum">
              <a:rPr lang="sl-SI" smtClean="0"/>
              <a:t>10</a:t>
            </a:fld>
            <a:endParaRPr lang="sl-SI"/>
          </a:p>
        </p:txBody>
      </p:sp>
    </p:spTree>
    <p:extLst>
      <p:ext uri="{BB962C8B-B14F-4D97-AF65-F5344CB8AC3E}">
        <p14:creationId xmlns:p14="http://schemas.microsoft.com/office/powerpoint/2010/main" val="265654108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r>
              <a:rPr lang="sl-SI" sz="1200" kern="1200" dirty="0">
                <a:solidFill>
                  <a:schemeClr val="tx1"/>
                </a:solidFill>
                <a:effectLst/>
                <a:latin typeface="+mn-lt"/>
                <a:ea typeface="+mn-ea"/>
                <a:cs typeface="+mn-cs"/>
              </a:rPr>
              <a:t>Z načelnega vidika je popolnoma nesprejemljivo, da se kaznovanje, ki je izrazito vrednostno nabito področje in hkrati izjemno posega v pravice posameznika, izvaja in spreminja brez jasne vizije, čemu služi in kako ga lahko utemeljimo. </a:t>
            </a:r>
            <a:r>
              <a:rPr lang="sl-SI" sz="1200" kern="1200" dirty="0" err="1">
                <a:solidFill>
                  <a:schemeClr val="tx1"/>
                </a:solidFill>
                <a:effectLst/>
                <a:latin typeface="+mn-lt"/>
                <a:ea typeface="+mn-ea"/>
                <a:cs typeface="+mn-cs"/>
              </a:rPr>
              <a:t>Ashworth</a:t>
            </a:r>
            <a:r>
              <a:rPr lang="sl-SI" sz="1200" kern="1200" dirty="0">
                <a:solidFill>
                  <a:schemeClr val="tx1"/>
                </a:solidFill>
                <a:effectLst/>
                <a:latin typeface="+mn-lt"/>
                <a:ea typeface="+mn-ea"/>
                <a:cs typeface="+mn-cs"/>
              </a:rPr>
              <a:t> celo meni, da nejasnost in nedorečenost vodilne kaznovalne ideologije oz. razmerij med različnimi ideologijami nista v skladu s sodobnimi pojmovanji koncepta pravne države oz. vladavine prava (</a:t>
            </a:r>
            <a:r>
              <a:rPr lang="sl-SI" sz="1200" i="1" kern="1200" dirty="0">
                <a:solidFill>
                  <a:schemeClr val="tx1"/>
                </a:solidFill>
                <a:effectLst/>
                <a:latin typeface="+mn-lt"/>
                <a:ea typeface="+mn-ea"/>
                <a:cs typeface="+mn-cs"/>
              </a:rPr>
              <a:t>rule </a:t>
            </a:r>
            <a:r>
              <a:rPr lang="sl-SI" sz="1200" i="1" kern="1200" dirty="0" err="1">
                <a:solidFill>
                  <a:schemeClr val="tx1"/>
                </a:solidFill>
                <a:effectLst/>
                <a:latin typeface="+mn-lt"/>
                <a:ea typeface="+mn-ea"/>
                <a:cs typeface="+mn-cs"/>
              </a:rPr>
              <a:t>of</a:t>
            </a:r>
            <a:r>
              <a:rPr lang="sl-SI" sz="1200" i="1" kern="1200" dirty="0">
                <a:solidFill>
                  <a:schemeClr val="tx1"/>
                </a:solidFill>
                <a:effectLst/>
                <a:latin typeface="+mn-lt"/>
                <a:ea typeface="+mn-ea"/>
                <a:cs typeface="+mn-cs"/>
              </a:rPr>
              <a:t> </a:t>
            </a:r>
            <a:r>
              <a:rPr lang="sl-SI" sz="1200" i="1" kern="1200" dirty="0" err="1">
                <a:solidFill>
                  <a:schemeClr val="tx1"/>
                </a:solidFill>
                <a:effectLst/>
                <a:latin typeface="+mn-lt"/>
                <a:ea typeface="+mn-ea"/>
                <a:cs typeface="+mn-cs"/>
              </a:rPr>
              <a:t>law</a:t>
            </a:r>
            <a:r>
              <a:rPr lang="sl-SI" sz="1200" kern="1200" dirty="0">
                <a:solidFill>
                  <a:schemeClr val="tx1"/>
                </a:solidFill>
                <a:effectLst/>
                <a:latin typeface="+mn-lt"/>
                <a:ea typeface="+mn-ea"/>
                <a:cs typeface="+mn-cs"/>
              </a:rPr>
              <a:t>), saj je polje, ki je prepuščeno diskreciji sodnika v konkretnem primeru absolutno preširoko in v neskladju z zahtevami po pravni varnosti. Takšno stanje namreč dopušča, da v formalno kaznovanje vstopajo prepričanja posameznih sodnikov o namenih kaznovanja, kar močno presega običajne in sprejemljive utemeljitve polja diskrecije, v skladu s katerimi je diskrecija namenjena individualizaciji sankcije, torej prilagoditvi konkretne kazni okoliščinam konkretnega primera in konkretnega storilca. Odločanje o namenu kaznovanja pa, kot opozarja tudi </a:t>
            </a:r>
            <a:r>
              <a:rPr lang="sl-SI" sz="1200" kern="1200" dirty="0" err="1">
                <a:solidFill>
                  <a:schemeClr val="tx1"/>
                </a:solidFill>
                <a:effectLst/>
                <a:latin typeface="+mn-lt"/>
                <a:ea typeface="+mn-ea"/>
                <a:cs typeface="+mn-cs"/>
              </a:rPr>
              <a:t>Ashworth</a:t>
            </a:r>
            <a:r>
              <a:rPr lang="sl-SI" sz="1200" kern="1200" dirty="0">
                <a:solidFill>
                  <a:schemeClr val="tx1"/>
                </a:solidFill>
                <a:effectLst/>
                <a:latin typeface="+mn-lt"/>
                <a:ea typeface="+mn-ea"/>
                <a:cs typeface="+mn-cs"/>
              </a:rPr>
              <a:t>, nikakor ni stvar individualizacije sankcije, saj gre za širše vprašanje kaznovalne politike, na katero ne more odgovarjali individualni sodnik, temveč politika in družba na splošno.</a:t>
            </a:r>
          </a:p>
          <a:p>
            <a:r>
              <a:rPr lang="sl-SI" sz="1200" kern="1200" dirty="0" err="1">
                <a:solidFill>
                  <a:schemeClr val="tx1"/>
                </a:solidFill>
                <a:effectLst/>
                <a:latin typeface="+mn-lt"/>
                <a:ea typeface="+mn-ea"/>
                <a:cs typeface="+mn-cs"/>
              </a:rPr>
              <a:t>Ashworth</a:t>
            </a:r>
            <a:r>
              <a:rPr lang="sl-SI" sz="1200" kern="1200" dirty="0">
                <a:solidFill>
                  <a:schemeClr val="tx1"/>
                </a:solidFill>
                <a:effectLst/>
                <a:latin typeface="+mn-lt"/>
                <a:ea typeface="+mn-ea"/>
                <a:cs typeface="+mn-cs"/>
              </a:rPr>
              <a:t>, </a:t>
            </a:r>
            <a:r>
              <a:rPr lang="sl-SI" sz="1200" kern="1200" cap="small" dirty="0" err="1">
                <a:solidFill>
                  <a:schemeClr val="tx1"/>
                </a:solidFill>
                <a:effectLst/>
                <a:latin typeface="+mn-lt"/>
                <a:ea typeface="+mn-ea"/>
                <a:cs typeface="+mn-cs"/>
              </a:rPr>
              <a:t>Sentencing</a:t>
            </a:r>
            <a:r>
              <a:rPr lang="sl-SI" sz="1200" kern="1200" cap="small" dirty="0">
                <a:solidFill>
                  <a:schemeClr val="tx1"/>
                </a:solidFill>
                <a:effectLst/>
                <a:latin typeface="+mn-lt"/>
                <a:ea typeface="+mn-ea"/>
                <a:cs typeface="+mn-cs"/>
              </a:rPr>
              <a:t> </a:t>
            </a:r>
            <a:r>
              <a:rPr lang="sl-SI" sz="1200" kern="1200" dirty="0">
                <a:solidFill>
                  <a:schemeClr val="tx1"/>
                </a:solidFill>
                <a:effectLst/>
                <a:latin typeface="+mn-lt"/>
                <a:ea typeface="+mn-ea"/>
                <a:cs typeface="+mn-cs"/>
              </a:rPr>
              <a:t>(2010), str. 76-78.</a:t>
            </a:r>
          </a:p>
          <a:p>
            <a:r>
              <a:rPr lang="sl-SI" sz="1200" kern="1200" dirty="0" err="1">
                <a:solidFill>
                  <a:schemeClr val="tx1"/>
                </a:solidFill>
                <a:effectLst/>
                <a:latin typeface="+mn-lt"/>
                <a:ea typeface="+mn-ea"/>
                <a:cs typeface="+mn-cs"/>
              </a:rPr>
              <a:t>Garland</a:t>
            </a:r>
            <a:r>
              <a:rPr lang="sl-SI" sz="1200" kern="1200" dirty="0">
                <a:solidFill>
                  <a:schemeClr val="tx1"/>
                </a:solidFill>
                <a:effectLst/>
                <a:latin typeface="+mn-lt"/>
                <a:ea typeface="+mn-ea"/>
                <a:cs typeface="+mn-cs"/>
              </a:rPr>
              <a:t>, </a:t>
            </a:r>
            <a:r>
              <a:rPr lang="sl-SI" sz="1200" kern="1200" cap="small" dirty="0" err="1">
                <a:solidFill>
                  <a:schemeClr val="tx1"/>
                </a:solidFill>
                <a:effectLst/>
                <a:latin typeface="+mn-lt"/>
                <a:ea typeface="+mn-ea"/>
                <a:cs typeface="+mn-cs"/>
              </a:rPr>
              <a:t>Punishment</a:t>
            </a:r>
            <a:r>
              <a:rPr lang="sl-SI" sz="1200" kern="1200" cap="small" dirty="0">
                <a:solidFill>
                  <a:schemeClr val="tx1"/>
                </a:solidFill>
                <a:effectLst/>
                <a:latin typeface="+mn-lt"/>
                <a:ea typeface="+mn-ea"/>
                <a:cs typeface="+mn-cs"/>
              </a:rPr>
              <a:t> </a:t>
            </a:r>
            <a:r>
              <a:rPr lang="sl-SI" sz="1200" kern="1200" cap="small" dirty="0" err="1">
                <a:solidFill>
                  <a:schemeClr val="tx1"/>
                </a:solidFill>
                <a:effectLst/>
                <a:latin typeface="+mn-lt"/>
                <a:ea typeface="+mn-ea"/>
                <a:cs typeface="+mn-cs"/>
              </a:rPr>
              <a:t>and</a:t>
            </a:r>
            <a:r>
              <a:rPr lang="sl-SI" sz="1200" kern="1200" cap="small" dirty="0">
                <a:solidFill>
                  <a:schemeClr val="tx1"/>
                </a:solidFill>
                <a:effectLst/>
                <a:latin typeface="+mn-lt"/>
                <a:ea typeface="+mn-ea"/>
                <a:cs typeface="+mn-cs"/>
              </a:rPr>
              <a:t> modern </a:t>
            </a:r>
            <a:r>
              <a:rPr lang="sl-SI" sz="1200" kern="1200" cap="small" dirty="0" err="1">
                <a:solidFill>
                  <a:schemeClr val="tx1"/>
                </a:solidFill>
                <a:effectLst/>
                <a:latin typeface="+mn-lt"/>
                <a:ea typeface="+mn-ea"/>
                <a:cs typeface="+mn-cs"/>
              </a:rPr>
              <a:t>society</a:t>
            </a:r>
            <a:r>
              <a:rPr lang="sl-SI" sz="1200" kern="1200" dirty="0">
                <a:solidFill>
                  <a:schemeClr val="tx1"/>
                </a:solidFill>
                <a:effectLst/>
                <a:latin typeface="+mn-lt"/>
                <a:ea typeface="+mn-ea"/>
                <a:cs typeface="+mn-cs"/>
              </a:rPr>
              <a:t> (1991); </a:t>
            </a:r>
            <a:r>
              <a:rPr lang="sl-SI" sz="1200" kern="1200" dirty="0" err="1">
                <a:solidFill>
                  <a:schemeClr val="tx1"/>
                </a:solidFill>
                <a:effectLst/>
                <a:latin typeface="+mn-lt"/>
                <a:ea typeface="+mn-ea"/>
                <a:cs typeface="+mn-cs"/>
              </a:rPr>
              <a:t>Ashworth</a:t>
            </a:r>
            <a:r>
              <a:rPr lang="sl-SI" sz="1200" kern="1200" dirty="0">
                <a:solidFill>
                  <a:schemeClr val="tx1"/>
                </a:solidFill>
                <a:effectLst/>
                <a:latin typeface="+mn-lt"/>
                <a:ea typeface="+mn-ea"/>
                <a:cs typeface="+mn-cs"/>
              </a:rPr>
              <a:t>, </a:t>
            </a:r>
            <a:r>
              <a:rPr lang="sl-SI" sz="1200" kern="1200" cap="small" dirty="0" err="1">
                <a:solidFill>
                  <a:schemeClr val="tx1"/>
                </a:solidFill>
                <a:effectLst/>
                <a:latin typeface="+mn-lt"/>
                <a:ea typeface="+mn-ea"/>
                <a:cs typeface="+mn-cs"/>
              </a:rPr>
              <a:t>Sentencing</a:t>
            </a:r>
            <a:r>
              <a:rPr lang="sl-SI" sz="1200" kern="1200" cap="small" dirty="0">
                <a:solidFill>
                  <a:schemeClr val="tx1"/>
                </a:solidFill>
                <a:effectLst/>
                <a:latin typeface="+mn-lt"/>
                <a:ea typeface="+mn-ea"/>
                <a:cs typeface="+mn-cs"/>
              </a:rPr>
              <a:t> </a:t>
            </a:r>
            <a:r>
              <a:rPr lang="sl-SI" sz="1200" kern="1200" dirty="0">
                <a:solidFill>
                  <a:schemeClr val="tx1"/>
                </a:solidFill>
                <a:effectLst/>
                <a:latin typeface="+mn-lt"/>
                <a:ea typeface="+mn-ea"/>
                <a:cs typeface="+mn-cs"/>
              </a:rPr>
              <a:t>(2010), str. 71-76.</a:t>
            </a:r>
          </a:p>
          <a:p>
            <a:endParaRPr lang="sl-SI" dirty="0"/>
          </a:p>
          <a:p>
            <a:r>
              <a:rPr lang="sl-SI" sz="1200" kern="1200" dirty="0">
                <a:solidFill>
                  <a:schemeClr val="tx1"/>
                </a:solidFill>
                <a:effectLst/>
                <a:latin typeface="+mn-lt"/>
                <a:ea typeface="+mn-ea"/>
                <a:cs typeface="+mn-cs"/>
              </a:rPr>
              <a:t>Ob načelnih se v razpravi o namenu kaznovanja pri odločanju o sankcijah pojavljajo tudi čisto praktični pomisleki zoper sistemsko neurejenost vprašanja. Prav sistemska nejasnost in neenotnost sodnikov glede vprašanja, čemu služi kaznovanje, je namreč v skladu z ugotovitvami več raziskav eden od ključnih virov neenotne kaznovalne prakse. Izsledki različnih študij tako potrjujejo intuitivno spoznanje, da je izhodišče kaznovanja tisto, ki začrta, kakšna kazen bo izrečena v praksi. Med sodniki ni enotnosti glede namena kaznovanja, kar v kombinaciji s sistemsko nerazrešenim vprašanjem namena kaznovanja pomeni, da v posamičnem primeru sodnik za izhodišče vzame lastno prepričanje o tem, čemu naj kaznovanje služi. Da so prepričanja sodnikov, ki torej vodijo (vsaj miselni) proces določanja sankcije kljub določeni stopnji poklicne indoktrinacije vendarle zelo različna, najbrž ne potrebuje posebne razprave.</a:t>
            </a:r>
          </a:p>
          <a:p>
            <a:r>
              <a:rPr lang="sl-SI" sz="1200" kern="1200" dirty="0" err="1">
                <a:solidFill>
                  <a:schemeClr val="tx1"/>
                </a:solidFill>
                <a:effectLst/>
                <a:latin typeface="+mn-lt"/>
                <a:ea typeface="+mn-ea"/>
                <a:cs typeface="+mn-cs"/>
              </a:rPr>
              <a:t>Palys</a:t>
            </a:r>
            <a:r>
              <a:rPr lang="sl-SI" sz="1200" kern="1200" dirty="0">
                <a:solidFill>
                  <a:schemeClr val="tx1"/>
                </a:solidFill>
                <a:effectLst/>
                <a:latin typeface="+mn-lt"/>
                <a:ea typeface="+mn-ea"/>
                <a:cs typeface="+mn-cs"/>
              </a:rPr>
              <a:t> </a:t>
            </a:r>
            <a:r>
              <a:rPr lang="sl-SI" sz="1200" kern="1200" dirty="0" err="1">
                <a:solidFill>
                  <a:schemeClr val="tx1"/>
                </a:solidFill>
                <a:effectLst/>
                <a:latin typeface="+mn-lt"/>
                <a:ea typeface="+mn-ea"/>
                <a:cs typeface="+mn-cs"/>
              </a:rPr>
              <a:t>and</a:t>
            </a:r>
            <a:r>
              <a:rPr lang="sl-SI" sz="1200" kern="1200" dirty="0">
                <a:solidFill>
                  <a:schemeClr val="tx1"/>
                </a:solidFill>
                <a:effectLst/>
                <a:latin typeface="+mn-lt"/>
                <a:ea typeface="+mn-ea"/>
                <a:cs typeface="+mn-cs"/>
              </a:rPr>
              <a:t> </a:t>
            </a:r>
            <a:r>
              <a:rPr lang="sl-SI" sz="1200" kern="1200" dirty="0" err="1">
                <a:solidFill>
                  <a:schemeClr val="tx1"/>
                </a:solidFill>
                <a:effectLst/>
                <a:latin typeface="+mn-lt"/>
                <a:ea typeface="+mn-ea"/>
                <a:cs typeface="+mn-cs"/>
              </a:rPr>
              <a:t>Divorski</a:t>
            </a:r>
            <a:r>
              <a:rPr lang="sl-SI" sz="1200" kern="1200" dirty="0">
                <a:solidFill>
                  <a:schemeClr val="tx1"/>
                </a:solidFill>
                <a:effectLst/>
                <a:latin typeface="+mn-lt"/>
                <a:ea typeface="+mn-ea"/>
                <a:cs typeface="+mn-cs"/>
              </a:rPr>
              <a:t>, </a:t>
            </a:r>
            <a:r>
              <a:rPr lang="sl-SI" sz="1200" kern="1200" dirty="0" err="1">
                <a:solidFill>
                  <a:schemeClr val="tx1"/>
                </a:solidFill>
                <a:effectLst/>
                <a:latin typeface="+mn-lt"/>
                <a:ea typeface="+mn-ea"/>
                <a:cs typeface="+mn-cs"/>
              </a:rPr>
              <a:t>Explaining</a:t>
            </a:r>
            <a:r>
              <a:rPr lang="sl-SI" sz="1200" kern="1200" dirty="0">
                <a:solidFill>
                  <a:schemeClr val="tx1"/>
                </a:solidFill>
                <a:effectLst/>
                <a:latin typeface="+mn-lt"/>
                <a:ea typeface="+mn-ea"/>
                <a:cs typeface="+mn-cs"/>
              </a:rPr>
              <a:t> sentence </a:t>
            </a:r>
            <a:r>
              <a:rPr lang="sl-SI" sz="1200" kern="1200" dirty="0" err="1">
                <a:solidFill>
                  <a:schemeClr val="tx1"/>
                </a:solidFill>
                <a:effectLst/>
                <a:latin typeface="+mn-lt"/>
                <a:ea typeface="+mn-ea"/>
                <a:cs typeface="+mn-cs"/>
              </a:rPr>
              <a:t>disparity</a:t>
            </a:r>
            <a:r>
              <a:rPr lang="sl-SI" sz="1200" kern="1200" dirty="0">
                <a:solidFill>
                  <a:schemeClr val="tx1"/>
                </a:solidFill>
                <a:effectLst/>
                <a:latin typeface="+mn-lt"/>
                <a:ea typeface="+mn-ea"/>
                <a:cs typeface="+mn-cs"/>
              </a:rPr>
              <a:t>, v: </a:t>
            </a:r>
            <a:r>
              <a:rPr lang="sl-SI" sz="1200" kern="1200" dirty="0" err="1">
                <a:solidFill>
                  <a:schemeClr val="tx1"/>
                </a:solidFill>
                <a:effectLst/>
                <a:latin typeface="+mn-lt"/>
                <a:ea typeface="+mn-ea"/>
                <a:cs typeface="+mn-cs"/>
              </a:rPr>
              <a:t>Canadian</a:t>
            </a:r>
            <a:r>
              <a:rPr lang="sl-SI" sz="1200" kern="1200" dirty="0">
                <a:solidFill>
                  <a:schemeClr val="tx1"/>
                </a:solidFill>
                <a:effectLst/>
                <a:latin typeface="+mn-lt"/>
                <a:ea typeface="+mn-ea"/>
                <a:cs typeface="+mn-cs"/>
              </a:rPr>
              <a:t> </a:t>
            </a:r>
            <a:r>
              <a:rPr lang="sl-SI" sz="1200" kern="1200" dirty="0" err="1">
                <a:solidFill>
                  <a:schemeClr val="tx1"/>
                </a:solidFill>
                <a:effectLst/>
                <a:latin typeface="+mn-lt"/>
                <a:ea typeface="+mn-ea"/>
                <a:cs typeface="+mn-cs"/>
              </a:rPr>
              <a:t>Journal</a:t>
            </a:r>
            <a:r>
              <a:rPr lang="sl-SI" sz="1200" kern="1200" dirty="0">
                <a:solidFill>
                  <a:schemeClr val="tx1"/>
                </a:solidFill>
                <a:effectLst/>
                <a:latin typeface="+mn-lt"/>
                <a:ea typeface="+mn-ea"/>
                <a:cs typeface="+mn-cs"/>
              </a:rPr>
              <a:t> </a:t>
            </a:r>
            <a:r>
              <a:rPr lang="sl-SI" sz="1200" kern="1200" dirty="0" err="1">
                <a:solidFill>
                  <a:schemeClr val="tx1"/>
                </a:solidFill>
                <a:effectLst/>
                <a:latin typeface="+mn-lt"/>
                <a:ea typeface="+mn-ea"/>
                <a:cs typeface="+mn-cs"/>
              </a:rPr>
              <a:t>of</a:t>
            </a:r>
            <a:r>
              <a:rPr lang="sl-SI" sz="1200" kern="1200" dirty="0">
                <a:solidFill>
                  <a:schemeClr val="tx1"/>
                </a:solidFill>
                <a:effectLst/>
                <a:latin typeface="+mn-lt"/>
                <a:ea typeface="+mn-ea"/>
                <a:cs typeface="+mn-cs"/>
              </a:rPr>
              <a:t> </a:t>
            </a:r>
            <a:r>
              <a:rPr lang="sl-SI" sz="1200" kern="1200" dirty="0" err="1">
                <a:solidFill>
                  <a:schemeClr val="tx1"/>
                </a:solidFill>
                <a:effectLst/>
                <a:latin typeface="+mn-lt"/>
                <a:ea typeface="+mn-ea"/>
                <a:cs typeface="+mn-cs"/>
              </a:rPr>
              <a:t>Criminology</a:t>
            </a:r>
            <a:r>
              <a:rPr lang="sl-SI" sz="1200" kern="1200" dirty="0">
                <a:solidFill>
                  <a:schemeClr val="tx1"/>
                </a:solidFill>
                <a:effectLst/>
                <a:latin typeface="+mn-lt"/>
                <a:ea typeface="+mn-ea"/>
                <a:cs typeface="+mn-cs"/>
              </a:rPr>
              <a:t> 28 (1986) 4, str. 347–358; </a:t>
            </a:r>
            <a:r>
              <a:rPr lang="sl-SI" sz="1200" kern="1200" dirty="0" err="1">
                <a:solidFill>
                  <a:schemeClr val="tx1"/>
                </a:solidFill>
                <a:effectLst/>
                <a:latin typeface="+mn-lt"/>
                <a:ea typeface="+mn-ea"/>
                <a:cs typeface="+mn-cs"/>
              </a:rPr>
              <a:t>Hogarth</a:t>
            </a:r>
            <a:r>
              <a:rPr lang="sl-SI" sz="1200" kern="1200" dirty="0">
                <a:solidFill>
                  <a:schemeClr val="tx1"/>
                </a:solidFill>
                <a:effectLst/>
                <a:latin typeface="+mn-lt"/>
                <a:ea typeface="+mn-ea"/>
                <a:cs typeface="+mn-cs"/>
              </a:rPr>
              <a:t>, J.:</a:t>
            </a:r>
            <a:r>
              <a:rPr lang="sl-SI" sz="1200" kern="1200" cap="small" dirty="0">
                <a:solidFill>
                  <a:schemeClr val="tx1"/>
                </a:solidFill>
                <a:effectLst/>
                <a:latin typeface="+mn-lt"/>
                <a:ea typeface="+mn-ea"/>
                <a:cs typeface="+mn-cs"/>
              </a:rPr>
              <a:t> </a:t>
            </a:r>
            <a:r>
              <a:rPr lang="sl-SI" sz="1200" kern="1200" cap="small" dirty="0" err="1">
                <a:solidFill>
                  <a:schemeClr val="tx1"/>
                </a:solidFill>
                <a:effectLst/>
                <a:latin typeface="+mn-lt"/>
                <a:ea typeface="+mn-ea"/>
                <a:cs typeface="+mn-cs"/>
              </a:rPr>
              <a:t>Sentencing</a:t>
            </a:r>
            <a:r>
              <a:rPr lang="sl-SI" sz="1200" kern="1200" cap="small" dirty="0">
                <a:solidFill>
                  <a:schemeClr val="tx1"/>
                </a:solidFill>
                <a:effectLst/>
                <a:latin typeface="+mn-lt"/>
                <a:ea typeface="+mn-ea"/>
                <a:cs typeface="+mn-cs"/>
              </a:rPr>
              <a:t> as a Human </a:t>
            </a:r>
            <a:r>
              <a:rPr lang="sl-SI" sz="1200" kern="1200" cap="small" dirty="0" err="1">
                <a:solidFill>
                  <a:schemeClr val="tx1"/>
                </a:solidFill>
                <a:effectLst/>
                <a:latin typeface="+mn-lt"/>
                <a:ea typeface="+mn-ea"/>
                <a:cs typeface="+mn-cs"/>
              </a:rPr>
              <a:t>Process</a:t>
            </a:r>
            <a:r>
              <a:rPr lang="sl-SI" sz="1200" kern="1200" dirty="0">
                <a:solidFill>
                  <a:schemeClr val="tx1"/>
                </a:solidFill>
                <a:effectLst/>
                <a:latin typeface="+mn-lt"/>
                <a:ea typeface="+mn-ea"/>
                <a:cs typeface="+mn-cs"/>
              </a:rPr>
              <a:t>, </a:t>
            </a:r>
            <a:r>
              <a:rPr lang="sl-SI" sz="1200" kern="1200" dirty="0" err="1">
                <a:solidFill>
                  <a:schemeClr val="tx1"/>
                </a:solidFill>
                <a:effectLst/>
                <a:latin typeface="+mn-lt"/>
                <a:ea typeface="+mn-ea"/>
                <a:cs typeface="+mn-cs"/>
              </a:rPr>
              <a:t>University</a:t>
            </a:r>
            <a:r>
              <a:rPr lang="sl-SI" sz="1200" kern="1200" dirty="0">
                <a:solidFill>
                  <a:schemeClr val="tx1"/>
                </a:solidFill>
                <a:effectLst/>
                <a:latin typeface="+mn-lt"/>
                <a:ea typeface="+mn-ea"/>
                <a:cs typeface="+mn-cs"/>
              </a:rPr>
              <a:t> </a:t>
            </a:r>
            <a:r>
              <a:rPr lang="sl-SI" sz="1200" kern="1200" dirty="0" err="1">
                <a:solidFill>
                  <a:schemeClr val="tx1"/>
                </a:solidFill>
                <a:effectLst/>
                <a:latin typeface="+mn-lt"/>
                <a:ea typeface="+mn-ea"/>
                <a:cs typeface="+mn-cs"/>
              </a:rPr>
              <a:t>of</a:t>
            </a:r>
            <a:r>
              <a:rPr lang="sl-SI" sz="1200" kern="1200" dirty="0">
                <a:solidFill>
                  <a:schemeClr val="tx1"/>
                </a:solidFill>
                <a:effectLst/>
                <a:latin typeface="+mn-lt"/>
                <a:ea typeface="+mn-ea"/>
                <a:cs typeface="+mn-cs"/>
              </a:rPr>
              <a:t> Toronto </a:t>
            </a:r>
            <a:r>
              <a:rPr lang="sl-SI" sz="1200" kern="1200" dirty="0" err="1">
                <a:solidFill>
                  <a:schemeClr val="tx1"/>
                </a:solidFill>
                <a:effectLst/>
                <a:latin typeface="+mn-lt"/>
                <a:ea typeface="+mn-ea"/>
                <a:cs typeface="+mn-cs"/>
              </a:rPr>
              <a:t>Press</a:t>
            </a:r>
            <a:r>
              <a:rPr lang="sl-SI" sz="1200" kern="1200" dirty="0">
                <a:solidFill>
                  <a:schemeClr val="tx1"/>
                </a:solidFill>
                <a:effectLst/>
                <a:latin typeface="+mn-lt"/>
                <a:ea typeface="+mn-ea"/>
                <a:cs typeface="+mn-cs"/>
              </a:rPr>
              <a:t>, Toronto 1971; </a:t>
            </a:r>
            <a:r>
              <a:rPr lang="sl-SI" sz="1200" kern="1200" dirty="0" err="1">
                <a:solidFill>
                  <a:schemeClr val="tx1"/>
                </a:solidFill>
                <a:effectLst/>
                <a:latin typeface="+mn-lt"/>
                <a:ea typeface="+mn-ea"/>
                <a:cs typeface="+mn-cs"/>
              </a:rPr>
              <a:t>Canadian</a:t>
            </a:r>
            <a:r>
              <a:rPr lang="sl-SI" sz="1200" kern="1200" dirty="0">
                <a:solidFill>
                  <a:schemeClr val="tx1"/>
                </a:solidFill>
                <a:effectLst/>
                <a:latin typeface="+mn-lt"/>
                <a:ea typeface="+mn-ea"/>
                <a:cs typeface="+mn-cs"/>
              </a:rPr>
              <a:t> </a:t>
            </a:r>
            <a:r>
              <a:rPr lang="sl-SI" sz="1200" kern="1200" dirty="0" err="1">
                <a:solidFill>
                  <a:schemeClr val="tx1"/>
                </a:solidFill>
                <a:effectLst/>
                <a:latin typeface="+mn-lt"/>
                <a:ea typeface="+mn-ea"/>
                <a:cs typeface="+mn-cs"/>
              </a:rPr>
              <a:t>Sentencing</a:t>
            </a:r>
            <a:r>
              <a:rPr lang="sl-SI" sz="1200" kern="1200" dirty="0">
                <a:solidFill>
                  <a:schemeClr val="tx1"/>
                </a:solidFill>
                <a:effectLst/>
                <a:latin typeface="+mn-lt"/>
                <a:ea typeface="+mn-ea"/>
                <a:cs typeface="+mn-cs"/>
              </a:rPr>
              <a:t> </a:t>
            </a:r>
            <a:r>
              <a:rPr lang="sl-SI" sz="1200" kern="1200" dirty="0" err="1">
                <a:solidFill>
                  <a:schemeClr val="tx1"/>
                </a:solidFill>
                <a:effectLst/>
                <a:latin typeface="+mn-lt"/>
                <a:ea typeface="+mn-ea"/>
                <a:cs typeface="+mn-cs"/>
              </a:rPr>
              <a:t>Commission</a:t>
            </a:r>
            <a:r>
              <a:rPr lang="sl-SI" sz="1200" kern="1200" dirty="0">
                <a:solidFill>
                  <a:schemeClr val="tx1"/>
                </a:solidFill>
                <a:effectLst/>
                <a:latin typeface="+mn-lt"/>
                <a:ea typeface="+mn-ea"/>
                <a:cs typeface="+mn-cs"/>
              </a:rPr>
              <a:t>: </a:t>
            </a:r>
            <a:r>
              <a:rPr lang="sl-SI" sz="1200" kern="1200" cap="small" dirty="0" err="1">
                <a:solidFill>
                  <a:schemeClr val="tx1"/>
                </a:solidFill>
                <a:effectLst/>
                <a:latin typeface="+mn-lt"/>
                <a:ea typeface="+mn-ea"/>
                <a:cs typeface="+mn-cs"/>
              </a:rPr>
              <a:t>Sentencing</a:t>
            </a:r>
            <a:r>
              <a:rPr lang="sl-SI" sz="1200" kern="1200" cap="small" dirty="0">
                <a:solidFill>
                  <a:schemeClr val="tx1"/>
                </a:solidFill>
                <a:effectLst/>
                <a:latin typeface="+mn-lt"/>
                <a:ea typeface="+mn-ea"/>
                <a:cs typeface="+mn-cs"/>
              </a:rPr>
              <a:t> Reform: A </a:t>
            </a:r>
            <a:r>
              <a:rPr lang="sl-SI" sz="1200" kern="1200" cap="small" dirty="0" err="1">
                <a:solidFill>
                  <a:schemeClr val="tx1"/>
                </a:solidFill>
                <a:effectLst/>
                <a:latin typeface="+mn-lt"/>
                <a:ea typeface="+mn-ea"/>
                <a:cs typeface="+mn-cs"/>
              </a:rPr>
              <a:t>Canadian</a:t>
            </a:r>
            <a:r>
              <a:rPr lang="sl-SI" sz="1200" kern="1200" cap="small" dirty="0">
                <a:solidFill>
                  <a:schemeClr val="tx1"/>
                </a:solidFill>
                <a:effectLst/>
                <a:latin typeface="+mn-lt"/>
                <a:ea typeface="+mn-ea"/>
                <a:cs typeface="+mn-cs"/>
              </a:rPr>
              <a:t> </a:t>
            </a:r>
            <a:r>
              <a:rPr lang="sl-SI" sz="1200" kern="1200" cap="small" dirty="0" err="1">
                <a:solidFill>
                  <a:schemeClr val="tx1"/>
                </a:solidFill>
                <a:effectLst/>
                <a:latin typeface="+mn-lt"/>
                <a:ea typeface="+mn-ea"/>
                <a:cs typeface="+mn-cs"/>
              </a:rPr>
              <a:t>Approach</a:t>
            </a:r>
            <a:r>
              <a:rPr lang="sl-SI" sz="1200" kern="1200" dirty="0">
                <a:solidFill>
                  <a:schemeClr val="tx1"/>
                </a:solidFill>
                <a:effectLst/>
                <a:latin typeface="+mn-lt"/>
                <a:ea typeface="+mn-ea"/>
                <a:cs typeface="+mn-cs"/>
              </a:rPr>
              <a:t>, </a:t>
            </a:r>
            <a:r>
              <a:rPr lang="sl-SI" sz="1200" kern="1200" dirty="0" err="1">
                <a:solidFill>
                  <a:schemeClr val="tx1"/>
                </a:solidFill>
                <a:effectLst/>
                <a:latin typeface="+mn-lt"/>
                <a:ea typeface="+mn-ea"/>
                <a:cs typeface="+mn-cs"/>
              </a:rPr>
              <a:t>Ministry</a:t>
            </a:r>
            <a:r>
              <a:rPr lang="sl-SI" sz="1200" kern="1200" dirty="0">
                <a:solidFill>
                  <a:schemeClr val="tx1"/>
                </a:solidFill>
                <a:effectLst/>
                <a:latin typeface="+mn-lt"/>
                <a:ea typeface="+mn-ea"/>
                <a:cs typeface="+mn-cs"/>
              </a:rPr>
              <a:t> </a:t>
            </a:r>
            <a:r>
              <a:rPr lang="sl-SI" sz="1200" kern="1200" dirty="0" err="1">
                <a:solidFill>
                  <a:schemeClr val="tx1"/>
                </a:solidFill>
                <a:effectLst/>
                <a:latin typeface="+mn-lt"/>
                <a:ea typeface="+mn-ea"/>
                <a:cs typeface="+mn-cs"/>
              </a:rPr>
              <a:t>of</a:t>
            </a:r>
            <a:r>
              <a:rPr lang="sl-SI" sz="1200" kern="1200" dirty="0">
                <a:solidFill>
                  <a:schemeClr val="tx1"/>
                </a:solidFill>
                <a:effectLst/>
                <a:latin typeface="+mn-lt"/>
                <a:ea typeface="+mn-ea"/>
                <a:cs typeface="+mn-cs"/>
              </a:rPr>
              <a:t> </a:t>
            </a:r>
            <a:r>
              <a:rPr lang="sl-SI" sz="1200" kern="1200" dirty="0" err="1">
                <a:solidFill>
                  <a:schemeClr val="tx1"/>
                </a:solidFill>
                <a:effectLst/>
                <a:latin typeface="+mn-lt"/>
                <a:ea typeface="+mn-ea"/>
                <a:cs typeface="+mn-cs"/>
              </a:rPr>
              <a:t>Supply</a:t>
            </a:r>
            <a:r>
              <a:rPr lang="sl-SI" sz="1200" kern="1200" dirty="0">
                <a:solidFill>
                  <a:schemeClr val="tx1"/>
                </a:solidFill>
                <a:effectLst/>
                <a:latin typeface="+mn-lt"/>
                <a:ea typeface="+mn-ea"/>
                <a:cs typeface="+mn-cs"/>
              </a:rPr>
              <a:t> </a:t>
            </a:r>
            <a:r>
              <a:rPr lang="sl-SI" sz="1200" kern="1200" dirty="0" err="1">
                <a:solidFill>
                  <a:schemeClr val="tx1"/>
                </a:solidFill>
                <a:effectLst/>
                <a:latin typeface="+mn-lt"/>
                <a:ea typeface="+mn-ea"/>
                <a:cs typeface="+mn-cs"/>
              </a:rPr>
              <a:t>and</a:t>
            </a:r>
            <a:r>
              <a:rPr lang="sl-SI" sz="1200" kern="1200" dirty="0">
                <a:solidFill>
                  <a:schemeClr val="tx1"/>
                </a:solidFill>
                <a:effectLst/>
                <a:latin typeface="+mn-lt"/>
                <a:ea typeface="+mn-ea"/>
                <a:cs typeface="+mn-cs"/>
              </a:rPr>
              <a:t> </a:t>
            </a:r>
            <a:r>
              <a:rPr lang="sl-SI" sz="1200" kern="1200" dirty="0" err="1">
                <a:solidFill>
                  <a:schemeClr val="tx1"/>
                </a:solidFill>
                <a:effectLst/>
                <a:latin typeface="+mn-lt"/>
                <a:ea typeface="+mn-ea"/>
                <a:cs typeface="+mn-cs"/>
              </a:rPr>
              <a:t>Services</a:t>
            </a:r>
            <a:r>
              <a:rPr lang="sl-SI" sz="1200" kern="1200" dirty="0">
                <a:solidFill>
                  <a:schemeClr val="tx1"/>
                </a:solidFill>
                <a:effectLst/>
                <a:latin typeface="+mn-lt"/>
                <a:ea typeface="+mn-ea"/>
                <a:cs typeface="+mn-cs"/>
              </a:rPr>
              <a:t>, Ottawa 1987; </a:t>
            </a:r>
            <a:r>
              <a:rPr lang="sl-SI" sz="1200" kern="1200" dirty="0" err="1">
                <a:solidFill>
                  <a:schemeClr val="tx1"/>
                </a:solidFill>
                <a:effectLst/>
                <a:latin typeface="+mn-lt"/>
                <a:ea typeface="+mn-ea"/>
                <a:cs typeface="+mn-cs"/>
              </a:rPr>
              <a:t>Wandall</a:t>
            </a:r>
            <a:r>
              <a:rPr lang="sl-SI" sz="1200" kern="1200" dirty="0">
                <a:solidFill>
                  <a:schemeClr val="tx1"/>
                </a:solidFill>
                <a:effectLst/>
                <a:latin typeface="+mn-lt"/>
                <a:ea typeface="+mn-ea"/>
                <a:cs typeface="+mn-cs"/>
              </a:rPr>
              <a:t>, R.: </a:t>
            </a:r>
            <a:r>
              <a:rPr lang="sl-SI" sz="1200" kern="1200" cap="small" dirty="0" err="1">
                <a:solidFill>
                  <a:schemeClr val="tx1"/>
                </a:solidFill>
                <a:effectLst/>
                <a:latin typeface="+mn-lt"/>
                <a:ea typeface="+mn-ea"/>
                <a:cs typeface="+mn-cs"/>
              </a:rPr>
              <a:t>Decisions</a:t>
            </a:r>
            <a:r>
              <a:rPr lang="sl-SI" sz="1200" kern="1200" cap="small" dirty="0">
                <a:solidFill>
                  <a:schemeClr val="tx1"/>
                </a:solidFill>
                <a:effectLst/>
                <a:latin typeface="+mn-lt"/>
                <a:ea typeface="+mn-ea"/>
                <a:cs typeface="+mn-cs"/>
              </a:rPr>
              <a:t> to </a:t>
            </a:r>
            <a:r>
              <a:rPr lang="sl-SI" sz="1200" kern="1200" cap="small" dirty="0" err="1">
                <a:solidFill>
                  <a:schemeClr val="tx1"/>
                </a:solidFill>
                <a:effectLst/>
                <a:latin typeface="+mn-lt"/>
                <a:ea typeface="+mn-ea"/>
                <a:cs typeface="+mn-cs"/>
              </a:rPr>
              <a:t>Imprison</a:t>
            </a:r>
            <a:r>
              <a:rPr lang="sl-SI" sz="1200" kern="1200" dirty="0">
                <a:solidFill>
                  <a:schemeClr val="tx1"/>
                </a:solidFill>
                <a:effectLst/>
                <a:latin typeface="+mn-lt"/>
                <a:ea typeface="+mn-ea"/>
                <a:cs typeface="+mn-cs"/>
              </a:rPr>
              <a:t>, </a:t>
            </a:r>
            <a:r>
              <a:rPr lang="sl-SI" sz="1200" kern="1200" dirty="0" err="1">
                <a:solidFill>
                  <a:schemeClr val="tx1"/>
                </a:solidFill>
                <a:effectLst/>
                <a:latin typeface="+mn-lt"/>
                <a:ea typeface="+mn-ea"/>
                <a:cs typeface="+mn-cs"/>
              </a:rPr>
              <a:t>Ashgate</a:t>
            </a:r>
            <a:r>
              <a:rPr lang="sl-SI" sz="1200" kern="1200" dirty="0">
                <a:solidFill>
                  <a:schemeClr val="tx1"/>
                </a:solidFill>
                <a:effectLst/>
                <a:latin typeface="+mn-lt"/>
                <a:ea typeface="+mn-ea"/>
                <a:cs typeface="+mn-cs"/>
              </a:rPr>
              <a:t>, </a:t>
            </a:r>
            <a:r>
              <a:rPr lang="sl-SI" sz="1200" kern="1200" dirty="0" err="1">
                <a:solidFill>
                  <a:schemeClr val="tx1"/>
                </a:solidFill>
                <a:effectLst/>
                <a:latin typeface="+mn-lt"/>
                <a:ea typeface="+mn-ea"/>
                <a:cs typeface="+mn-cs"/>
              </a:rPr>
              <a:t>Aldershot</a:t>
            </a:r>
            <a:r>
              <a:rPr lang="sl-SI" sz="1200" kern="1200" dirty="0">
                <a:solidFill>
                  <a:schemeClr val="tx1"/>
                </a:solidFill>
                <a:effectLst/>
                <a:latin typeface="+mn-lt"/>
                <a:ea typeface="+mn-ea"/>
                <a:cs typeface="+mn-cs"/>
              </a:rPr>
              <a:t> 2008 (zadnje tri navedbe po </a:t>
            </a:r>
            <a:r>
              <a:rPr lang="sl-SI" sz="1200" kern="1200" dirty="0" err="1">
                <a:solidFill>
                  <a:schemeClr val="tx1"/>
                </a:solidFill>
                <a:effectLst/>
                <a:latin typeface="+mn-lt"/>
                <a:ea typeface="+mn-ea"/>
                <a:cs typeface="+mn-cs"/>
              </a:rPr>
              <a:t>Ashworth</a:t>
            </a:r>
            <a:r>
              <a:rPr lang="sl-SI" sz="1200" kern="1200" dirty="0">
                <a:solidFill>
                  <a:schemeClr val="tx1"/>
                </a:solidFill>
                <a:effectLst/>
                <a:latin typeface="+mn-lt"/>
                <a:ea typeface="+mn-ea"/>
                <a:cs typeface="+mn-cs"/>
              </a:rPr>
              <a:t>, </a:t>
            </a:r>
            <a:r>
              <a:rPr lang="sl-SI" sz="1200" kern="1200" cap="small" dirty="0" err="1">
                <a:solidFill>
                  <a:schemeClr val="tx1"/>
                </a:solidFill>
                <a:effectLst/>
                <a:latin typeface="+mn-lt"/>
                <a:ea typeface="+mn-ea"/>
                <a:cs typeface="+mn-cs"/>
              </a:rPr>
              <a:t>Sentencing</a:t>
            </a:r>
            <a:r>
              <a:rPr lang="sl-SI" sz="1200" kern="1200" cap="small" dirty="0">
                <a:solidFill>
                  <a:schemeClr val="tx1"/>
                </a:solidFill>
                <a:effectLst/>
                <a:latin typeface="+mn-lt"/>
                <a:ea typeface="+mn-ea"/>
                <a:cs typeface="+mn-cs"/>
              </a:rPr>
              <a:t> </a:t>
            </a:r>
            <a:r>
              <a:rPr lang="sl-SI" sz="1200" kern="1200" dirty="0">
                <a:solidFill>
                  <a:schemeClr val="tx1"/>
                </a:solidFill>
                <a:effectLst/>
                <a:latin typeface="+mn-lt"/>
                <a:ea typeface="+mn-ea"/>
                <a:cs typeface="+mn-cs"/>
              </a:rPr>
              <a:t>(2010), str. 41-50, 76-78).</a:t>
            </a:r>
          </a:p>
          <a:p>
            <a:endParaRPr lang="it-IT" dirty="0"/>
          </a:p>
        </p:txBody>
      </p:sp>
      <p:sp>
        <p:nvSpPr>
          <p:cNvPr id="4" name="Označba mesta številke diapozitiva 3"/>
          <p:cNvSpPr>
            <a:spLocks noGrp="1"/>
          </p:cNvSpPr>
          <p:nvPr>
            <p:ph type="sldNum" sz="quarter" idx="10"/>
          </p:nvPr>
        </p:nvSpPr>
        <p:spPr/>
        <p:txBody>
          <a:bodyPr/>
          <a:lstStyle/>
          <a:p>
            <a:fld id="{F9F2E536-EE64-42B2-BEF7-7661A5477C3C}" type="slidenum">
              <a:rPr lang="sl-SI" smtClean="0"/>
              <a:t>11</a:t>
            </a:fld>
            <a:endParaRPr lang="sl-SI"/>
          </a:p>
        </p:txBody>
      </p:sp>
    </p:spTree>
    <p:extLst>
      <p:ext uri="{BB962C8B-B14F-4D97-AF65-F5344CB8AC3E}">
        <p14:creationId xmlns:p14="http://schemas.microsoft.com/office/powerpoint/2010/main" val="307276635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l-SI" sz="1200" kern="1200" dirty="0">
                <a:solidFill>
                  <a:schemeClr val="tx1"/>
                </a:solidFill>
                <a:effectLst/>
                <a:latin typeface="+mn-lt"/>
                <a:ea typeface="+mn-ea"/>
                <a:cs typeface="+mn-cs"/>
              </a:rPr>
              <a:t>Kaznovalno politiko soustvarjajo različni deležniki v družbi, v prvi vrsti zakonodajalec in prek njega pravosodno ministrstvo, v praksi pa najpomembnejšo vlogo igrajo sodišča, ki se jim v zadnjem času z rastjo pogostosti pogajanj o krivdi pridružujejo tožilstva. Po obsodbi so za kaznovalno politiko odgovorni Uprava za izvrševanje kazenskih sankcij (URSIKS) in posamezni zavodi, po novem takšno mesto zaseda tudi Urad za probacijo (UPRO). Vsi ti deležniki delujejo in so umeščeni v nek družben okvir, tako da lahko v najširšem smislu govorimo o tem, da kaznovalno politiko oblikuje družba, vendar je takšna ugotovitev vendarle nekoliko prevelika posplošitev. Veliko število sooblikovalcev ima svoje prednosti in slabosti. Na eni strani je takšna razpršenost moči pozitivna, saj lahko deluje zaviralno na potencialne ekscese (v eno ali drugo smer), ki bi jih promovirala ena skupina zaradi lastnih prepričanj. Poleg tega preprečuje, da bi interesi ene profesionalne skupine prevladali v nečem, kar bi moralo slediti drugim ciljem. Na drugi strani pa je takšna razpršenost težavna predvsem zato, ker hkrati z močjo prerazporeja tudi odgovornost za oblikovanje kaznovalne politike. Tako se posameznim deležnikom lahko zdi, da so v resnici le "izvrševalci" kaznovalne politike, ki je že izoblikovana in ustaljena s strani drugih. Vsako dogovarjanje o spremembah tudi nujno pomeni dolgotrajno usklajevanje in implementacija sprememb vedno prinaša dodatno tveganje neizpolnitve tudi zaradi množice deležnikov.</a:t>
            </a:r>
          </a:p>
          <a:p>
            <a:endParaRPr lang="it-IT" dirty="0"/>
          </a:p>
        </p:txBody>
      </p:sp>
      <p:sp>
        <p:nvSpPr>
          <p:cNvPr id="4" name="Označba mesta številke diapozitiva 3"/>
          <p:cNvSpPr>
            <a:spLocks noGrp="1"/>
          </p:cNvSpPr>
          <p:nvPr>
            <p:ph type="sldNum" sz="quarter" idx="10"/>
          </p:nvPr>
        </p:nvSpPr>
        <p:spPr/>
        <p:txBody>
          <a:bodyPr/>
          <a:lstStyle/>
          <a:p>
            <a:fld id="{F9F2E536-EE64-42B2-BEF7-7661A5477C3C}" type="slidenum">
              <a:rPr lang="sl-SI" smtClean="0"/>
              <a:t>12</a:t>
            </a:fld>
            <a:endParaRPr lang="sl-SI"/>
          </a:p>
        </p:txBody>
      </p:sp>
    </p:spTree>
    <p:extLst>
      <p:ext uri="{BB962C8B-B14F-4D97-AF65-F5344CB8AC3E}">
        <p14:creationId xmlns:p14="http://schemas.microsoft.com/office/powerpoint/2010/main" val="4433547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r>
              <a:rPr lang="sl-SI" sz="1200" kern="1200" dirty="0">
                <a:solidFill>
                  <a:schemeClr val="tx1"/>
                </a:solidFill>
                <a:effectLst/>
                <a:latin typeface="+mn-lt"/>
                <a:ea typeface="+mn-ea"/>
                <a:cs typeface="+mn-cs"/>
              </a:rPr>
              <a:t>Kaznovanje je pomembna tema sodobnih kriminoloških razprav, ki jo avtorji obravnavajo iz različnih zornih kotov, vsaj delno izhajajoč iz del klasičnih avtorjev (</a:t>
            </a:r>
            <a:r>
              <a:rPr lang="sl-SI" sz="1200" kern="1200" dirty="0" err="1">
                <a:solidFill>
                  <a:schemeClr val="tx1"/>
                </a:solidFill>
                <a:effectLst/>
                <a:latin typeface="+mn-lt"/>
                <a:ea typeface="+mn-ea"/>
                <a:cs typeface="+mn-cs"/>
              </a:rPr>
              <a:t>Durkheim</a:t>
            </a:r>
            <a:r>
              <a:rPr lang="sl-SI" sz="1200" kern="1200" dirty="0">
                <a:solidFill>
                  <a:schemeClr val="tx1"/>
                </a:solidFill>
                <a:effectLst/>
                <a:latin typeface="+mn-lt"/>
                <a:ea typeface="+mn-ea"/>
                <a:cs typeface="+mn-cs"/>
              </a:rPr>
              <a:t>, 1992, 1997; Foucault, 1991; </a:t>
            </a:r>
            <a:r>
              <a:rPr lang="sl-SI" sz="1200" kern="1200" dirty="0" err="1">
                <a:solidFill>
                  <a:schemeClr val="tx1"/>
                </a:solidFill>
                <a:effectLst/>
                <a:latin typeface="+mn-lt"/>
                <a:ea typeface="+mn-ea"/>
                <a:cs typeface="+mn-cs"/>
              </a:rPr>
              <a:t>Garland</a:t>
            </a:r>
            <a:r>
              <a:rPr lang="sl-SI" sz="1200" kern="1200" dirty="0">
                <a:solidFill>
                  <a:schemeClr val="tx1"/>
                </a:solidFill>
                <a:effectLst/>
                <a:latin typeface="+mn-lt"/>
                <a:ea typeface="+mn-ea"/>
                <a:cs typeface="+mn-cs"/>
              </a:rPr>
              <a:t>, 1991, 2001). Hkrati analizirajo družbene, psihološke, kulturne, pravne in druge vidike kaznovanja. V zadnjih desetletjih je zavrnitev rehabilitacijske paradigme povzročila številne spremembe, v luči vseobsegajočega individualizma pa je mogoče govoriti o kaznovalnem populizmu (zahteve po strožjem kaznovanju), političnem oportunizmu na kazenskem področju in razgradnji zaviralnih struktur v kaznovanje (</a:t>
            </a:r>
            <a:r>
              <a:rPr lang="sl-SI" sz="1200" kern="1200" dirty="0" err="1">
                <a:solidFill>
                  <a:schemeClr val="tx1"/>
                </a:solidFill>
                <a:effectLst/>
                <a:latin typeface="+mn-lt"/>
                <a:ea typeface="+mn-ea"/>
                <a:cs typeface="+mn-cs"/>
              </a:rPr>
              <a:t>Garland</a:t>
            </a:r>
            <a:r>
              <a:rPr lang="sl-SI" sz="1200" kern="1200" dirty="0">
                <a:solidFill>
                  <a:schemeClr val="tx1"/>
                </a:solidFill>
                <a:effectLst/>
                <a:latin typeface="+mn-lt"/>
                <a:ea typeface="+mn-ea"/>
                <a:cs typeface="+mn-cs"/>
              </a:rPr>
              <a:t>, 2001; </a:t>
            </a:r>
            <a:r>
              <a:rPr lang="sl-SI" sz="1200" kern="1200" dirty="0" err="1">
                <a:solidFill>
                  <a:schemeClr val="tx1"/>
                </a:solidFill>
                <a:effectLst/>
                <a:latin typeface="+mn-lt"/>
                <a:ea typeface="+mn-ea"/>
                <a:cs typeface="+mn-cs"/>
              </a:rPr>
              <a:t>Kury</a:t>
            </a:r>
            <a:r>
              <a:rPr lang="sl-SI" sz="1200" kern="1200" dirty="0">
                <a:solidFill>
                  <a:schemeClr val="tx1"/>
                </a:solidFill>
                <a:effectLst/>
                <a:latin typeface="+mn-lt"/>
                <a:ea typeface="+mn-ea"/>
                <a:cs typeface="+mn-cs"/>
              </a:rPr>
              <a:t> &amp; Ferdinand, 2008; </a:t>
            </a:r>
            <a:r>
              <a:rPr lang="sl-SI" sz="1200" kern="1200" dirty="0" err="1">
                <a:solidFill>
                  <a:schemeClr val="tx1"/>
                </a:solidFill>
                <a:effectLst/>
                <a:latin typeface="+mn-lt"/>
                <a:ea typeface="+mn-ea"/>
                <a:cs typeface="+mn-cs"/>
              </a:rPr>
              <a:t>Loader</a:t>
            </a:r>
            <a:r>
              <a:rPr lang="sl-SI" sz="1200" kern="1200" dirty="0">
                <a:solidFill>
                  <a:schemeClr val="tx1"/>
                </a:solidFill>
                <a:effectLst/>
                <a:latin typeface="+mn-lt"/>
                <a:ea typeface="+mn-ea"/>
                <a:cs typeface="+mn-cs"/>
              </a:rPr>
              <a:t>, 2006, 2009; </a:t>
            </a:r>
            <a:r>
              <a:rPr lang="sl-SI" sz="1200" kern="1200" dirty="0" err="1">
                <a:solidFill>
                  <a:schemeClr val="tx1"/>
                </a:solidFill>
                <a:effectLst/>
                <a:latin typeface="+mn-lt"/>
                <a:ea typeface="+mn-ea"/>
                <a:cs typeface="+mn-cs"/>
              </a:rPr>
              <a:t>Nelken</a:t>
            </a:r>
            <a:r>
              <a:rPr lang="sl-SI" sz="1200" kern="1200" dirty="0">
                <a:solidFill>
                  <a:schemeClr val="tx1"/>
                </a:solidFill>
                <a:effectLst/>
                <a:latin typeface="+mn-lt"/>
                <a:ea typeface="+mn-ea"/>
                <a:cs typeface="+mn-cs"/>
              </a:rPr>
              <a:t> , 2006; </a:t>
            </a:r>
            <a:r>
              <a:rPr lang="sl-SI" sz="1200" kern="1200" dirty="0" err="1">
                <a:solidFill>
                  <a:schemeClr val="tx1"/>
                </a:solidFill>
                <a:effectLst/>
                <a:latin typeface="+mn-lt"/>
                <a:ea typeface="+mn-ea"/>
                <a:cs typeface="+mn-cs"/>
              </a:rPr>
              <a:t>Pratt</a:t>
            </a:r>
            <a:r>
              <a:rPr lang="sl-SI" sz="1200" kern="1200" dirty="0">
                <a:solidFill>
                  <a:schemeClr val="tx1"/>
                </a:solidFill>
                <a:effectLst/>
                <a:latin typeface="+mn-lt"/>
                <a:ea typeface="+mn-ea"/>
                <a:cs typeface="+mn-cs"/>
              </a:rPr>
              <a:t>, 2007; </a:t>
            </a:r>
            <a:r>
              <a:rPr lang="sl-SI" sz="1200" kern="1200" dirty="0" err="1">
                <a:solidFill>
                  <a:schemeClr val="tx1"/>
                </a:solidFill>
                <a:effectLst/>
                <a:latin typeface="+mn-lt"/>
                <a:ea typeface="+mn-ea"/>
                <a:cs typeface="+mn-cs"/>
              </a:rPr>
              <a:t>Pratt</a:t>
            </a:r>
            <a:r>
              <a:rPr lang="sl-SI" sz="1200" kern="1200" dirty="0">
                <a:solidFill>
                  <a:schemeClr val="tx1"/>
                </a:solidFill>
                <a:effectLst/>
                <a:latin typeface="+mn-lt"/>
                <a:ea typeface="+mn-ea"/>
                <a:cs typeface="+mn-cs"/>
              </a:rPr>
              <a:t>, Brown, Brown, </a:t>
            </a:r>
            <a:r>
              <a:rPr lang="sl-SI" sz="1200" kern="1200" dirty="0" err="1">
                <a:solidFill>
                  <a:schemeClr val="tx1"/>
                </a:solidFill>
                <a:effectLst/>
                <a:latin typeface="+mn-lt"/>
                <a:ea typeface="+mn-ea"/>
                <a:cs typeface="+mn-cs"/>
              </a:rPr>
              <a:t>Hallsworth</a:t>
            </a:r>
            <a:r>
              <a:rPr lang="sl-SI" sz="1200" kern="1200" dirty="0">
                <a:solidFill>
                  <a:schemeClr val="tx1"/>
                </a:solidFill>
                <a:effectLst/>
                <a:latin typeface="+mn-lt"/>
                <a:ea typeface="+mn-ea"/>
                <a:cs typeface="+mn-cs"/>
              </a:rPr>
              <a:t> , &amp; Morrison, 2005; </a:t>
            </a:r>
            <a:r>
              <a:rPr lang="sl-SI" sz="1200" kern="1200" dirty="0" err="1">
                <a:solidFill>
                  <a:schemeClr val="tx1"/>
                </a:solidFill>
                <a:effectLst/>
                <a:latin typeface="+mn-lt"/>
                <a:ea typeface="+mn-ea"/>
                <a:cs typeface="+mn-cs"/>
              </a:rPr>
              <a:t>Stuntz</a:t>
            </a:r>
            <a:r>
              <a:rPr lang="sl-SI" sz="1200" kern="1200" dirty="0">
                <a:solidFill>
                  <a:schemeClr val="tx1"/>
                </a:solidFill>
                <a:effectLst/>
                <a:latin typeface="+mn-lt"/>
                <a:ea typeface="+mn-ea"/>
                <a:cs typeface="+mn-cs"/>
              </a:rPr>
              <a:t> , 2011) . Različni vidiki kaznovanja se preučujejo v različnih kontekstih; ta projekt se bo tako nujno lotil samo enega segmenta - tistega, s katerim se vse začne.</a:t>
            </a:r>
          </a:p>
          <a:p>
            <a:r>
              <a:rPr lang="sl-SI" sz="1200" kern="1200" dirty="0">
                <a:solidFill>
                  <a:schemeClr val="tx1"/>
                </a:solidFill>
                <a:effectLst/>
                <a:latin typeface="+mn-lt"/>
                <a:ea typeface="+mn-ea"/>
                <a:cs typeface="+mn-cs"/>
              </a:rPr>
              <a:t>Vprašanje, v kateri točki sodobnih kazenskih postopkov se kaznovanje začne, je preširoko, da bi ga obdelali v sklopu tega predloga. A zdi se, da je odločitev o sankciji nedvomno eden izmed boljših kandidatov. </a:t>
            </a:r>
            <a:endParaRPr lang="sl-SI" dirty="0"/>
          </a:p>
        </p:txBody>
      </p:sp>
      <p:sp>
        <p:nvSpPr>
          <p:cNvPr id="4" name="Označba mesta številke diapozitiva 3"/>
          <p:cNvSpPr>
            <a:spLocks noGrp="1"/>
          </p:cNvSpPr>
          <p:nvPr>
            <p:ph type="sldNum" sz="quarter" idx="10"/>
          </p:nvPr>
        </p:nvSpPr>
        <p:spPr/>
        <p:txBody>
          <a:bodyPr/>
          <a:lstStyle/>
          <a:p>
            <a:fld id="{B976A0CD-4279-4AF2-9B5F-416287CCB43F}" type="slidenum">
              <a:rPr lang="sl-SI" smtClean="0"/>
              <a:t>2</a:t>
            </a:fld>
            <a:endParaRPr lang="sl-SI"/>
          </a:p>
        </p:txBody>
      </p:sp>
    </p:spTree>
    <p:extLst>
      <p:ext uri="{BB962C8B-B14F-4D97-AF65-F5344CB8AC3E}">
        <p14:creationId xmlns:p14="http://schemas.microsoft.com/office/powerpoint/2010/main" val="2121680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r>
              <a:rPr lang="sl-SI" sz="1200" kern="1200" dirty="0">
                <a:solidFill>
                  <a:schemeClr val="tx1"/>
                </a:solidFill>
                <a:effectLst/>
                <a:latin typeface="+mn-lt"/>
                <a:ea typeface="+mn-ea"/>
                <a:cs typeface="+mn-cs"/>
              </a:rPr>
              <a:t>Opisano predstavlja dva skrajna pola na premici kaznovalnih namenov, a v čisti obliki ju je mogoče najti le v izvirnih znanstvenih izvajanjih Kanta in Hegla na eni ter </a:t>
            </a:r>
            <a:r>
              <a:rPr lang="sl-SI" sz="1200" kern="1200" dirty="0" err="1">
                <a:solidFill>
                  <a:schemeClr val="tx1"/>
                </a:solidFill>
                <a:effectLst/>
                <a:latin typeface="+mn-lt"/>
                <a:ea typeface="+mn-ea"/>
                <a:cs typeface="+mn-cs"/>
              </a:rPr>
              <a:t>Benthama</a:t>
            </a:r>
            <a:r>
              <a:rPr lang="sl-SI" sz="1200" kern="1200" dirty="0">
                <a:solidFill>
                  <a:schemeClr val="tx1"/>
                </a:solidFill>
                <a:effectLst/>
                <a:latin typeface="+mn-lt"/>
                <a:ea typeface="+mn-ea"/>
                <a:cs typeface="+mn-cs"/>
              </a:rPr>
              <a:t> na drugi strani, nikakor pa ne v sodobnih teorijah, še manj pa praksi. Na tej ravni se namreč pojavljajo predvsem mešane teorije.</a:t>
            </a:r>
          </a:p>
          <a:p>
            <a:r>
              <a:rPr lang="sl-SI" sz="1200" kern="1200" dirty="0">
                <a:solidFill>
                  <a:schemeClr val="tx1"/>
                </a:solidFill>
                <a:effectLst/>
                <a:latin typeface="+mn-lt"/>
                <a:ea typeface="+mn-ea"/>
                <a:cs typeface="+mn-cs"/>
              </a:rPr>
              <a:t>Tella, Tella, </a:t>
            </a:r>
            <a:r>
              <a:rPr lang="sl-SI" sz="1200" kern="1200" cap="small" dirty="0" err="1">
                <a:solidFill>
                  <a:schemeClr val="tx1"/>
                </a:solidFill>
                <a:effectLst/>
                <a:latin typeface="+mn-lt"/>
                <a:ea typeface="+mn-ea"/>
                <a:cs typeface="+mn-cs"/>
              </a:rPr>
              <a:t>Punishment</a:t>
            </a:r>
            <a:r>
              <a:rPr lang="sl-SI" sz="1200" kern="1200" cap="small" dirty="0">
                <a:solidFill>
                  <a:schemeClr val="tx1"/>
                </a:solidFill>
                <a:effectLst/>
                <a:latin typeface="+mn-lt"/>
                <a:ea typeface="+mn-ea"/>
                <a:cs typeface="+mn-cs"/>
              </a:rPr>
              <a:t> </a:t>
            </a:r>
            <a:r>
              <a:rPr lang="sl-SI" sz="1200" kern="1200" cap="small" dirty="0" err="1">
                <a:solidFill>
                  <a:schemeClr val="tx1"/>
                </a:solidFill>
                <a:effectLst/>
                <a:latin typeface="+mn-lt"/>
                <a:ea typeface="+mn-ea"/>
                <a:cs typeface="+mn-cs"/>
              </a:rPr>
              <a:t>and</a:t>
            </a:r>
            <a:r>
              <a:rPr lang="sl-SI" sz="1200" kern="1200" cap="small" dirty="0">
                <a:solidFill>
                  <a:schemeClr val="tx1"/>
                </a:solidFill>
                <a:effectLst/>
                <a:latin typeface="+mn-lt"/>
                <a:ea typeface="+mn-ea"/>
                <a:cs typeface="+mn-cs"/>
              </a:rPr>
              <a:t> </a:t>
            </a:r>
            <a:r>
              <a:rPr lang="sl-SI" sz="1200" kern="1200" cap="small" dirty="0" err="1">
                <a:solidFill>
                  <a:schemeClr val="tx1"/>
                </a:solidFill>
                <a:effectLst/>
                <a:latin typeface="+mn-lt"/>
                <a:ea typeface="+mn-ea"/>
                <a:cs typeface="+mn-cs"/>
              </a:rPr>
              <a:t>culture</a:t>
            </a:r>
            <a:r>
              <a:rPr lang="sl-SI" sz="1200" kern="1200" dirty="0">
                <a:solidFill>
                  <a:schemeClr val="tx1"/>
                </a:solidFill>
                <a:effectLst/>
                <a:latin typeface="+mn-lt"/>
                <a:ea typeface="+mn-ea"/>
                <a:cs typeface="+mn-cs"/>
              </a:rPr>
              <a:t> (2006); Ambrož, Preventivne mešane teorije, v: </a:t>
            </a:r>
            <a:r>
              <a:rPr lang="sl-SI" sz="1200" kern="1200" cap="small" dirty="0">
                <a:solidFill>
                  <a:schemeClr val="tx1"/>
                </a:solidFill>
                <a:effectLst/>
                <a:latin typeface="+mn-lt"/>
                <a:ea typeface="+mn-ea"/>
                <a:cs typeface="+mn-cs"/>
              </a:rPr>
              <a:t>RKK</a:t>
            </a:r>
            <a:r>
              <a:rPr lang="sl-SI" sz="1200" kern="1200" dirty="0">
                <a:solidFill>
                  <a:schemeClr val="tx1"/>
                </a:solidFill>
                <a:effectLst/>
                <a:latin typeface="+mn-lt"/>
                <a:ea typeface="+mn-ea"/>
                <a:cs typeface="+mn-cs"/>
              </a:rPr>
              <a:t> 59 (2008) 3, str. 244–248; </a:t>
            </a:r>
            <a:r>
              <a:rPr lang="sl-SI" sz="1200" kern="1200" dirty="0" err="1">
                <a:solidFill>
                  <a:schemeClr val="tx1"/>
                </a:solidFill>
                <a:effectLst/>
                <a:latin typeface="+mn-lt"/>
                <a:ea typeface="+mn-ea"/>
                <a:cs typeface="+mn-cs"/>
              </a:rPr>
              <a:t>Tonry</a:t>
            </a:r>
            <a:r>
              <a:rPr lang="sl-SI" sz="1200" kern="1200" dirty="0">
                <a:solidFill>
                  <a:schemeClr val="tx1"/>
                </a:solidFill>
                <a:effectLst/>
                <a:latin typeface="+mn-lt"/>
                <a:ea typeface="+mn-ea"/>
                <a:cs typeface="+mn-cs"/>
              </a:rPr>
              <a:t>, </a:t>
            </a:r>
            <a:r>
              <a:rPr lang="sl-SI" sz="1200" kern="1200" dirty="0" err="1">
                <a:solidFill>
                  <a:schemeClr val="tx1"/>
                </a:solidFill>
                <a:effectLst/>
                <a:latin typeface="+mn-lt"/>
                <a:ea typeface="+mn-ea"/>
                <a:cs typeface="+mn-cs"/>
              </a:rPr>
              <a:t>Introduction</a:t>
            </a:r>
            <a:r>
              <a:rPr lang="sl-SI" sz="1200" kern="1200" dirty="0">
                <a:solidFill>
                  <a:schemeClr val="tx1"/>
                </a:solidFill>
                <a:effectLst/>
                <a:latin typeface="+mn-lt"/>
                <a:ea typeface="+mn-ea"/>
                <a:cs typeface="+mn-cs"/>
              </a:rPr>
              <a:t>, v: </a:t>
            </a:r>
            <a:r>
              <a:rPr lang="sl-SI" sz="1200" kern="1200" cap="small" dirty="0" err="1">
                <a:solidFill>
                  <a:schemeClr val="tx1"/>
                </a:solidFill>
                <a:effectLst/>
                <a:latin typeface="+mn-lt"/>
                <a:ea typeface="+mn-ea"/>
                <a:cs typeface="+mn-cs"/>
              </a:rPr>
              <a:t>Why</a:t>
            </a:r>
            <a:r>
              <a:rPr lang="sl-SI" sz="1200" kern="1200" cap="small" dirty="0">
                <a:solidFill>
                  <a:schemeClr val="tx1"/>
                </a:solidFill>
                <a:effectLst/>
                <a:latin typeface="+mn-lt"/>
                <a:ea typeface="+mn-ea"/>
                <a:cs typeface="+mn-cs"/>
              </a:rPr>
              <a:t> </a:t>
            </a:r>
            <a:r>
              <a:rPr lang="sl-SI" sz="1200" kern="1200" cap="small" dirty="0" err="1">
                <a:solidFill>
                  <a:schemeClr val="tx1"/>
                </a:solidFill>
                <a:effectLst/>
                <a:latin typeface="+mn-lt"/>
                <a:ea typeface="+mn-ea"/>
                <a:cs typeface="+mn-cs"/>
              </a:rPr>
              <a:t>punish</a:t>
            </a:r>
            <a:r>
              <a:rPr lang="sl-SI" sz="1200" kern="1200" cap="small" dirty="0">
                <a:solidFill>
                  <a:schemeClr val="tx1"/>
                </a:solidFill>
                <a:effectLst/>
                <a:latin typeface="+mn-lt"/>
                <a:ea typeface="+mn-ea"/>
                <a:cs typeface="+mn-cs"/>
              </a:rPr>
              <a:t>? </a:t>
            </a:r>
            <a:r>
              <a:rPr lang="sl-SI" sz="1200" kern="1200" dirty="0">
                <a:solidFill>
                  <a:schemeClr val="tx1"/>
                </a:solidFill>
                <a:effectLst/>
                <a:latin typeface="+mn-lt"/>
                <a:ea typeface="+mn-ea"/>
                <a:cs typeface="+mn-cs"/>
              </a:rPr>
              <a:t>(2011), str. 22–24.</a:t>
            </a:r>
          </a:p>
          <a:p>
            <a:endParaRPr lang="sl-SI" dirty="0"/>
          </a:p>
        </p:txBody>
      </p:sp>
      <p:sp>
        <p:nvSpPr>
          <p:cNvPr id="4" name="Označba mesta številke diapozitiva 3"/>
          <p:cNvSpPr>
            <a:spLocks noGrp="1"/>
          </p:cNvSpPr>
          <p:nvPr>
            <p:ph type="sldNum" sz="quarter" idx="5"/>
          </p:nvPr>
        </p:nvSpPr>
        <p:spPr/>
        <p:txBody>
          <a:bodyPr/>
          <a:lstStyle/>
          <a:p>
            <a:fld id="{F9F2E536-EE64-42B2-BEF7-7661A5477C3C}" type="slidenum">
              <a:rPr lang="sl-SI" smtClean="0"/>
              <a:t>3</a:t>
            </a:fld>
            <a:endParaRPr lang="sl-SI"/>
          </a:p>
        </p:txBody>
      </p:sp>
    </p:spTree>
    <p:extLst>
      <p:ext uri="{BB962C8B-B14F-4D97-AF65-F5344CB8AC3E}">
        <p14:creationId xmlns:p14="http://schemas.microsoft.com/office/powerpoint/2010/main" val="42732394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r>
              <a:rPr lang="sl-SI" sz="1200" kern="1200" dirty="0" err="1">
                <a:solidFill>
                  <a:schemeClr val="tx1"/>
                </a:solidFill>
                <a:effectLst/>
                <a:latin typeface="+mn-lt"/>
                <a:ea typeface="+mn-ea"/>
                <a:cs typeface="+mn-cs"/>
              </a:rPr>
              <a:t>Retributivne</a:t>
            </a:r>
            <a:r>
              <a:rPr lang="sl-SI" sz="1200" kern="1200" dirty="0">
                <a:solidFill>
                  <a:schemeClr val="tx1"/>
                </a:solidFill>
                <a:effectLst/>
                <a:latin typeface="+mn-lt"/>
                <a:ea typeface="+mn-ea"/>
                <a:cs typeface="+mn-cs"/>
              </a:rPr>
              <a:t> ali absolutne teorije temeljijo na tezi, da namen kaznovanja leži v preteklosti in ga je najti v kaznivem dejanju, ki je bilo izvršeno (</a:t>
            </a:r>
            <a:r>
              <a:rPr lang="sl-SI" sz="1200" i="1" kern="1200" dirty="0" err="1">
                <a:solidFill>
                  <a:schemeClr val="tx1"/>
                </a:solidFill>
                <a:effectLst/>
                <a:latin typeface="+mn-lt"/>
                <a:ea typeface="+mn-ea"/>
                <a:cs typeface="+mn-cs"/>
              </a:rPr>
              <a:t>punitur</a:t>
            </a:r>
            <a:r>
              <a:rPr lang="sl-SI" sz="1200" i="1" kern="1200" dirty="0">
                <a:solidFill>
                  <a:schemeClr val="tx1"/>
                </a:solidFill>
                <a:effectLst/>
                <a:latin typeface="+mn-lt"/>
                <a:ea typeface="+mn-ea"/>
                <a:cs typeface="+mn-cs"/>
              </a:rPr>
              <a:t> </a:t>
            </a:r>
            <a:r>
              <a:rPr lang="sl-SI" sz="1200" i="1" kern="1200" dirty="0" err="1">
                <a:solidFill>
                  <a:schemeClr val="tx1"/>
                </a:solidFill>
                <a:effectLst/>
                <a:latin typeface="+mn-lt"/>
                <a:ea typeface="+mn-ea"/>
                <a:cs typeface="+mn-cs"/>
              </a:rPr>
              <a:t>quia</a:t>
            </a:r>
            <a:r>
              <a:rPr lang="sl-SI" sz="1200" i="1" kern="1200" dirty="0">
                <a:solidFill>
                  <a:schemeClr val="tx1"/>
                </a:solidFill>
                <a:effectLst/>
                <a:latin typeface="+mn-lt"/>
                <a:ea typeface="+mn-ea"/>
                <a:cs typeface="+mn-cs"/>
              </a:rPr>
              <a:t> </a:t>
            </a:r>
            <a:r>
              <a:rPr lang="sl-SI" sz="1200" i="1" kern="1200" dirty="0" err="1">
                <a:solidFill>
                  <a:schemeClr val="tx1"/>
                </a:solidFill>
                <a:effectLst/>
                <a:latin typeface="+mn-lt"/>
                <a:ea typeface="+mn-ea"/>
                <a:cs typeface="+mn-cs"/>
              </a:rPr>
              <a:t>peccatum</a:t>
            </a:r>
            <a:r>
              <a:rPr lang="sl-SI" sz="1200" i="1" kern="1200" dirty="0">
                <a:solidFill>
                  <a:schemeClr val="tx1"/>
                </a:solidFill>
                <a:effectLst/>
                <a:latin typeface="+mn-lt"/>
                <a:ea typeface="+mn-ea"/>
                <a:cs typeface="+mn-cs"/>
              </a:rPr>
              <a:t> </a:t>
            </a:r>
            <a:r>
              <a:rPr lang="sl-SI" sz="1200" i="1" kern="1200" dirty="0" err="1">
                <a:solidFill>
                  <a:schemeClr val="tx1"/>
                </a:solidFill>
                <a:effectLst/>
                <a:latin typeface="+mn-lt"/>
                <a:ea typeface="+mn-ea"/>
                <a:cs typeface="+mn-cs"/>
              </a:rPr>
              <a:t>est</a:t>
            </a:r>
            <a:r>
              <a:rPr lang="sl-SI" sz="1200" kern="1200" dirty="0">
                <a:solidFill>
                  <a:schemeClr val="tx1"/>
                </a:solidFill>
                <a:effectLst/>
                <a:latin typeface="+mn-lt"/>
                <a:ea typeface="+mn-ea"/>
                <a:cs typeface="+mn-cs"/>
              </a:rPr>
              <a:t>). V skladu s tem pojmovanjem kazen služi kot povračilo (retribucija) za storjeno zlo, pri čemer ne gre za maščevanje, temveč za vnaprej predviden in formaliziran postopek reagiranja na storjeno protipravno ravnanje. Ta razmišljanja, ki v moderni dobi izhajajo iz Kantovih in Heglovih izvajanj, se kitijo s pomembno predpostavko, v skladu s katero je vsak posameznik svobodno bitje, moralni agent, ki mu s kaznijo ne smemo odvzeti ali omejiti te osnovne svobode, zato kazen nikakor ne sme biti usmerjena v posameznika ali zasledovati družbeno koristnih ciljev, temveč je usmerjena le v dejanje, ki je bilo storjeno. Ključni koncept v okviru teh razmišljanj je sorazmernost, torej ustrezno razmerje med storjenim kaznivim dejanjem in pripadajočo kaznijo, ki je osnova za razmišljanje o pravičnosti v kaznovanju.</a:t>
            </a:r>
          </a:p>
          <a:p>
            <a:r>
              <a:rPr lang="sl-SI" sz="1200" kern="1200" dirty="0">
                <a:solidFill>
                  <a:schemeClr val="tx1"/>
                </a:solidFill>
                <a:effectLst/>
                <a:latin typeface="+mn-lt"/>
                <a:ea typeface="+mn-ea"/>
                <a:cs typeface="+mn-cs"/>
              </a:rPr>
              <a:t>Prim. Petrovec, </a:t>
            </a:r>
            <a:r>
              <a:rPr lang="sl-SI" sz="1200" kern="1200" cap="small" dirty="0">
                <a:solidFill>
                  <a:schemeClr val="tx1"/>
                </a:solidFill>
                <a:effectLst/>
                <a:latin typeface="+mn-lt"/>
                <a:ea typeface="+mn-ea"/>
                <a:cs typeface="+mn-cs"/>
              </a:rPr>
              <a:t>Kazen brez zločina (1998), </a:t>
            </a:r>
            <a:r>
              <a:rPr lang="sl-SI" sz="1200" kern="1200" dirty="0">
                <a:solidFill>
                  <a:schemeClr val="tx1"/>
                </a:solidFill>
                <a:effectLst/>
                <a:latin typeface="+mn-lt"/>
                <a:ea typeface="+mn-ea"/>
                <a:cs typeface="+mn-cs"/>
              </a:rPr>
              <a:t>str. 47-99; Tella, Tella, </a:t>
            </a:r>
            <a:r>
              <a:rPr lang="sl-SI" sz="1200" kern="1200" cap="small" dirty="0" err="1">
                <a:solidFill>
                  <a:schemeClr val="tx1"/>
                </a:solidFill>
                <a:effectLst/>
                <a:latin typeface="+mn-lt"/>
                <a:ea typeface="+mn-ea"/>
                <a:cs typeface="+mn-cs"/>
              </a:rPr>
              <a:t>Punishment</a:t>
            </a:r>
            <a:r>
              <a:rPr lang="sl-SI" sz="1200" kern="1200" cap="small" dirty="0">
                <a:solidFill>
                  <a:schemeClr val="tx1"/>
                </a:solidFill>
                <a:effectLst/>
                <a:latin typeface="+mn-lt"/>
                <a:ea typeface="+mn-ea"/>
                <a:cs typeface="+mn-cs"/>
              </a:rPr>
              <a:t> </a:t>
            </a:r>
            <a:r>
              <a:rPr lang="sl-SI" sz="1200" kern="1200" cap="small" dirty="0" err="1">
                <a:solidFill>
                  <a:schemeClr val="tx1"/>
                </a:solidFill>
                <a:effectLst/>
                <a:latin typeface="+mn-lt"/>
                <a:ea typeface="+mn-ea"/>
                <a:cs typeface="+mn-cs"/>
              </a:rPr>
              <a:t>and</a:t>
            </a:r>
            <a:r>
              <a:rPr lang="sl-SI" sz="1200" kern="1200" cap="small" dirty="0">
                <a:solidFill>
                  <a:schemeClr val="tx1"/>
                </a:solidFill>
                <a:effectLst/>
                <a:latin typeface="+mn-lt"/>
                <a:ea typeface="+mn-ea"/>
                <a:cs typeface="+mn-cs"/>
              </a:rPr>
              <a:t> </a:t>
            </a:r>
            <a:r>
              <a:rPr lang="sl-SI" sz="1200" kern="1200" cap="small" dirty="0" err="1">
                <a:solidFill>
                  <a:schemeClr val="tx1"/>
                </a:solidFill>
                <a:effectLst/>
                <a:latin typeface="+mn-lt"/>
                <a:ea typeface="+mn-ea"/>
                <a:cs typeface="+mn-cs"/>
              </a:rPr>
              <a:t>culture</a:t>
            </a:r>
            <a:r>
              <a:rPr lang="sl-SI" sz="1200" kern="1200" dirty="0">
                <a:solidFill>
                  <a:schemeClr val="tx1"/>
                </a:solidFill>
                <a:effectLst/>
                <a:latin typeface="+mn-lt"/>
                <a:ea typeface="+mn-ea"/>
                <a:cs typeface="+mn-cs"/>
              </a:rPr>
              <a:t> (2006), str. 46-49; Ambrož, Preventivne mešane teorije, v: </a:t>
            </a:r>
            <a:r>
              <a:rPr lang="sl-SI" sz="1200" kern="1200" cap="small" dirty="0">
                <a:solidFill>
                  <a:schemeClr val="tx1"/>
                </a:solidFill>
                <a:effectLst/>
                <a:latin typeface="+mn-lt"/>
                <a:ea typeface="+mn-ea"/>
                <a:cs typeface="+mn-cs"/>
              </a:rPr>
              <a:t>RKK</a:t>
            </a:r>
            <a:r>
              <a:rPr lang="sl-SI" sz="1200" kern="1200" dirty="0">
                <a:solidFill>
                  <a:schemeClr val="tx1"/>
                </a:solidFill>
                <a:effectLst/>
                <a:latin typeface="+mn-lt"/>
                <a:ea typeface="+mn-ea"/>
                <a:cs typeface="+mn-cs"/>
              </a:rPr>
              <a:t> 59 (2008) 3, str. 240–242; </a:t>
            </a:r>
            <a:r>
              <a:rPr lang="sl-SI" sz="1200" kern="1200" dirty="0" err="1">
                <a:solidFill>
                  <a:schemeClr val="tx1"/>
                </a:solidFill>
                <a:effectLst/>
                <a:latin typeface="+mn-lt"/>
                <a:ea typeface="+mn-ea"/>
                <a:cs typeface="+mn-cs"/>
              </a:rPr>
              <a:t>Tonry</a:t>
            </a:r>
            <a:r>
              <a:rPr lang="sl-SI" sz="1200" kern="1200" dirty="0">
                <a:solidFill>
                  <a:schemeClr val="tx1"/>
                </a:solidFill>
                <a:effectLst/>
                <a:latin typeface="+mn-lt"/>
                <a:ea typeface="+mn-ea"/>
                <a:cs typeface="+mn-cs"/>
              </a:rPr>
              <a:t>, </a:t>
            </a:r>
            <a:r>
              <a:rPr lang="sl-SI" sz="1200" kern="1200" dirty="0" err="1">
                <a:solidFill>
                  <a:schemeClr val="tx1"/>
                </a:solidFill>
                <a:effectLst/>
                <a:latin typeface="+mn-lt"/>
                <a:ea typeface="+mn-ea"/>
                <a:cs typeface="+mn-cs"/>
              </a:rPr>
              <a:t>Introduction</a:t>
            </a:r>
            <a:r>
              <a:rPr lang="sl-SI" sz="1200" kern="1200" dirty="0">
                <a:solidFill>
                  <a:schemeClr val="tx1"/>
                </a:solidFill>
                <a:effectLst/>
                <a:latin typeface="+mn-lt"/>
                <a:ea typeface="+mn-ea"/>
                <a:cs typeface="+mn-cs"/>
              </a:rPr>
              <a:t>, v: </a:t>
            </a:r>
            <a:r>
              <a:rPr lang="sl-SI" sz="1200" kern="1200" cap="small" dirty="0" err="1">
                <a:solidFill>
                  <a:schemeClr val="tx1"/>
                </a:solidFill>
                <a:effectLst/>
                <a:latin typeface="+mn-lt"/>
                <a:ea typeface="+mn-ea"/>
                <a:cs typeface="+mn-cs"/>
              </a:rPr>
              <a:t>Why</a:t>
            </a:r>
            <a:r>
              <a:rPr lang="sl-SI" sz="1200" kern="1200" cap="small" dirty="0">
                <a:solidFill>
                  <a:schemeClr val="tx1"/>
                </a:solidFill>
                <a:effectLst/>
                <a:latin typeface="+mn-lt"/>
                <a:ea typeface="+mn-ea"/>
                <a:cs typeface="+mn-cs"/>
              </a:rPr>
              <a:t> </a:t>
            </a:r>
            <a:r>
              <a:rPr lang="sl-SI" sz="1200" kern="1200" cap="small" dirty="0" err="1">
                <a:solidFill>
                  <a:schemeClr val="tx1"/>
                </a:solidFill>
                <a:effectLst/>
                <a:latin typeface="+mn-lt"/>
                <a:ea typeface="+mn-ea"/>
                <a:cs typeface="+mn-cs"/>
              </a:rPr>
              <a:t>punish</a:t>
            </a:r>
            <a:r>
              <a:rPr lang="sl-SI" sz="1200" kern="1200" cap="small" dirty="0">
                <a:solidFill>
                  <a:schemeClr val="tx1"/>
                </a:solidFill>
                <a:effectLst/>
                <a:latin typeface="+mn-lt"/>
                <a:ea typeface="+mn-ea"/>
                <a:cs typeface="+mn-cs"/>
              </a:rPr>
              <a:t>? </a:t>
            </a:r>
            <a:r>
              <a:rPr lang="sl-SI" sz="1200" kern="1200" dirty="0">
                <a:solidFill>
                  <a:schemeClr val="tx1"/>
                </a:solidFill>
                <a:effectLst/>
                <a:latin typeface="+mn-lt"/>
                <a:ea typeface="+mn-ea"/>
                <a:cs typeface="+mn-cs"/>
              </a:rPr>
              <a:t>(2011), str. 7-11, 20-22.</a:t>
            </a:r>
          </a:p>
          <a:p>
            <a:endParaRPr lang="it-IT" dirty="0"/>
          </a:p>
        </p:txBody>
      </p:sp>
      <p:sp>
        <p:nvSpPr>
          <p:cNvPr id="4" name="Označba mesta številke diapozitiva 3"/>
          <p:cNvSpPr>
            <a:spLocks noGrp="1"/>
          </p:cNvSpPr>
          <p:nvPr>
            <p:ph type="sldNum" sz="quarter" idx="10"/>
          </p:nvPr>
        </p:nvSpPr>
        <p:spPr/>
        <p:txBody>
          <a:bodyPr/>
          <a:lstStyle/>
          <a:p>
            <a:fld id="{F9F2E536-EE64-42B2-BEF7-7661A5477C3C}" type="slidenum">
              <a:rPr lang="sl-SI" smtClean="0"/>
              <a:t>4</a:t>
            </a:fld>
            <a:endParaRPr lang="sl-SI"/>
          </a:p>
        </p:txBody>
      </p:sp>
    </p:spTree>
    <p:extLst>
      <p:ext uri="{BB962C8B-B14F-4D97-AF65-F5344CB8AC3E}">
        <p14:creationId xmlns:p14="http://schemas.microsoft.com/office/powerpoint/2010/main" val="11564387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r>
              <a:rPr lang="sl-SI" sz="1200" kern="1200" dirty="0">
                <a:solidFill>
                  <a:schemeClr val="tx1"/>
                </a:solidFill>
                <a:effectLst/>
                <a:latin typeface="+mn-lt"/>
                <a:ea typeface="+mn-ea"/>
                <a:cs typeface="+mn-cs"/>
              </a:rPr>
              <a:t>Nasprotno utilitarne teorije smisel kaznovanja vidijo v možnostih za spremembe v prihodnosti (</a:t>
            </a:r>
            <a:r>
              <a:rPr lang="sl-SI" sz="1200" i="1" kern="1200" dirty="0" err="1">
                <a:solidFill>
                  <a:schemeClr val="tx1"/>
                </a:solidFill>
                <a:effectLst/>
                <a:latin typeface="+mn-lt"/>
                <a:ea typeface="+mn-ea"/>
                <a:cs typeface="+mn-cs"/>
              </a:rPr>
              <a:t>punitur</a:t>
            </a:r>
            <a:r>
              <a:rPr lang="sl-SI" sz="1200" i="1" kern="1200" dirty="0">
                <a:solidFill>
                  <a:schemeClr val="tx1"/>
                </a:solidFill>
                <a:effectLst/>
                <a:latin typeface="+mn-lt"/>
                <a:ea typeface="+mn-ea"/>
                <a:cs typeface="+mn-cs"/>
              </a:rPr>
              <a:t> ne </a:t>
            </a:r>
            <a:r>
              <a:rPr lang="sl-SI" sz="1200" i="1" kern="1200" dirty="0" err="1">
                <a:solidFill>
                  <a:schemeClr val="tx1"/>
                </a:solidFill>
                <a:effectLst/>
                <a:latin typeface="+mn-lt"/>
                <a:ea typeface="+mn-ea"/>
                <a:cs typeface="+mn-cs"/>
              </a:rPr>
              <a:t>peccetur</a:t>
            </a:r>
            <a:r>
              <a:rPr lang="sl-SI" sz="1200" kern="1200" dirty="0">
                <a:solidFill>
                  <a:schemeClr val="tx1"/>
                </a:solidFill>
                <a:effectLst/>
                <a:latin typeface="+mn-lt"/>
                <a:ea typeface="+mn-ea"/>
                <a:cs typeface="+mn-cs"/>
              </a:rPr>
              <a:t>), tako na ravni posameznika, kot tudi na ravni drugih članov družbe. Od tod izhajata dve (v kontinentalnem svetu bolj prisotni) smeri specialne in generalne prevencije, ki smisel kaznovanja iščeta v bodisi v spreminjanju (spreobrnitvi) storilca (specialna prevencija) ali v vplivanju na bodoče vedenje drugih ljudi (generalna prevencija), ki lahko učinkuje z negativnega (zastraševanje) ali pozitivnega (utrjevanje pravnih pravil) izhodišča.</a:t>
            </a:r>
          </a:p>
          <a:p>
            <a:r>
              <a:rPr lang="sl-SI" sz="1200" kern="1200" dirty="0" err="1">
                <a:solidFill>
                  <a:schemeClr val="tx1"/>
                </a:solidFill>
                <a:effectLst/>
                <a:latin typeface="+mn-lt"/>
                <a:ea typeface="+mn-ea"/>
                <a:cs typeface="+mn-cs"/>
              </a:rPr>
              <a:t>Bentham</a:t>
            </a:r>
            <a:r>
              <a:rPr lang="sl-SI" sz="1200" kern="1200" dirty="0">
                <a:solidFill>
                  <a:schemeClr val="tx1"/>
                </a:solidFill>
                <a:effectLst/>
                <a:latin typeface="+mn-lt"/>
                <a:ea typeface="+mn-ea"/>
                <a:cs typeface="+mn-cs"/>
              </a:rPr>
              <a:t>, </a:t>
            </a:r>
            <a:r>
              <a:rPr lang="sl-SI" sz="1200" kern="1200" cap="small" dirty="0">
                <a:solidFill>
                  <a:schemeClr val="tx1"/>
                </a:solidFill>
                <a:effectLst/>
                <a:latin typeface="+mn-lt"/>
                <a:ea typeface="+mn-ea"/>
                <a:cs typeface="+mn-cs"/>
              </a:rPr>
              <a:t>An </a:t>
            </a:r>
            <a:r>
              <a:rPr lang="sl-SI" sz="1200" kern="1200" cap="small" dirty="0" err="1">
                <a:solidFill>
                  <a:schemeClr val="tx1"/>
                </a:solidFill>
                <a:effectLst/>
                <a:latin typeface="+mn-lt"/>
                <a:ea typeface="+mn-ea"/>
                <a:cs typeface="+mn-cs"/>
              </a:rPr>
              <a:t>introduction</a:t>
            </a:r>
            <a:r>
              <a:rPr lang="sl-SI" sz="1200" kern="1200" dirty="0">
                <a:solidFill>
                  <a:schemeClr val="tx1"/>
                </a:solidFill>
                <a:effectLst/>
                <a:latin typeface="+mn-lt"/>
                <a:ea typeface="+mn-ea"/>
                <a:cs typeface="+mn-cs"/>
              </a:rPr>
              <a:t> (1996); Petrovec, </a:t>
            </a:r>
            <a:r>
              <a:rPr lang="sl-SI" sz="1200" kern="1200" cap="small" dirty="0">
                <a:solidFill>
                  <a:schemeClr val="tx1"/>
                </a:solidFill>
                <a:effectLst/>
                <a:latin typeface="+mn-lt"/>
                <a:ea typeface="+mn-ea"/>
                <a:cs typeface="+mn-cs"/>
              </a:rPr>
              <a:t>Kazen brez zločina (1998), </a:t>
            </a:r>
            <a:r>
              <a:rPr lang="sl-SI" sz="1200" kern="1200" dirty="0">
                <a:solidFill>
                  <a:schemeClr val="tx1"/>
                </a:solidFill>
                <a:effectLst/>
                <a:latin typeface="+mn-lt"/>
                <a:ea typeface="+mn-ea"/>
                <a:cs typeface="+mn-cs"/>
              </a:rPr>
              <a:t>str. 17-44; </a:t>
            </a:r>
            <a:r>
              <a:rPr lang="sl-SI" sz="1200" kern="1200" dirty="0" err="1">
                <a:solidFill>
                  <a:schemeClr val="tx1"/>
                </a:solidFill>
                <a:effectLst/>
                <a:latin typeface="+mn-lt"/>
                <a:ea typeface="+mn-ea"/>
                <a:cs typeface="+mn-cs"/>
              </a:rPr>
              <a:t>Beccaria</a:t>
            </a:r>
            <a:r>
              <a:rPr lang="sl-SI" sz="1200" kern="1200" dirty="0">
                <a:solidFill>
                  <a:schemeClr val="tx1"/>
                </a:solidFill>
                <a:effectLst/>
                <a:latin typeface="+mn-lt"/>
                <a:ea typeface="+mn-ea"/>
                <a:cs typeface="+mn-cs"/>
              </a:rPr>
              <a:t>, </a:t>
            </a:r>
            <a:r>
              <a:rPr lang="sl-SI" sz="1200" kern="1200" cap="small" dirty="0">
                <a:solidFill>
                  <a:schemeClr val="tx1"/>
                </a:solidFill>
                <a:effectLst/>
                <a:latin typeface="+mn-lt"/>
                <a:ea typeface="+mn-ea"/>
                <a:cs typeface="+mn-cs"/>
              </a:rPr>
              <a:t>O zločinih in kaznih</a:t>
            </a:r>
            <a:r>
              <a:rPr lang="sl-SI" sz="1200" kern="1200" dirty="0">
                <a:solidFill>
                  <a:schemeClr val="tx1"/>
                </a:solidFill>
                <a:effectLst/>
                <a:latin typeface="+mn-lt"/>
                <a:ea typeface="+mn-ea"/>
                <a:cs typeface="+mn-cs"/>
              </a:rPr>
              <a:t> (2002); Tella, Tella, </a:t>
            </a:r>
            <a:r>
              <a:rPr lang="sl-SI" sz="1200" kern="1200" cap="small" dirty="0" err="1">
                <a:solidFill>
                  <a:schemeClr val="tx1"/>
                </a:solidFill>
                <a:effectLst/>
                <a:latin typeface="+mn-lt"/>
                <a:ea typeface="+mn-ea"/>
                <a:cs typeface="+mn-cs"/>
              </a:rPr>
              <a:t>Punishment</a:t>
            </a:r>
            <a:r>
              <a:rPr lang="sl-SI" sz="1200" kern="1200" cap="small" dirty="0">
                <a:solidFill>
                  <a:schemeClr val="tx1"/>
                </a:solidFill>
                <a:effectLst/>
                <a:latin typeface="+mn-lt"/>
                <a:ea typeface="+mn-ea"/>
                <a:cs typeface="+mn-cs"/>
              </a:rPr>
              <a:t> </a:t>
            </a:r>
            <a:r>
              <a:rPr lang="sl-SI" sz="1200" kern="1200" cap="small" dirty="0" err="1">
                <a:solidFill>
                  <a:schemeClr val="tx1"/>
                </a:solidFill>
                <a:effectLst/>
                <a:latin typeface="+mn-lt"/>
                <a:ea typeface="+mn-ea"/>
                <a:cs typeface="+mn-cs"/>
              </a:rPr>
              <a:t>and</a:t>
            </a:r>
            <a:r>
              <a:rPr lang="sl-SI" sz="1200" kern="1200" cap="small" dirty="0">
                <a:solidFill>
                  <a:schemeClr val="tx1"/>
                </a:solidFill>
                <a:effectLst/>
                <a:latin typeface="+mn-lt"/>
                <a:ea typeface="+mn-ea"/>
                <a:cs typeface="+mn-cs"/>
              </a:rPr>
              <a:t> </a:t>
            </a:r>
            <a:r>
              <a:rPr lang="sl-SI" sz="1200" kern="1200" cap="small" dirty="0" err="1">
                <a:solidFill>
                  <a:schemeClr val="tx1"/>
                </a:solidFill>
                <a:effectLst/>
                <a:latin typeface="+mn-lt"/>
                <a:ea typeface="+mn-ea"/>
                <a:cs typeface="+mn-cs"/>
              </a:rPr>
              <a:t>culture</a:t>
            </a:r>
            <a:r>
              <a:rPr lang="sl-SI" sz="1200" kern="1200" dirty="0">
                <a:solidFill>
                  <a:schemeClr val="tx1"/>
                </a:solidFill>
                <a:effectLst/>
                <a:latin typeface="+mn-lt"/>
                <a:ea typeface="+mn-ea"/>
                <a:cs typeface="+mn-cs"/>
              </a:rPr>
              <a:t> (2006), str. 48-49; Ambrož, Preventivne mešane teorije, v: </a:t>
            </a:r>
            <a:r>
              <a:rPr lang="sl-SI" sz="1200" kern="1200" cap="small" dirty="0">
                <a:solidFill>
                  <a:schemeClr val="tx1"/>
                </a:solidFill>
                <a:effectLst/>
                <a:latin typeface="+mn-lt"/>
                <a:ea typeface="+mn-ea"/>
                <a:cs typeface="+mn-cs"/>
              </a:rPr>
              <a:t>RKK</a:t>
            </a:r>
            <a:r>
              <a:rPr lang="sl-SI" sz="1200" kern="1200" dirty="0">
                <a:solidFill>
                  <a:schemeClr val="tx1"/>
                </a:solidFill>
                <a:effectLst/>
                <a:latin typeface="+mn-lt"/>
                <a:ea typeface="+mn-ea"/>
                <a:cs typeface="+mn-cs"/>
              </a:rPr>
              <a:t> 59 (2008) 3, str. 242–244; Bavcon, Šelih, Korošec, Ambrož, Filipčič, </a:t>
            </a:r>
            <a:r>
              <a:rPr lang="sl-SI" sz="1200" kern="1200" cap="small" dirty="0">
                <a:solidFill>
                  <a:schemeClr val="tx1"/>
                </a:solidFill>
                <a:effectLst/>
                <a:latin typeface="+mn-lt"/>
                <a:ea typeface="+mn-ea"/>
                <a:cs typeface="+mn-cs"/>
              </a:rPr>
              <a:t>Kazensko pravo</a:t>
            </a:r>
            <a:r>
              <a:rPr lang="sl-SI" sz="1200" kern="1200" dirty="0">
                <a:solidFill>
                  <a:schemeClr val="tx1"/>
                </a:solidFill>
                <a:effectLst/>
                <a:latin typeface="+mn-lt"/>
                <a:ea typeface="+mn-ea"/>
                <a:cs typeface="+mn-cs"/>
              </a:rPr>
              <a:t> (2009), str. 360-362.</a:t>
            </a:r>
          </a:p>
          <a:p>
            <a:endParaRPr lang="sl-SI" dirty="0"/>
          </a:p>
          <a:p>
            <a:r>
              <a:rPr lang="sl-SI" sz="1200" kern="1200" dirty="0">
                <a:solidFill>
                  <a:schemeClr val="tx1"/>
                </a:solidFill>
                <a:effectLst/>
                <a:latin typeface="+mn-lt"/>
                <a:ea typeface="+mn-ea"/>
                <a:cs typeface="+mn-cs"/>
              </a:rPr>
              <a:t>Tudi nekateri vidiki utilitarnih teorij v anglo-ameriškem kontekstu ponovno pridobivajo veljavo. </a:t>
            </a:r>
            <a:r>
              <a:rPr lang="sl-SI" sz="1200" i="1" kern="1200" dirty="0">
                <a:solidFill>
                  <a:schemeClr val="tx1"/>
                </a:solidFill>
                <a:effectLst/>
                <a:latin typeface="+mn-lt"/>
                <a:ea typeface="+mn-ea"/>
                <a:cs typeface="+mn-cs"/>
              </a:rPr>
              <a:t>Onesposabljanje </a:t>
            </a:r>
            <a:r>
              <a:rPr lang="sl-SI" sz="1200" kern="1200" dirty="0">
                <a:solidFill>
                  <a:schemeClr val="tx1"/>
                </a:solidFill>
                <a:effectLst/>
                <a:latin typeface="+mn-lt"/>
                <a:ea typeface="+mn-ea"/>
                <a:cs typeface="+mn-cs"/>
              </a:rPr>
              <a:t>(</a:t>
            </a:r>
            <a:r>
              <a:rPr lang="sl-SI" sz="1200" i="1" kern="1200" dirty="0" err="1">
                <a:solidFill>
                  <a:schemeClr val="tx1"/>
                </a:solidFill>
                <a:effectLst/>
                <a:latin typeface="+mn-lt"/>
                <a:ea typeface="+mn-ea"/>
                <a:cs typeface="+mn-cs"/>
              </a:rPr>
              <a:t>incapacitation</a:t>
            </a:r>
            <a:r>
              <a:rPr lang="sl-SI" sz="1200" i="1" kern="1200" dirty="0">
                <a:solidFill>
                  <a:schemeClr val="tx1"/>
                </a:solidFill>
                <a:effectLst/>
                <a:latin typeface="+mn-lt"/>
                <a:ea typeface="+mn-ea"/>
                <a:cs typeface="+mn-cs"/>
              </a:rPr>
              <a:t>)</a:t>
            </a:r>
            <a:r>
              <a:rPr lang="sl-SI" sz="1200" kern="1200" dirty="0">
                <a:solidFill>
                  <a:schemeClr val="tx1"/>
                </a:solidFill>
                <a:effectLst/>
                <a:latin typeface="+mn-lt"/>
                <a:ea typeface="+mn-ea"/>
                <a:cs typeface="+mn-cs"/>
              </a:rPr>
              <a:t> kot oblika specialne prevencije pomeni odstranitev storilca iz družbe, ki je lahko začasne ali trajne narave, odvisno od ocenjene nevarnosti storilca. Nasproti izločitvi pogosto stojijo </a:t>
            </a:r>
            <a:r>
              <a:rPr lang="sl-SI" sz="1200" kern="1200" dirty="0" err="1">
                <a:solidFill>
                  <a:schemeClr val="tx1"/>
                </a:solidFill>
                <a:effectLst/>
                <a:latin typeface="+mn-lt"/>
                <a:ea typeface="+mn-ea"/>
                <a:cs typeface="+mn-cs"/>
              </a:rPr>
              <a:t>rehabilitativni</a:t>
            </a:r>
            <a:r>
              <a:rPr lang="sl-SI" sz="1200" kern="1200" dirty="0">
                <a:solidFill>
                  <a:schemeClr val="tx1"/>
                </a:solidFill>
                <a:effectLst/>
                <a:latin typeface="+mn-lt"/>
                <a:ea typeface="+mn-ea"/>
                <a:cs typeface="+mn-cs"/>
              </a:rPr>
              <a:t> programi, ki postopoma znova vstopajo v kaznovalne sisteme anglo-ameriškega sveta, a so praviloma zasnovani le za posamezne skupine storilcev in ne na splošno.</a:t>
            </a:r>
          </a:p>
          <a:p>
            <a:r>
              <a:rPr lang="sl-SI" sz="1200" kern="1200" dirty="0">
                <a:solidFill>
                  <a:schemeClr val="tx1"/>
                </a:solidFill>
                <a:effectLst/>
                <a:latin typeface="+mn-lt"/>
                <a:ea typeface="+mn-ea"/>
                <a:cs typeface="+mn-cs"/>
              </a:rPr>
              <a:t>V zvezi z </a:t>
            </a:r>
            <a:r>
              <a:rPr lang="sl-SI" sz="1200" i="1" kern="1200" dirty="0">
                <a:solidFill>
                  <a:schemeClr val="tx1"/>
                </a:solidFill>
                <a:effectLst/>
                <a:latin typeface="+mn-lt"/>
                <a:ea typeface="+mn-ea"/>
                <a:cs typeface="+mn-cs"/>
              </a:rPr>
              <a:t>generalno prevencijo</a:t>
            </a:r>
            <a:r>
              <a:rPr lang="sl-SI" sz="1200" kern="1200" dirty="0">
                <a:solidFill>
                  <a:schemeClr val="tx1"/>
                </a:solidFill>
                <a:effectLst/>
                <a:latin typeface="+mn-lt"/>
                <a:ea typeface="+mn-ea"/>
                <a:cs typeface="+mn-cs"/>
              </a:rPr>
              <a:t> je zunaj kontinentalnega kroga največ pozornosti posvečene zastraševalni vlogi kazni (</a:t>
            </a:r>
            <a:r>
              <a:rPr lang="sl-SI" sz="1200" i="1" kern="1200" dirty="0" err="1">
                <a:solidFill>
                  <a:schemeClr val="tx1"/>
                </a:solidFill>
                <a:effectLst/>
                <a:latin typeface="+mn-lt"/>
                <a:ea typeface="+mn-ea"/>
                <a:cs typeface="+mn-cs"/>
              </a:rPr>
              <a:t>deterrence</a:t>
            </a:r>
            <a:r>
              <a:rPr lang="sl-SI" sz="1200" kern="1200" dirty="0">
                <a:solidFill>
                  <a:schemeClr val="tx1"/>
                </a:solidFill>
                <a:effectLst/>
                <a:latin typeface="+mn-lt"/>
                <a:ea typeface="+mn-ea"/>
                <a:cs typeface="+mn-cs"/>
              </a:rPr>
              <a:t>). Na njeni osnovni premisi, torej da strožje kazni bolj odvračajo storilce od kaznivih dejanj kakor blažje, je gradil zlasti razvoj v anglo-ameriških sistemih od sedemdesetih let dalje. Teza, ki deluje zdravorazumsko in je zaradi hitrih rezultatov, ki jih obeta, zlasti priljubljena med snovalci </a:t>
            </a:r>
            <a:r>
              <a:rPr lang="sl-SI" sz="1200" kern="1200" dirty="0" err="1">
                <a:solidFill>
                  <a:schemeClr val="tx1"/>
                </a:solidFill>
                <a:effectLst/>
                <a:latin typeface="+mn-lt"/>
                <a:ea typeface="+mn-ea"/>
                <a:cs typeface="+mn-cs"/>
              </a:rPr>
              <a:t>kriminalitetnih</a:t>
            </a:r>
            <a:r>
              <a:rPr lang="sl-SI" sz="1200" kern="1200" dirty="0">
                <a:solidFill>
                  <a:schemeClr val="tx1"/>
                </a:solidFill>
                <a:effectLst/>
                <a:latin typeface="+mn-lt"/>
                <a:ea typeface="+mn-ea"/>
                <a:cs typeface="+mn-cs"/>
              </a:rPr>
              <a:t> politik, je bila skozi številne raziskave že večkrat ovržena, nasprotna </a:t>
            </a:r>
            <a:r>
              <a:rPr lang="sl-SI" sz="1200" kern="1200" dirty="0" err="1">
                <a:solidFill>
                  <a:schemeClr val="tx1"/>
                </a:solidFill>
                <a:effectLst/>
                <a:latin typeface="+mn-lt"/>
                <a:ea typeface="+mn-ea"/>
                <a:cs typeface="+mn-cs"/>
              </a:rPr>
              <a:t>Beccarijeva</a:t>
            </a:r>
            <a:r>
              <a:rPr lang="sl-SI" sz="1200" kern="1200" dirty="0">
                <a:solidFill>
                  <a:schemeClr val="tx1"/>
                </a:solidFill>
                <a:effectLst/>
                <a:latin typeface="+mn-lt"/>
                <a:ea typeface="+mn-ea"/>
                <a:cs typeface="+mn-cs"/>
              </a:rPr>
              <a:t> ugotovitev, da je najbolj učinkovita najverjetnejša in ne najstrožja kazen, pa se je skoznje praviloma potrjevala.</a:t>
            </a:r>
          </a:p>
          <a:p>
            <a:r>
              <a:rPr lang="sl-SI" sz="1200" kern="1200" dirty="0">
                <a:solidFill>
                  <a:schemeClr val="tx1"/>
                </a:solidFill>
                <a:effectLst/>
                <a:latin typeface="+mn-lt"/>
                <a:ea typeface="+mn-ea"/>
                <a:cs typeface="+mn-cs"/>
              </a:rPr>
              <a:t>von </a:t>
            </a:r>
            <a:r>
              <a:rPr lang="sl-SI" sz="1200" kern="1200" dirty="0" err="1">
                <a:solidFill>
                  <a:schemeClr val="tx1"/>
                </a:solidFill>
                <a:effectLst/>
                <a:latin typeface="+mn-lt"/>
                <a:ea typeface="+mn-ea"/>
                <a:cs typeface="+mn-cs"/>
              </a:rPr>
              <a:t>Hirsch</a:t>
            </a:r>
            <a:r>
              <a:rPr lang="sl-SI" sz="1200" kern="1200" dirty="0">
                <a:solidFill>
                  <a:schemeClr val="tx1"/>
                </a:solidFill>
                <a:effectLst/>
                <a:latin typeface="+mn-lt"/>
                <a:ea typeface="+mn-ea"/>
                <a:cs typeface="+mn-cs"/>
              </a:rPr>
              <a:t>, </a:t>
            </a:r>
            <a:r>
              <a:rPr lang="sl-SI" sz="1200" kern="1200" dirty="0" err="1">
                <a:solidFill>
                  <a:schemeClr val="tx1"/>
                </a:solidFill>
                <a:effectLst/>
                <a:latin typeface="+mn-lt"/>
                <a:ea typeface="+mn-ea"/>
                <a:cs typeface="+mn-cs"/>
              </a:rPr>
              <a:t>Ashworth</a:t>
            </a:r>
            <a:r>
              <a:rPr lang="sl-SI" sz="1200" kern="1200" dirty="0">
                <a:solidFill>
                  <a:schemeClr val="tx1"/>
                </a:solidFill>
                <a:effectLst/>
                <a:latin typeface="+mn-lt"/>
                <a:ea typeface="+mn-ea"/>
                <a:cs typeface="+mn-cs"/>
              </a:rPr>
              <a:t>, Roberts, </a:t>
            </a:r>
            <a:r>
              <a:rPr lang="sl-SI" sz="1200" kern="1200" cap="small" dirty="0" err="1">
                <a:solidFill>
                  <a:schemeClr val="tx1"/>
                </a:solidFill>
                <a:effectLst/>
                <a:latin typeface="+mn-lt"/>
                <a:ea typeface="+mn-ea"/>
                <a:cs typeface="+mn-cs"/>
              </a:rPr>
              <a:t>Principled</a:t>
            </a:r>
            <a:r>
              <a:rPr lang="sl-SI" sz="1200" kern="1200" cap="small" dirty="0">
                <a:solidFill>
                  <a:schemeClr val="tx1"/>
                </a:solidFill>
                <a:effectLst/>
                <a:latin typeface="+mn-lt"/>
                <a:ea typeface="+mn-ea"/>
                <a:cs typeface="+mn-cs"/>
              </a:rPr>
              <a:t> </a:t>
            </a:r>
            <a:r>
              <a:rPr lang="sl-SI" sz="1200" kern="1200" cap="small" dirty="0" err="1">
                <a:solidFill>
                  <a:schemeClr val="tx1"/>
                </a:solidFill>
                <a:effectLst/>
                <a:latin typeface="+mn-lt"/>
                <a:ea typeface="+mn-ea"/>
                <a:cs typeface="+mn-cs"/>
              </a:rPr>
              <a:t>Sentencing</a:t>
            </a:r>
            <a:r>
              <a:rPr lang="sl-SI" sz="1200" kern="1200" dirty="0">
                <a:solidFill>
                  <a:schemeClr val="tx1"/>
                </a:solidFill>
                <a:effectLst/>
                <a:latin typeface="+mn-lt"/>
                <a:ea typeface="+mn-ea"/>
                <a:cs typeface="+mn-cs"/>
              </a:rPr>
              <a:t> (2009), 3. poglavje, str. 75-101.</a:t>
            </a:r>
          </a:p>
          <a:p>
            <a:r>
              <a:rPr lang="sl-SI" sz="1200" kern="1200" dirty="0" err="1">
                <a:solidFill>
                  <a:schemeClr val="tx1"/>
                </a:solidFill>
                <a:effectLst/>
                <a:latin typeface="+mn-lt"/>
                <a:ea typeface="+mn-ea"/>
                <a:cs typeface="+mn-cs"/>
              </a:rPr>
              <a:t>Ashworth</a:t>
            </a:r>
            <a:r>
              <a:rPr lang="sl-SI" sz="1200" kern="1200" dirty="0">
                <a:solidFill>
                  <a:schemeClr val="tx1"/>
                </a:solidFill>
                <a:effectLst/>
                <a:latin typeface="+mn-lt"/>
                <a:ea typeface="+mn-ea"/>
                <a:cs typeface="+mn-cs"/>
              </a:rPr>
              <a:t>, </a:t>
            </a:r>
            <a:r>
              <a:rPr lang="sl-SI" sz="1200" kern="1200" cap="small" dirty="0" err="1">
                <a:solidFill>
                  <a:schemeClr val="tx1"/>
                </a:solidFill>
                <a:effectLst/>
                <a:latin typeface="+mn-lt"/>
                <a:ea typeface="+mn-ea"/>
                <a:cs typeface="+mn-cs"/>
              </a:rPr>
              <a:t>Sentencing</a:t>
            </a:r>
            <a:r>
              <a:rPr lang="sl-SI" sz="1200" kern="1200" cap="small" dirty="0">
                <a:solidFill>
                  <a:schemeClr val="tx1"/>
                </a:solidFill>
                <a:effectLst/>
                <a:latin typeface="+mn-lt"/>
                <a:ea typeface="+mn-ea"/>
                <a:cs typeface="+mn-cs"/>
              </a:rPr>
              <a:t> </a:t>
            </a:r>
            <a:r>
              <a:rPr lang="sl-SI" sz="1200" kern="1200" dirty="0">
                <a:solidFill>
                  <a:schemeClr val="tx1"/>
                </a:solidFill>
                <a:effectLst/>
                <a:latin typeface="+mn-lt"/>
                <a:ea typeface="+mn-ea"/>
                <a:cs typeface="+mn-cs"/>
              </a:rPr>
              <a:t>(2010), str. 84-86.</a:t>
            </a:r>
          </a:p>
          <a:p>
            <a:r>
              <a:rPr lang="sl-SI" sz="1200" kern="1200" dirty="0">
                <a:solidFill>
                  <a:schemeClr val="tx1"/>
                </a:solidFill>
                <a:effectLst/>
                <a:latin typeface="+mn-lt"/>
                <a:ea typeface="+mn-ea"/>
                <a:cs typeface="+mn-cs"/>
              </a:rPr>
              <a:t>Glej npr. </a:t>
            </a:r>
            <a:r>
              <a:rPr lang="sl-SI" sz="1200" kern="1200" dirty="0" err="1">
                <a:solidFill>
                  <a:schemeClr val="tx1"/>
                </a:solidFill>
                <a:effectLst/>
                <a:latin typeface="+mn-lt"/>
                <a:ea typeface="+mn-ea"/>
                <a:cs typeface="+mn-cs"/>
              </a:rPr>
              <a:t>Posner</a:t>
            </a:r>
            <a:r>
              <a:rPr lang="sl-SI" sz="1200" kern="1200" dirty="0">
                <a:solidFill>
                  <a:schemeClr val="tx1"/>
                </a:solidFill>
                <a:effectLst/>
                <a:latin typeface="+mn-lt"/>
                <a:ea typeface="+mn-ea"/>
                <a:cs typeface="+mn-cs"/>
              </a:rPr>
              <a:t>, An </a:t>
            </a:r>
            <a:r>
              <a:rPr lang="sl-SI" sz="1200" kern="1200" dirty="0" err="1">
                <a:solidFill>
                  <a:schemeClr val="tx1"/>
                </a:solidFill>
                <a:effectLst/>
                <a:latin typeface="+mn-lt"/>
                <a:ea typeface="+mn-ea"/>
                <a:cs typeface="+mn-cs"/>
              </a:rPr>
              <a:t>economic</a:t>
            </a:r>
            <a:r>
              <a:rPr lang="sl-SI" sz="1200" kern="1200" dirty="0">
                <a:solidFill>
                  <a:schemeClr val="tx1"/>
                </a:solidFill>
                <a:effectLst/>
                <a:latin typeface="+mn-lt"/>
                <a:ea typeface="+mn-ea"/>
                <a:cs typeface="+mn-cs"/>
              </a:rPr>
              <a:t> </a:t>
            </a:r>
            <a:r>
              <a:rPr lang="sl-SI" sz="1200" kern="1200" dirty="0" err="1">
                <a:solidFill>
                  <a:schemeClr val="tx1"/>
                </a:solidFill>
                <a:effectLst/>
                <a:latin typeface="+mn-lt"/>
                <a:ea typeface="+mn-ea"/>
                <a:cs typeface="+mn-cs"/>
              </a:rPr>
              <a:t>theory</a:t>
            </a:r>
            <a:r>
              <a:rPr lang="sl-SI" sz="1200" kern="1200" dirty="0">
                <a:solidFill>
                  <a:schemeClr val="tx1"/>
                </a:solidFill>
                <a:effectLst/>
                <a:latin typeface="+mn-lt"/>
                <a:ea typeface="+mn-ea"/>
                <a:cs typeface="+mn-cs"/>
              </a:rPr>
              <a:t>, v: Columbia </a:t>
            </a:r>
            <a:r>
              <a:rPr lang="sl-SI" sz="1200" kern="1200" dirty="0" err="1">
                <a:solidFill>
                  <a:schemeClr val="tx1"/>
                </a:solidFill>
                <a:effectLst/>
                <a:latin typeface="+mn-lt"/>
                <a:ea typeface="+mn-ea"/>
                <a:cs typeface="+mn-cs"/>
              </a:rPr>
              <a:t>Law</a:t>
            </a:r>
            <a:r>
              <a:rPr lang="sl-SI" sz="1200" kern="1200" dirty="0">
                <a:solidFill>
                  <a:schemeClr val="tx1"/>
                </a:solidFill>
                <a:effectLst/>
                <a:latin typeface="+mn-lt"/>
                <a:ea typeface="+mn-ea"/>
                <a:cs typeface="+mn-cs"/>
              </a:rPr>
              <a:t> </a:t>
            </a:r>
            <a:r>
              <a:rPr lang="sl-SI" sz="1200" kern="1200" dirty="0" err="1">
                <a:solidFill>
                  <a:schemeClr val="tx1"/>
                </a:solidFill>
                <a:effectLst/>
                <a:latin typeface="+mn-lt"/>
                <a:ea typeface="+mn-ea"/>
                <a:cs typeface="+mn-cs"/>
              </a:rPr>
              <a:t>Review</a:t>
            </a:r>
            <a:r>
              <a:rPr lang="sl-SI" sz="1200" kern="1200" dirty="0">
                <a:solidFill>
                  <a:schemeClr val="tx1"/>
                </a:solidFill>
                <a:effectLst/>
                <a:latin typeface="+mn-lt"/>
                <a:ea typeface="+mn-ea"/>
                <a:cs typeface="+mn-cs"/>
              </a:rPr>
              <a:t> 85 (1985) 6, str. 1193–1231.</a:t>
            </a:r>
          </a:p>
          <a:p>
            <a:r>
              <a:rPr lang="sl-SI" sz="1200" kern="1200" dirty="0">
                <a:solidFill>
                  <a:schemeClr val="tx1"/>
                </a:solidFill>
                <a:effectLst/>
                <a:latin typeface="+mn-lt"/>
                <a:ea typeface="+mn-ea"/>
                <a:cs typeface="+mn-cs"/>
              </a:rPr>
              <a:t>von </a:t>
            </a:r>
            <a:r>
              <a:rPr lang="sl-SI" sz="1200" kern="1200" dirty="0" err="1">
                <a:solidFill>
                  <a:schemeClr val="tx1"/>
                </a:solidFill>
                <a:effectLst/>
                <a:latin typeface="+mn-lt"/>
                <a:ea typeface="+mn-ea"/>
                <a:cs typeface="+mn-cs"/>
              </a:rPr>
              <a:t>Hirsch</a:t>
            </a:r>
            <a:r>
              <a:rPr lang="sl-SI" sz="1200" kern="1200" dirty="0">
                <a:solidFill>
                  <a:schemeClr val="tx1"/>
                </a:solidFill>
                <a:effectLst/>
                <a:latin typeface="+mn-lt"/>
                <a:ea typeface="+mn-ea"/>
                <a:cs typeface="+mn-cs"/>
              </a:rPr>
              <a:t>, </a:t>
            </a:r>
            <a:r>
              <a:rPr lang="sl-SI" sz="1200" kern="1200" dirty="0" err="1">
                <a:solidFill>
                  <a:schemeClr val="tx1"/>
                </a:solidFill>
                <a:effectLst/>
                <a:latin typeface="+mn-lt"/>
                <a:ea typeface="+mn-ea"/>
                <a:cs typeface="+mn-cs"/>
              </a:rPr>
              <a:t>Burney</a:t>
            </a:r>
            <a:r>
              <a:rPr lang="sl-SI" sz="1200" kern="1200" dirty="0">
                <a:solidFill>
                  <a:schemeClr val="tx1"/>
                </a:solidFill>
                <a:effectLst/>
                <a:latin typeface="+mn-lt"/>
                <a:ea typeface="+mn-ea"/>
                <a:cs typeface="+mn-cs"/>
              </a:rPr>
              <a:t>, </a:t>
            </a:r>
            <a:r>
              <a:rPr lang="sl-SI" sz="1200" kern="1200" dirty="0" err="1">
                <a:solidFill>
                  <a:schemeClr val="tx1"/>
                </a:solidFill>
                <a:effectLst/>
                <a:latin typeface="+mn-lt"/>
                <a:ea typeface="+mn-ea"/>
                <a:cs typeface="+mn-cs"/>
              </a:rPr>
              <a:t>Wikström</a:t>
            </a:r>
            <a:r>
              <a:rPr lang="sl-SI" sz="1200" kern="1200" dirty="0">
                <a:solidFill>
                  <a:schemeClr val="tx1"/>
                </a:solidFill>
                <a:effectLst/>
                <a:latin typeface="+mn-lt"/>
                <a:ea typeface="+mn-ea"/>
                <a:cs typeface="+mn-cs"/>
              </a:rPr>
              <a:t>, </a:t>
            </a:r>
            <a:r>
              <a:rPr lang="sl-SI" sz="1200" kern="1200" cap="small" dirty="0" err="1">
                <a:solidFill>
                  <a:schemeClr val="tx1"/>
                </a:solidFill>
                <a:effectLst/>
                <a:latin typeface="+mn-lt"/>
                <a:ea typeface="+mn-ea"/>
                <a:cs typeface="+mn-cs"/>
              </a:rPr>
              <a:t>Criminal</a:t>
            </a:r>
            <a:r>
              <a:rPr lang="sl-SI" sz="1200" kern="1200" cap="small" dirty="0">
                <a:solidFill>
                  <a:schemeClr val="tx1"/>
                </a:solidFill>
                <a:effectLst/>
                <a:latin typeface="+mn-lt"/>
                <a:ea typeface="+mn-ea"/>
                <a:cs typeface="+mn-cs"/>
              </a:rPr>
              <a:t> </a:t>
            </a:r>
            <a:r>
              <a:rPr lang="sl-SI" sz="1200" kern="1200" cap="small" dirty="0" err="1">
                <a:solidFill>
                  <a:schemeClr val="tx1"/>
                </a:solidFill>
                <a:effectLst/>
                <a:latin typeface="+mn-lt"/>
                <a:ea typeface="+mn-ea"/>
                <a:cs typeface="+mn-cs"/>
              </a:rPr>
              <a:t>deterrence</a:t>
            </a:r>
            <a:r>
              <a:rPr lang="sl-SI" sz="1200" kern="1200" cap="small" dirty="0">
                <a:solidFill>
                  <a:schemeClr val="tx1"/>
                </a:solidFill>
                <a:effectLst/>
                <a:latin typeface="+mn-lt"/>
                <a:ea typeface="+mn-ea"/>
                <a:cs typeface="+mn-cs"/>
              </a:rPr>
              <a:t> </a:t>
            </a:r>
            <a:r>
              <a:rPr lang="sl-SI" sz="1200" kern="1200" dirty="0">
                <a:solidFill>
                  <a:schemeClr val="tx1"/>
                </a:solidFill>
                <a:effectLst/>
                <a:latin typeface="+mn-lt"/>
                <a:ea typeface="+mn-ea"/>
                <a:cs typeface="+mn-cs"/>
              </a:rPr>
              <a:t>(1999); von </a:t>
            </a:r>
            <a:r>
              <a:rPr lang="sl-SI" sz="1200" kern="1200" dirty="0" err="1">
                <a:solidFill>
                  <a:schemeClr val="tx1"/>
                </a:solidFill>
                <a:effectLst/>
                <a:latin typeface="+mn-lt"/>
                <a:ea typeface="+mn-ea"/>
                <a:cs typeface="+mn-cs"/>
              </a:rPr>
              <a:t>Hirsch</a:t>
            </a:r>
            <a:r>
              <a:rPr lang="sl-SI" sz="1200" kern="1200" dirty="0">
                <a:solidFill>
                  <a:schemeClr val="tx1"/>
                </a:solidFill>
                <a:effectLst/>
                <a:latin typeface="+mn-lt"/>
                <a:ea typeface="+mn-ea"/>
                <a:cs typeface="+mn-cs"/>
              </a:rPr>
              <a:t>, </a:t>
            </a:r>
            <a:r>
              <a:rPr lang="sl-SI" sz="1200" kern="1200" dirty="0" err="1">
                <a:solidFill>
                  <a:schemeClr val="tx1"/>
                </a:solidFill>
                <a:effectLst/>
                <a:latin typeface="+mn-lt"/>
                <a:ea typeface="+mn-ea"/>
                <a:cs typeface="+mn-cs"/>
              </a:rPr>
              <a:t>Ashworth</a:t>
            </a:r>
            <a:r>
              <a:rPr lang="sl-SI" sz="1200" kern="1200" dirty="0">
                <a:solidFill>
                  <a:schemeClr val="tx1"/>
                </a:solidFill>
                <a:effectLst/>
                <a:latin typeface="+mn-lt"/>
                <a:ea typeface="+mn-ea"/>
                <a:cs typeface="+mn-cs"/>
              </a:rPr>
              <a:t>, Roberts, </a:t>
            </a:r>
            <a:r>
              <a:rPr lang="sl-SI" sz="1200" kern="1200" cap="small" dirty="0" err="1">
                <a:solidFill>
                  <a:schemeClr val="tx1"/>
                </a:solidFill>
                <a:effectLst/>
                <a:latin typeface="+mn-lt"/>
                <a:ea typeface="+mn-ea"/>
                <a:cs typeface="+mn-cs"/>
              </a:rPr>
              <a:t>Principled</a:t>
            </a:r>
            <a:r>
              <a:rPr lang="sl-SI" sz="1200" kern="1200" cap="small" dirty="0">
                <a:solidFill>
                  <a:schemeClr val="tx1"/>
                </a:solidFill>
                <a:effectLst/>
                <a:latin typeface="+mn-lt"/>
                <a:ea typeface="+mn-ea"/>
                <a:cs typeface="+mn-cs"/>
              </a:rPr>
              <a:t> </a:t>
            </a:r>
            <a:r>
              <a:rPr lang="sl-SI" sz="1200" kern="1200" cap="small" dirty="0" err="1">
                <a:solidFill>
                  <a:schemeClr val="tx1"/>
                </a:solidFill>
                <a:effectLst/>
                <a:latin typeface="+mn-lt"/>
                <a:ea typeface="+mn-ea"/>
                <a:cs typeface="+mn-cs"/>
              </a:rPr>
              <a:t>Sentencing</a:t>
            </a:r>
            <a:r>
              <a:rPr lang="sl-SI" sz="1200" kern="1200" dirty="0">
                <a:solidFill>
                  <a:schemeClr val="tx1"/>
                </a:solidFill>
                <a:effectLst/>
                <a:latin typeface="+mn-lt"/>
                <a:ea typeface="+mn-ea"/>
                <a:cs typeface="+mn-cs"/>
              </a:rPr>
              <a:t> (2009), 2. poglavje, str. 39-74; </a:t>
            </a:r>
            <a:r>
              <a:rPr lang="sl-SI" sz="1200" kern="1200" dirty="0" err="1">
                <a:solidFill>
                  <a:schemeClr val="tx1"/>
                </a:solidFill>
                <a:effectLst/>
                <a:latin typeface="+mn-lt"/>
                <a:ea typeface="+mn-ea"/>
                <a:cs typeface="+mn-cs"/>
              </a:rPr>
              <a:t>Tonry</a:t>
            </a:r>
            <a:r>
              <a:rPr lang="sl-SI" sz="1200" kern="1200" dirty="0">
                <a:solidFill>
                  <a:schemeClr val="tx1"/>
                </a:solidFill>
                <a:effectLst/>
                <a:latin typeface="+mn-lt"/>
                <a:ea typeface="+mn-ea"/>
                <a:cs typeface="+mn-cs"/>
              </a:rPr>
              <a:t>, </a:t>
            </a:r>
            <a:r>
              <a:rPr lang="sl-SI" sz="1200" kern="1200" dirty="0" err="1">
                <a:solidFill>
                  <a:schemeClr val="tx1"/>
                </a:solidFill>
                <a:effectLst/>
                <a:latin typeface="+mn-lt"/>
                <a:ea typeface="+mn-ea"/>
                <a:cs typeface="+mn-cs"/>
              </a:rPr>
              <a:t>The</a:t>
            </a:r>
            <a:r>
              <a:rPr lang="sl-SI" sz="1200" kern="1200" dirty="0">
                <a:solidFill>
                  <a:schemeClr val="tx1"/>
                </a:solidFill>
                <a:effectLst/>
                <a:latin typeface="+mn-lt"/>
                <a:ea typeface="+mn-ea"/>
                <a:cs typeface="+mn-cs"/>
              </a:rPr>
              <a:t> </a:t>
            </a:r>
            <a:r>
              <a:rPr lang="sl-SI" sz="1200" kern="1200" dirty="0" err="1">
                <a:solidFill>
                  <a:schemeClr val="tx1"/>
                </a:solidFill>
                <a:effectLst/>
                <a:latin typeface="+mn-lt"/>
                <a:ea typeface="+mn-ea"/>
                <a:cs typeface="+mn-cs"/>
              </a:rPr>
              <a:t>Mostly</a:t>
            </a:r>
            <a:r>
              <a:rPr lang="sl-SI" sz="1200" kern="1200" dirty="0">
                <a:solidFill>
                  <a:schemeClr val="tx1"/>
                </a:solidFill>
                <a:effectLst/>
                <a:latin typeface="+mn-lt"/>
                <a:ea typeface="+mn-ea"/>
                <a:cs typeface="+mn-cs"/>
              </a:rPr>
              <a:t> </a:t>
            </a:r>
            <a:r>
              <a:rPr lang="sl-SI" sz="1200" kern="1200" dirty="0" err="1">
                <a:solidFill>
                  <a:schemeClr val="tx1"/>
                </a:solidFill>
                <a:effectLst/>
                <a:latin typeface="+mn-lt"/>
                <a:ea typeface="+mn-ea"/>
                <a:cs typeface="+mn-cs"/>
              </a:rPr>
              <a:t>Unintended</a:t>
            </a:r>
            <a:r>
              <a:rPr lang="sl-SI" sz="1200" kern="1200" dirty="0">
                <a:solidFill>
                  <a:schemeClr val="tx1"/>
                </a:solidFill>
                <a:effectLst/>
                <a:latin typeface="+mn-lt"/>
                <a:ea typeface="+mn-ea"/>
                <a:cs typeface="+mn-cs"/>
              </a:rPr>
              <a:t> </a:t>
            </a:r>
            <a:r>
              <a:rPr lang="sl-SI" sz="1200" kern="1200" dirty="0" err="1">
                <a:solidFill>
                  <a:schemeClr val="tx1"/>
                </a:solidFill>
                <a:effectLst/>
                <a:latin typeface="+mn-lt"/>
                <a:ea typeface="+mn-ea"/>
                <a:cs typeface="+mn-cs"/>
              </a:rPr>
              <a:t>Effects</a:t>
            </a:r>
            <a:r>
              <a:rPr lang="sl-SI" sz="1200" kern="1200" dirty="0">
                <a:solidFill>
                  <a:schemeClr val="tx1"/>
                </a:solidFill>
                <a:effectLst/>
                <a:latin typeface="+mn-lt"/>
                <a:ea typeface="+mn-ea"/>
                <a:cs typeface="+mn-cs"/>
              </a:rPr>
              <a:t>, v: </a:t>
            </a:r>
            <a:r>
              <a:rPr lang="sl-SI" sz="1200" kern="1200" dirty="0" err="1">
                <a:solidFill>
                  <a:schemeClr val="tx1"/>
                </a:solidFill>
                <a:effectLst/>
                <a:latin typeface="+mn-lt"/>
                <a:ea typeface="+mn-ea"/>
                <a:cs typeface="+mn-cs"/>
              </a:rPr>
              <a:t>Crime</a:t>
            </a:r>
            <a:r>
              <a:rPr lang="sl-SI" sz="1200" kern="1200" dirty="0">
                <a:solidFill>
                  <a:schemeClr val="tx1"/>
                </a:solidFill>
                <a:effectLst/>
                <a:latin typeface="+mn-lt"/>
                <a:ea typeface="+mn-ea"/>
                <a:cs typeface="+mn-cs"/>
              </a:rPr>
              <a:t> </a:t>
            </a:r>
            <a:r>
              <a:rPr lang="sl-SI" sz="1200" kern="1200" dirty="0" err="1">
                <a:solidFill>
                  <a:schemeClr val="tx1"/>
                </a:solidFill>
                <a:effectLst/>
                <a:latin typeface="+mn-lt"/>
                <a:ea typeface="+mn-ea"/>
                <a:cs typeface="+mn-cs"/>
              </a:rPr>
              <a:t>and</a:t>
            </a:r>
            <a:r>
              <a:rPr lang="sl-SI" sz="1200" kern="1200" dirty="0">
                <a:solidFill>
                  <a:schemeClr val="tx1"/>
                </a:solidFill>
                <a:effectLst/>
                <a:latin typeface="+mn-lt"/>
                <a:ea typeface="+mn-ea"/>
                <a:cs typeface="+mn-cs"/>
              </a:rPr>
              <a:t> Justice 38 (2009) 1, str. 65–112; </a:t>
            </a:r>
            <a:r>
              <a:rPr lang="sl-SI" sz="1200" kern="1200" dirty="0" err="1">
                <a:solidFill>
                  <a:schemeClr val="tx1"/>
                </a:solidFill>
                <a:effectLst/>
                <a:latin typeface="+mn-lt"/>
                <a:ea typeface="+mn-ea"/>
                <a:cs typeface="+mn-cs"/>
              </a:rPr>
              <a:t>Ashworth</a:t>
            </a:r>
            <a:r>
              <a:rPr lang="sl-SI" sz="1200" kern="1200" dirty="0">
                <a:solidFill>
                  <a:schemeClr val="tx1"/>
                </a:solidFill>
                <a:effectLst/>
                <a:latin typeface="+mn-lt"/>
                <a:ea typeface="+mn-ea"/>
                <a:cs typeface="+mn-cs"/>
              </a:rPr>
              <a:t>, </a:t>
            </a:r>
            <a:r>
              <a:rPr lang="sl-SI" sz="1200" kern="1200" cap="small" dirty="0" err="1">
                <a:solidFill>
                  <a:schemeClr val="tx1"/>
                </a:solidFill>
                <a:effectLst/>
                <a:latin typeface="+mn-lt"/>
                <a:ea typeface="+mn-ea"/>
                <a:cs typeface="+mn-cs"/>
              </a:rPr>
              <a:t>Sentencing</a:t>
            </a:r>
            <a:r>
              <a:rPr lang="sl-SI" sz="1200" kern="1200" cap="small" dirty="0">
                <a:solidFill>
                  <a:schemeClr val="tx1"/>
                </a:solidFill>
                <a:effectLst/>
                <a:latin typeface="+mn-lt"/>
                <a:ea typeface="+mn-ea"/>
                <a:cs typeface="+mn-cs"/>
              </a:rPr>
              <a:t> </a:t>
            </a:r>
            <a:r>
              <a:rPr lang="sl-SI" sz="1200" kern="1200" dirty="0">
                <a:solidFill>
                  <a:schemeClr val="tx1"/>
                </a:solidFill>
                <a:effectLst/>
                <a:latin typeface="+mn-lt"/>
                <a:ea typeface="+mn-ea"/>
                <a:cs typeface="+mn-cs"/>
              </a:rPr>
              <a:t>(2010), str. 78-84.</a:t>
            </a:r>
          </a:p>
          <a:p>
            <a:endParaRPr lang="it-IT" dirty="0"/>
          </a:p>
          <a:p>
            <a:endParaRPr lang="it-IT" dirty="0"/>
          </a:p>
        </p:txBody>
      </p:sp>
      <p:sp>
        <p:nvSpPr>
          <p:cNvPr id="4" name="Označba mesta številke diapozitiva 3"/>
          <p:cNvSpPr>
            <a:spLocks noGrp="1"/>
          </p:cNvSpPr>
          <p:nvPr>
            <p:ph type="sldNum" sz="quarter" idx="10"/>
          </p:nvPr>
        </p:nvSpPr>
        <p:spPr/>
        <p:txBody>
          <a:bodyPr/>
          <a:lstStyle/>
          <a:p>
            <a:fld id="{F9F2E536-EE64-42B2-BEF7-7661A5477C3C}" type="slidenum">
              <a:rPr lang="sl-SI" smtClean="0"/>
              <a:t>5</a:t>
            </a:fld>
            <a:endParaRPr lang="sl-SI"/>
          </a:p>
        </p:txBody>
      </p:sp>
    </p:spTree>
    <p:extLst>
      <p:ext uri="{BB962C8B-B14F-4D97-AF65-F5344CB8AC3E}">
        <p14:creationId xmlns:p14="http://schemas.microsoft.com/office/powerpoint/2010/main" val="17466747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r>
              <a:rPr lang="sl-SI" sz="1200" kern="1200" dirty="0">
                <a:solidFill>
                  <a:schemeClr val="tx1"/>
                </a:solidFill>
                <a:effectLst/>
                <a:latin typeface="+mn-lt"/>
                <a:ea typeface="+mn-ea"/>
                <a:cs typeface="+mn-cs"/>
              </a:rPr>
              <a:t>Z oznako »mešane« v sodobnih izvajanjih označujemo tiste teorije, ki vsebujejo posamezne elemente obeh skrajnosti, jih na različne načine razvrščajo in vrednotijo, izhajajoč iz drugačnih predpostavk pa nekatere nove teorije v kaznovalno sliko vnašajo dodatne uvide (npr. koncept obnavljalne oz. restorativne pravičnosti). </a:t>
            </a:r>
            <a:r>
              <a:rPr lang="sl-SI" sz="1200" kern="1200" dirty="0" err="1">
                <a:solidFill>
                  <a:schemeClr val="tx1"/>
                </a:solidFill>
                <a:effectLst/>
                <a:latin typeface="+mn-lt"/>
                <a:ea typeface="+mn-ea"/>
                <a:cs typeface="+mn-cs"/>
              </a:rPr>
              <a:t>Bagaric</a:t>
            </a:r>
            <a:r>
              <a:rPr lang="sl-SI" sz="1200" kern="1200" dirty="0">
                <a:solidFill>
                  <a:schemeClr val="tx1"/>
                </a:solidFill>
                <a:effectLst/>
                <a:latin typeface="+mn-lt"/>
                <a:ea typeface="+mn-ea"/>
                <a:cs typeface="+mn-cs"/>
              </a:rPr>
              <a:t>, </a:t>
            </a:r>
            <a:r>
              <a:rPr lang="sl-SI" sz="1200" kern="1200" cap="small" dirty="0" err="1">
                <a:solidFill>
                  <a:schemeClr val="tx1"/>
                </a:solidFill>
                <a:effectLst/>
                <a:latin typeface="+mn-lt"/>
                <a:ea typeface="+mn-ea"/>
                <a:cs typeface="+mn-cs"/>
              </a:rPr>
              <a:t>Punishment</a:t>
            </a:r>
            <a:r>
              <a:rPr lang="sl-SI" sz="1200" kern="1200" cap="small" dirty="0">
                <a:solidFill>
                  <a:schemeClr val="tx1"/>
                </a:solidFill>
                <a:effectLst/>
                <a:latin typeface="+mn-lt"/>
                <a:ea typeface="+mn-ea"/>
                <a:cs typeface="+mn-cs"/>
              </a:rPr>
              <a:t> &amp; </a:t>
            </a:r>
            <a:r>
              <a:rPr lang="sl-SI" sz="1200" kern="1200" cap="small" dirty="0" err="1">
                <a:solidFill>
                  <a:schemeClr val="tx1"/>
                </a:solidFill>
                <a:effectLst/>
                <a:latin typeface="+mn-lt"/>
                <a:ea typeface="+mn-ea"/>
                <a:cs typeface="+mn-cs"/>
              </a:rPr>
              <a:t>Sentencing</a:t>
            </a:r>
            <a:r>
              <a:rPr lang="sl-SI" sz="1200" kern="1200" dirty="0">
                <a:solidFill>
                  <a:schemeClr val="tx1"/>
                </a:solidFill>
                <a:effectLst/>
                <a:latin typeface="+mn-lt"/>
                <a:ea typeface="+mn-ea"/>
                <a:cs typeface="+mn-cs"/>
              </a:rPr>
              <a:t> (2001), str. 48-49, v tem smislu govori o kompromisnih teorijah (</a:t>
            </a:r>
            <a:r>
              <a:rPr lang="sl-SI" sz="1200" i="1" kern="1200" dirty="0" err="1">
                <a:solidFill>
                  <a:schemeClr val="tx1"/>
                </a:solidFill>
                <a:effectLst/>
                <a:latin typeface="+mn-lt"/>
                <a:ea typeface="+mn-ea"/>
                <a:cs typeface="+mn-cs"/>
              </a:rPr>
              <a:t>compromise</a:t>
            </a:r>
            <a:r>
              <a:rPr lang="sl-SI" sz="1200" i="1" kern="1200" dirty="0">
                <a:solidFill>
                  <a:schemeClr val="tx1"/>
                </a:solidFill>
                <a:effectLst/>
                <a:latin typeface="+mn-lt"/>
                <a:ea typeface="+mn-ea"/>
                <a:cs typeface="+mn-cs"/>
              </a:rPr>
              <a:t> </a:t>
            </a:r>
            <a:r>
              <a:rPr lang="sl-SI" sz="1200" i="1" kern="1200" dirty="0" err="1">
                <a:solidFill>
                  <a:schemeClr val="tx1"/>
                </a:solidFill>
                <a:effectLst/>
                <a:latin typeface="+mn-lt"/>
                <a:ea typeface="+mn-ea"/>
                <a:cs typeface="+mn-cs"/>
              </a:rPr>
              <a:t>theories</a:t>
            </a:r>
            <a:r>
              <a:rPr lang="sl-SI" sz="1200" kern="1200" dirty="0">
                <a:solidFill>
                  <a:schemeClr val="tx1"/>
                </a:solidFill>
                <a:effectLst/>
                <a:latin typeface="+mn-lt"/>
                <a:ea typeface="+mn-ea"/>
                <a:cs typeface="+mn-cs"/>
              </a:rPr>
              <a:t>), saj nove različice iščejo srednjo pot med eno in drugo skrajnostjo.</a:t>
            </a:r>
          </a:p>
          <a:p>
            <a:r>
              <a:rPr lang="sl-SI" sz="1200" kern="1200" dirty="0">
                <a:solidFill>
                  <a:schemeClr val="tx1"/>
                </a:solidFill>
                <a:effectLst/>
                <a:latin typeface="+mn-lt"/>
                <a:ea typeface="+mn-ea"/>
                <a:cs typeface="+mn-cs"/>
              </a:rPr>
              <a:t>Teorije restorativne pravičnosti izhajajo iz povsem drugačnih predpostavk. Ključna pri teh ni sama kazen, temveč postopek, skozi katerega pridemo do razrešitve situacije, ki je nastala s kaznivim dejanjem in ki terja sodelovanje vseh prizadetih. (glej npr. Završnik, Konceptualne zagate restorativne pravičnosti, v: RKK 59 (2008) 2, str. 125–140) Završnik v tem kontekstu govori kar o novi paradigmi. Glej tudi </a:t>
            </a:r>
            <a:r>
              <a:rPr lang="sl-SI" sz="1200" kern="1200" dirty="0" err="1">
                <a:solidFill>
                  <a:schemeClr val="tx1"/>
                </a:solidFill>
                <a:effectLst/>
                <a:latin typeface="+mn-lt"/>
                <a:ea typeface="+mn-ea"/>
                <a:cs typeface="+mn-cs"/>
              </a:rPr>
              <a:t>Tonry</a:t>
            </a:r>
            <a:r>
              <a:rPr lang="sl-SI" sz="1200" kern="1200" dirty="0">
                <a:solidFill>
                  <a:schemeClr val="tx1"/>
                </a:solidFill>
                <a:effectLst/>
                <a:latin typeface="+mn-lt"/>
                <a:ea typeface="+mn-ea"/>
                <a:cs typeface="+mn-cs"/>
              </a:rPr>
              <a:t>, </a:t>
            </a:r>
            <a:r>
              <a:rPr lang="sl-SI" sz="1200" kern="1200" dirty="0" err="1">
                <a:solidFill>
                  <a:schemeClr val="tx1"/>
                </a:solidFill>
                <a:effectLst/>
                <a:latin typeface="+mn-lt"/>
                <a:ea typeface="+mn-ea"/>
                <a:cs typeface="+mn-cs"/>
              </a:rPr>
              <a:t>Introduction</a:t>
            </a:r>
            <a:r>
              <a:rPr lang="sl-SI" sz="1200" kern="1200" dirty="0">
                <a:solidFill>
                  <a:schemeClr val="tx1"/>
                </a:solidFill>
                <a:effectLst/>
                <a:latin typeface="+mn-lt"/>
                <a:ea typeface="+mn-ea"/>
                <a:cs typeface="+mn-cs"/>
              </a:rPr>
              <a:t>, v: </a:t>
            </a:r>
            <a:r>
              <a:rPr lang="sl-SI" sz="1200" kern="1200" cap="small" dirty="0" err="1">
                <a:solidFill>
                  <a:schemeClr val="tx1"/>
                </a:solidFill>
                <a:effectLst/>
                <a:latin typeface="+mn-lt"/>
                <a:ea typeface="+mn-ea"/>
                <a:cs typeface="+mn-cs"/>
              </a:rPr>
              <a:t>Why</a:t>
            </a:r>
            <a:r>
              <a:rPr lang="sl-SI" sz="1200" kern="1200" cap="small" dirty="0">
                <a:solidFill>
                  <a:schemeClr val="tx1"/>
                </a:solidFill>
                <a:effectLst/>
                <a:latin typeface="+mn-lt"/>
                <a:ea typeface="+mn-ea"/>
                <a:cs typeface="+mn-cs"/>
              </a:rPr>
              <a:t> </a:t>
            </a:r>
            <a:r>
              <a:rPr lang="sl-SI" sz="1200" kern="1200" cap="small" dirty="0" err="1">
                <a:solidFill>
                  <a:schemeClr val="tx1"/>
                </a:solidFill>
                <a:effectLst/>
                <a:latin typeface="+mn-lt"/>
                <a:ea typeface="+mn-ea"/>
                <a:cs typeface="+mn-cs"/>
              </a:rPr>
              <a:t>punish</a:t>
            </a:r>
            <a:r>
              <a:rPr lang="sl-SI" sz="1200" kern="1200" cap="small" dirty="0">
                <a:solidFill>
                  <a:schemeClr val="tx1"/>
                </a:solidFill>
                <a:effectLst/>
                <a:latin typeface="+mn-lt"/>
                <a:ea typeface="+mn-ea"/>
                <a:cs typeface="+mn-cs"/>
              </a:rPr>
              <a:t>? </a:t>
            </a:r>
            <a:r>
              <a:rPr lang="sl-SI" sz="1200" kern="1200" dirty="0">
                <a:solidFill>
                  <a:schemeClr val="tx1"/>
                </a:solidFill>
                <a:effectLst/>
                <a:latin typeface="+mn-lt"/>
                <a:ea typeface="+mn-ea"/>
                <a:cs typeface="+mn-cs"/>
              </a:rPr>
              <a:t>(2011), str. 23–24.</a:t>
            </a:r>
          </a:p>
          <a:p>
            <a:endParaRPr lang="sl-SI" dirty="0"/>
          </a:p>
          <a:p>
            <a:r>
              <a:rPr lang="sl-SI" sz="1200" kern="1200" dirty="0">
                <a:solidFill>
                  <a:schemeClr val="tx1"/>
                </a:solidFill>
                <a:effectLst/>
                <a:latin typeface="+mn-lt"/>
                <a:ea typeface="+mn-ea"/>
                <a:cs typeface="+mn-cs"/>
              </a:rPr>
              <a:t>Iz teh kratkih očrtov posameznih teorij je mogoče razbrati, da sodobni čas pozna množico načelnih utemeljitev za kaznovanje, pri čemer se sodobni avtorji oddaljujejo od »čistih« modelov in razvijajo mešane teorije, s katerimi skušajo zajeti najboljše iz obeh skrajnosti. V različnih rešitvah jih izhajajoč iz retributivnosti večina poudarja nujnost omejitve kaznovanja navzgor, navadno skozi koncept sorazmernosti, hkrati pa tudi posamezne specialno in generalno preventivne elemente, (predvsem) v zadnjem času znova povezane tudi z </a:t>
            </a:r>
            <a:r>
              <a:rPr lang="sl-SI" sz="1200" kern="1200" dirty="0" err="1">
                <a:solidFill>
                  <a:schemeClr val="tx1"/>
                </a:solidFill>
                <a:effectLst/>
                <a:latin typeface="+mn-lt"/>
                <a:ea typeface="+mn-ea"/>
                <a:cs typeface="+mn-cs"/>
              </a:rPr>
              <a:t>rehabilitativnimi</a:t>
            </a:r>
            <a:r>
              <a:rPr lang="sl-SI" sz="1200" kern="1200" dirty="0">
                <a:solidFill>
                  <a:schemeClr val="tx1"/>
                </a:solidFill>
                <a:effectLst/>
                <a:latin typeface="+mn-lt"/>
                <a:ea typeface="+mn-ea"/>
                <a:cs typeface="+mn-cs"/>
              </a:rPr>
              <a:t> težnjami.</a:t>
            </a:r>
          </a:p>
          <a:p>
            <a:r>
              <a:rPr lang="sl-SI" sz="1200" kern="1200" dirty="0">
                <a:solidFill>
                  <a:schemeClr val="tx1"/>
                </a:solidFill>
                <a:effectLst/>
                <a:latin typeface="+mn-lt"/>
                <a:ea typeface="+mn-ea"/>
                <a:cs typeface="+mn-cs"/>
              </a:rPr>
              <a:t>Petrovec, </a:t>
            </a:r>
            <a:r>
              <a:rPr lang="sl-SI" sz="1200" kern="1200" cap="small" dirty="0">
                <a:solidFill>
                  <a:schemeClr val="tx1"/>
                </a:solidFill>
                <a:effectLst/>
                <a:latin typeface="+mn-lt"/>
                <a:ea typeface="+mn-ea"/>
                <a:cs typeface="+mn-cs"/>
              </a:rPr>
              <a:t>Kazen brez zločina (1998), </a:t>
            </a:r>
            <a:r>
              <a:rPr lang="sl-SI" sz="1200" kern="1200" dirty="0">
                <a:solidFill>
                  <a:schemeClr val="tx1"/>
                </a:solidFill>
                <a:effectLst/>
                <a:latin typeface="+mn-lt"/>
                <a:ea typeface="+mn-ea"/>
                <a:cs typeface="+mn-cs"/>
              </a:rPr>
              <a:t>str. 207-222.</a:t>
            </a:r>
          </a:p>
          <a:p>
            <a:r>
              <a:rPr lang="sl-SI" sz="1200" kern="1200" dirty="0">
                <a:solidFill>
                  <a:schemeClr val="tx1"/>
                </a:solidFill>
                <a:effectLst/>
                <a:latin typeface="+mn-lt"/>
                <a:ea typeface="+mn-ea"/>
                <a:cs typeface="+mn-cs"/>
              </a:rPr>
              <a:t>von </a:t>
            </a:r>
            <a:r>
              <a:rPr lang="sl-SI" sz="1200" kern="1200" dirty="0" err="1">
                <a:solidFill>
                  <a:schemeClr val="tx1"/>
                </a:solidFill>
                <a:effectLst/>
                <a:latin typeface="+mn-lt"/>
                <a:ea typeface="+mn-ea"/>
                <a:cs typeface="+mn-cs"/>
              </a:rPr>
              <a:t>Hirsch</a:t>
            </a:r>
            <a:r>
              <a:rPr lang="sl-SI" sz="1200" kern="1200" dirty="0">
                <a:solidFill>
                  <a:schemeClr val="tx1"/>
                </a:solidFill>
                <a:effectLst/>
                <a:latin typeface="+mn-lt"/>
                <a:ea typeface="+mn-ea"/>
                <a:cs typeface="+mn-cs"/>
              </a:rPr>
              <a:t>, </a:t>
            </a:r>
            <a:r>
              <a:rPr lang="sl-SI" sz="1200" kern="1200" dirty="0" err="1">
                <a:solidFill>
                  <a:schemeClr val="tx1"/>
                </a:solidFill>
                <a:effectLst/>
                <a:latin typeface="+mn-lt"/>
                <a:ea typeface="+mn-ea"/>
                <a:cs typeface="+mn-cs"/>
              </a:rPr>
              <a:t>Ashworth</a:t>
            </a:r>
            <a:r>
              <a:rPr lang="sl-SI" sz="1200" kern="1200" dirty="0">
                <a:solidFill>
                  <a:schemeClr val="tx1"/>
                </a:solidFill>
                <a:effectLst/>
                <a:latin typeface="+mn-lt"/>
                <a:ea typeface="+mn-ea"/>
                <a:cs typeface="+mn-cs"/>
              </a:rPr>
              <a:t>, Roberts, </a:t>
            </a:r>
            <a:r>
              <a:rPr lang="sl-SI" sz="1200" kern="1200" cap="small" dirty="0" err="1">
                <a:solidFill>
                  <a:schemeClr val="tx1"/>
                </a:solidFill>
                <a:effectLst/>
                <a:latin typeface="+mn-lt"/>
                <a:ea typeface="+mn-ea"/>
                <a:cs typeface="+mn-cs"/>
              </a:rPr>
              <a:t>Principled</a:t>
            </a:r>
            <a:r>
              <a:rPr lang="sl-SI" sz="1200" kern="1200" cap="small" dirty="0">
                <a:solidFill>
                  <a:schemeClr val="tx1"/>
                </a:solidFill>
                <a:effectLst/>
                <a:latin typeface="+mn-lt"/>
                <a:ea typeface="+mn-ea"/>
                <a:cs typeface="+mn-cs"/>
              </a:rPr>
              <a:t> </a:t>
            </a:r>
            <a:r>
              <a:rPr lang="sl-SI" sz="1200" kern="1200" cap="small" dirty="0" err="1">
                <a:solidFill>
                  <a:schemeClr val="tx1"/>
                </a:solidFill>
                <a:effectLst/>
                <a:latin typeface="+mn-lt"/>
                <a:ea typeface="+mn-ea"/>
                <a:cs typeface="+mn-cs"/>
              </a:rPr>
              <a:t>Sentencing</a:t>
            </a:r>
            <a:r>
              <a:rPr lang="sl-SI" sz="1200" kern="1200" dirty="0">
                <a:solidFill>
                  <a:schemeClr val="tx1"/>
                </a:solidFill>
                <a:effectLst/>
                <a:latin typeface="+mn-lt"/>
                <a:ea typeface="+mn-ea"/>
                <a:cs typeface="+mn-cs"/>
              </a:rPr>
              <a:t> (2009), str. 1-38; </a:t>
            </a:r>
            <a:r>
              <a:rPr lang="sl-SI" sz="1200" kern="1200" dirty="0" err="1">
                <a:solidFill>
                  <a:schemeClr val="tx1"/>
                </a:solidFill>
                <a:effectLst/>
                <a:latin typeface="+mn-lt"/>
                <a:ea typeface="+mn-ea"/>
                <a:cs typeface="+mn-cs"/>
              </a:rPr>
              <a:t>Tonry</a:t>
            </a:r>
            <a:r>
              <a:rPr lang="sl-SI" sz="1200" kern="1200" dirty="0">
                <a:solidFill>
                  <a:schemeClr val="tx1"/>
                </a:solidFill>
                <a:effectLst/>
                <a:latin typeface="+mn-lt"/>
                <a:ea typeface="+mn-ea"/>
                <a:cs typeface="+mn-cs"/>
              </a:rPr>
              <a:t>, </a:t>
            </a:r>
            <a:r>
              <a:rPr lang="sl-SI" sz="1200" kern="1200" dirty="0" err="1">
                <a:solidFill>
                  <a:schemeClr val="tx1"/>
                </a:solidFill>
                <a:effectLst/>
                <a:latin typeface="+mn-lt"/>
                <a:ea typeface="+mn-ea"/>
                <a:cs typeface="+mn-cs"/>
              </a:rPr>
              <a:t>Introduction</a:t>
            </a:r>
            <a:r>
              <a:rPr lang="sl-SI" sz="1200" kern="1200" dirty="0">
                <a:solidFill>
                  <a:schemeClr val="tx1"/>
                </a:solidFill>
                <a:effectLst/>
                <a:latin typeface="+mn-lt"/>
                <a:ea typeface="+mn-ea"/>
                <a:cs typeface="+mn-cs"/>
              </a:rPr>
              <a:t>, v: </a:t>
            </a:r>
            <a:r>
              <a:rPr lang="sl-SI" sz="1200" kern="1200" cap="small" dirty="0" err="1">
                <a:solidFill>
                  <a:schemeClr val="tx1"/>
                </a:solidFill>
                <a:effectLst/>
                <a:latin typeface="+mn-lt"/>
                <a:ea typeface="+mn-ea"/>
                <a:cs typeface="+mn-cs"/>
              </a:rPr>
              <a:t>Why</a:t>
            </a:r>
            <a:r>
              <a:rPr lang="sl-SI" sz="1200" kern="1200" cap="small" dirty="0">
                <a:solidFill>
                  <a:schemeClr val="tx1"/>
                </a:solidFill>
                <a:effectLst/>
                <a:latin typeface="+mn-lt"/>
                <a:ea typeface="+mn-ea"/>
                <a:cs typeface="+mn-cs"/>
              </a:rPr>
              <a:t> </a:t>
            </a:r>
            <a:r>
              <a:rPr lang="sl-SI" sz="1200" kern="1200" cap="small" dirty="0" err="1">
                <a:solidFill>
                  <a:schemeClr val="tx1"/>
                </a:solidFill>
                <a:effectLst/>
                <a:latin typeface="+mn-lt"/>
                <a:ea typeface="+mn-ea"/>
                <a:cs typeface="+mn-cs"/>
              </a:rPr>
              <a:t>punish</a:t>
            </a:r>
            <a:r>
              <a:rPr lang="sl-SI" sz="1200" kern="1200" cap="small" dirty="0">
                <a:solidFill>
                  <a:schemeClr val="tx1"/>
                </a:solidFill>
                <a:effectLst/>
                <a:latin typeface="+mn-lt"/>
                <a:ea typeface="+mn-ea"/>
                <a:cs typeface="+mn-cs"/>
              </a:rPr>
              <a:t>? </a:t>
            </a:r>
            <a:r>
              <a:rPr lang="sl-SI" sz="1200" kern="1200" dirty="0">
                <a:solidFill>
                  <a:schemeClr val="tx1"/>
                </a:solidFill>
                <a:effectLst/>
                <a:latin typeface="+mn-lt"/>
                <a:ea typeface="+mn-ea"/>
                <a:cs typeface="+mn-cs"/>
              </a:rPr>
              <a:t>(2011), str. 22–24.</a:t>
            </a:r>
          </a:p>
          <a:p>
            <a:endParaRPr lang="sl-SI" dirty="0"/>
          </a:p>
        </p:txBody>
      </p:sp>
      <p:sp>
        <p:nvSpPr>
          <p:cNvPr id="4" name="Označba mesta številke diapozitiva 3"/>
          <p:cNvSpPr>
            <a:spLocks noGrp="1"/>
          </p:cNvSpPr>
          <p:nvPr>
            <p:ph type="sldNum" sz="quarter" idx="10"/>
          </p:nvPr>
        </p:nvSpPr>
        <p:spPr/>
        <p:txBody>
          <a:bodyPr/>
          <a:lstStyle/>
          <a:p>
            <a:fld id="{F9F2E536-EE64-42B2-BEF7-7661A5477C3C}" type="slidenum">
              <a:rPr lang="sl-SI" smtClean="0"/>
              <a:t>6</a:t>
            </a:fld>
            <a:endParaRPr lang="sl-SI"/>
          </a:p>
        </p:txBody>
      </p:sp>
    </p:spTree>
    <p:extLst>
      <p:ext uri="{BB962C8B-B14F-4D97-AF65-F5344CB8AC3E}">
        <p14:creationId xmlns:p14="http://schemas.microsoft.com/office/powerpoint/2010/main" val="34192547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r>
              <a:rPr lang="sl-SI" sz="1200" kern="1200" dirty="0">
                <a:solidFill>
                  <a:schemeClr val="tx1"/>
                </a:solidFill>
                <a:effectLst/>
                <a:latin typeface="+mn-lt"/>
                <a:ea typeface="+mn-ea"/>
                <a:cs typeface="+mn-cs"/>
              </a:rPr>
              <a:t>V tem je sodobni čas nekoliko drugačen od preteklega razvoja dogodkov, v katerem je prihajalo do cikličnega menjavanja prevladujoče ideologije. Po več izmenjavah </a:t>
            </a:r>
            <a:r>
              <a:rPr lang="sl-SI" sz="1200" kern="1200" dirty="0" err="1">
                <a:solidFill>
                  <a:schemeClr val="tx1"/>
                </a:solidFill>
                <a:effectLst/>
                <a:latin typeface="+mn-lt"/>
                <a:ea typeface="+mn-ea"/>
                <a:cs typeface="+mn-cs"/>
              </a:rPr>
              <a:t>retributivnih</a:t>
            </a:r>
            <a:r>
              <a:rPr lang="sl-SI" sz="1200" kern="1200" dirty="0">
                <a:solidFill>
                  <a:schemeClr val="tx1"/>
                </a:solidFill>
                <a:effectLst/>
                <a:latin typeface="+mn-lt"/>
                <a:ea typeface="+mn-ea"/>
                <a:cs typeface="+mn-cs"/>
              </a:rPr>
              <a:t> in utilitarističnih teorij na mestu vladajoče ideologije v kaznovanju v preteklih stoletjih je tudi v sredini dvajsetega stoletja sledilo obdobje popolne in nekritične predanosti utilitarističnim in </a:t>
            </a:r>
            <a:r>
              <a:rPr lang="sl-SI" sz="1200" kern="1200" dirty="0" err="1">
                <a:solidFill>
                  <a:schemeClr val="tx1"/>
                </a:solidFill>
                <a:effectLst/>
                <a:latin typeface="+mn-lt"/>
                <a:ea typeface="+mn-ea"/>
                <a:cs typeface="+mn-cs"/>
              </a:rPr>
              <a:t>rehabilitativnim</a:t>
            </a:r>
            <a:r>
              <a:rPr lang="sl-SI" sz="1200" kern="1200" dirty="0">
                <a:solidFill>
                  <a:schemeClr val="tx1"/>
                </a:solidFill>
                <a:effectLst/>
                <a:latin typeface="+mn-lt"/>
                <a:ea typeface="+mn-ea"/>
                <a:cs typeface="+mn-cs"/>
              </a:rPr>
              <a:t> ciljem. Različno glede na okolje (bolj v anglo-ameriških sistemih, bistveno manj v kontinentalnih) je v tem času v imenu rehabilitacije prihajalo do resnih zlorab in manipulacij pri delu z obsojenimi, kar je po znameniti (a danes evidentno napačni) Martinsonovi ugotovitvi, da tako ali tako »nič ne učinkuje«, pripeljalo do zloma rehabilitativne ideologije in odprlo vrata </a:t>
            </a:r>
            <a:r>
              <a:rPr lang="sl-SI" sz="1200" kern="1200" dirty="0" err="1">
                <a:solidFill>
                  <a:schemeClr val="tx1"/>
                </a:solidFill>
                <a:effectLst/>
                <a:latin typeface="+mn-lt"/>
                <a:ea typeface="+mn-ea"/>
                <a:cs typeface="+mn-cs"/>
              </a:rPr>
              <a:t>retributivnim</a:t>
            </a:r>
            <a:r>
              <a:rPr lang="sl-SI" sz="1200" kern="1200" dirty="0">
                <a:solidFill>
                  <a:schemeClr val="tx1"/>
                </a:solidFill>
                <a:effectLst/>
                <a:latin typeface="+mn-lt"/>
                <a:ea typeface="+mn-ea"/>
                <a:cs typeface="+mn-cs"/>
              </a:rPr>
              <a:t> idejam. Te so (spet bolj izrazito v anglo-ameriških sistemih, medtem ko se je kontinentalna Evropa vsaj deloma temu trendu izognila) korenito spremenile podobo ne le teoretičnih razprav, temveč tudi zakonodajnih in izvršilnih posegov v materijo kaznovanja in delovanje zaporskih institucij. Kar se je (vsaj deloma) rodilo iz odpora proti nebrzdanim posegom v pravice posameznika, pa se je v navezavi z neoliberalnimi težnjami na eni in </a:t>
            </a:r>
            <a:r>
              <a:rPr lang="sl-SI" sz="1200" kern="1200" dirty="0" err="1">
                <a:solidFill>
                  <a:schemeClr val="tx1"/>
                </a:solidFill>
                <a:effectLst/>
                <a:latin typeface="+mn-lt"/>
                <a:ea typeface="+mn-ea"/>
                <a:cs typeface="+mn-cs"/>
              </a:rPr>
              <a:t>neokonzervativnimi</a:t>
            </a:r>
            <a:r>
              <a:rPr lang="sl-SI" sz="1200" kern="1200" dirty="0">
                <a:solidFill>
                  <a:schemeClr val="tx1"/>
                </a:solidFill>
                <a:effectLst/>
                <a:latin typeface="+mn-lt"/>
                <a:ea typeface="+mn-ea"/>
                <a:cs typeface="+mn-cs"/>
              </a:rPr>
              <a:t> težnjami na drugi strani izrodilo v sistem, ki ga ni mogoče opravičiti v okviru nobene izmed opisanih kaznovalnih teorij.</a:t>
            </a:r>
          </a:p>
          <a:p>
            <a:r>
              <a:rPr lang="sl-SI" sz="1200" kern="1200" dirty="0" err="1">
                <a:solidFill>
                  <a:schemeClr val="tx1"/>
                </a:solidFill>
                <a:effectLst/>
                <a:latin typeface="+mn-lt"/>
                <a:ea typeface="+mn-ea"/>
                <a:cs typeface="+mn-cs"/>
              </a:rPr>
              <a:t>Tonry</a:t>
            </a:r>
            <a:r>
              <a:rPr lang="sl-SI" sz="1200" kern="1200" dirty="0">
                <a:solidFill>
                  <a:schemeClr val="tx1"/>
                </a:solidFill>
                <a:effectLst/>
                <a:latin typeface="+mn-lt"/>
                <a:ea typeface="+mn-ea"/>
                <a:cs typeface="+mn-cs"/>
              </a:rPr>
              <a:t> tako opozarja, da so se v zadnjih desetletjih v anglo-ameriškem okolju pojavile kaznovalne rešitve, ki jih ni mogoče utemeljiti s prav nobeno uveljavljeno kaznovalno teorijo. Kot primer izpostavi »</a:t>
            </a:r>
            <a:r>
              <a:rPr lang="sl-SI" sz="1200" i="1" kern="1200" dirty="0" err="1">
                <a:solidFill>
                  <a:schemeClr val="tx1"/>
                </a:solidFill>
                <a:effectLst/>
                <a:latin typeface="+mn-lt"/>
                <a:ea typeface="+mn-ea"/>
                <a:cs typeface="+mn-cs"/>
              </a:rPr>
              <a:t>three</a:t>
            </a:r>
            <a:r>
              <a:rPr lang="sl-SI" sz="1200" i="1" kern="1200" dirty="0">
                <a:solidFill>
                  <a:schemeClr val="tx1"/>
                </a:solidFill>
                <a:effectLst/>
                <a:latin typeface="+mn-lt"/>
                <a:ea typeface="+mn-ea"/>
                <a:cs typeface="+mn-cs"/>
              </a:rPr>
              <a:t> </a:t>
            </a:r>
            <a:r>
              <a:rPr lang="sl-SI" sz="1200" i="1" kern="1200" dirty="0" err="1">
                <a:solidFill>
                  <a:schemeClr val="tx1"/>
                </a:solidFill>
                <a:effectLst/>
                <a:latin typeface="+mn-lt"/>
                <a:ea typeface="+mn-ea"/>
                <a:cs typeface="+mn-cs"/>
              </a:rPr>
              <a:t>strikes</a:t>
            </a:r>
            <a:r>
              <a:rPr lang="sl-SI" sz="1200" kern="1200" dirty="0">
                <a:solidFill>
                  <a:schemeClr val="tx1"/>
                </a:solidFill>
                <a:effectLst/>
                <a:latin typeface="+mn-lt"/>
                <a:ea typeface="+mn-ea"/>
                <a:cs typeface="+mn-cs"/>
              </a:rPr>
              <a:t>« mehanizme, ko bodo podrobneje predstavljeni v nadaljevanju, za katere je značilno, da storilčevo tretje kaznivo dejanje neizogibno vodi v dolgotrajen (25 let) ali celo dosmrtni zapor ne glede na resnost posameznih kršitev. Primera, ki ga je potrdilo Kalifornijsko vrhovno sodišče, v katerem je bil obsojeni zaradi kraje treh palic za golf, kar je predstavljalo njegovo tretjo kršitev, obsojen na dolgotrajno zaporno kazen, tako ni moč opravičiti niti skozi prizmo </a:t>
            </a:r>
            <a:r>
              <a:rPr lang="sl-SI" sz="1200" kern="1200" dirty="0" err="1">
                <a:solidFill>
                  <a:schemeClr val="tx1"/>
                </a:solidFill>
                <a:effectLst/>
                <a:latin typeface="+mn-lt"/>
                <a:ea typeface="+mn-ea"/>
                <a:cs typeface="+mn-cs"/>
              </a:rPr>
              <a:t>retributivnih</a:t>
            </a:r>
            <a:r>
              <a:rPr lang="sl-SI" sz="1200" kern="1200" dirty="0">
                <a:solidFill>
                  <a:schemeClr val="tx1"/>
                </a:solidFill>
                <a:effectLst/>
                <a:latin typeface="+mn-lt"/>
                <a:ea typeface="+mn-ea"/>
                <a:cs typeface="+mn-cs"/>
              </a:rPr>
              <a:t> teorij (ni nobene sorazmernosti med kršitvijo in kaznijo) niti skozi prizmo utilitarnih teorij (kazen je prestroga, da bi lahko dosegla zastavljene cilje rehabilitacije) niti s katero od mešanih teorij (za omejevalni </a:t>
            </a:r>
            <a:r>
              <a:rPr lang="sl-SI" sz="1200" kern="1200" dirty="0" err="1">
                <a:solidFill>
                  <a:schemeClr val="tx1"/>
                </a:solidFill>
                <a:effectLst/>
                <a:latin typeface="+mn-lt"/>
                <a:ea typeface="+mn-ea"/>
                <a:cs typeface="+mn-cs"/>
              </a:rPr>
              <a:t>retributivizem</a:t>
            </a:r>
            <a:r>
              <a:rPr lang="sl-SI" sz="1200" kern="1200" dirty="0">
                <a:solidFill>
                  <a:schemeClr val="tx1"/>
                </a:solidFill>
                <a:effectLst/>
                <a:latin typeface="+mn-lt"/>
                <a:ea typeface="+mn-ea"/>
                <a:cs typeface="+mn-cs"/>
              </a:rPr>
              <a:t> npr. presega zgornjo mejo, ki je postavljena s sorazmernostjo, za teorijo zaslužene kazni ruši vzpostavljeno lestvico relativne sorazmernosti, </a:t>
            </a:r>
            <a:r>
              <a:rPr lang="sl-SI" sz="1200" kern="1200" dirty="0" err="1">
                <a:solidFill>
                  <a:schemeClr val="tx1"/>
                </a:solidFill>
                <a:effectLst/>
                <a:latin typeface="+mn-lt"/>
                <a:ea typeface="+mn-ea"/>
                <a:cs typeface="+mn-cs"/>
              </a:rPr>
              <a:t>ipd</a:t>
            </a:r>
            <a:r>
              <a:rPr lang="sl-SI" sz="1200" kern="1200" dirty="0">
                <a:solidFill>
                  <a:schemeClr val="tx1"/>
                </a:solidFill>
                <a:effectLst/>
                <a:latin typeface="+mn-lt"/>
                <a:ea typeface="+mn-ea"/>
                <a:cs typeface="+mn-cs"/>
              </a:rPr>
              <a:t>). »</a:t>
            </a:r>
            <a:r>
              <a:rPr lang="sl-SI" sz="1200" i="1" kern="1200" dirty="0" err="1">
                <a:solidFill>
                  <a:schemeClr val="tx1"/>
                </a:solidFill>
                <a:effectLst/>
                <a:latin typeface="+mn-lt"/>
                <a:ea typeface="+mn-ea"/>
                <a:cs typeface="+mn-cs"/>
              </a:rPr>
              <a:t>Three</a:t>
            </a:r>
            <a:r>
              <a:rPr lang="sl-SI" sz="1200" i="1" kern="1200" dirty="0">
                <a:solidFill>
                  <a:schemeClr val="tx1"/>
                </a:solidFill>
                <a:effectLst/>
                <a:latin typeface="+mn-lt"/>
                <a:ea typeface="+mn-ea"/>
                <a:cs typeface="+mn-cs"/>
              </a:rPr>
              <a:t> </a:t>
            </a:r>
            <a:r>
              <a:rPr lang="sl-SI" sz="1200" i="1" kern="1200" dirty="0" err="1">
                <a:solidFill>
                  <a:schemeClr val="tx1"/>
                </a:solidFill>
                <a:effectLst/>
                <a:latin typeface="+mn-lt"/>
                <a:ea typeface="+mn-ea"/>
                <a:cs typeface="+mn-cs"/>
              </a:rPr>
              <a:t>strikes</a:t>
            </a:r>
            <a:r>
              <a:rPr lang="sl-SI" sz="1200" kern="1200" dirty="0">
                <a:solidFill>
                  <a:schemeClr val="tx1"/>
                </a:solidFill>
                <a:effectLst/>
                <a:latin typeface="+mn-lt"/>
                <a:ea typeface="+mn-ea"/>
                <a:cs typeface="+mn-cs"/>
              </a:rPr>
              <a:t>« mehanizmi v današnjem času niso osamljeni, podobno neopravičljive so tudi številne druge »moderne« rešitve, npr. obvezni minimumi pri odločanju o kazni, dosmrtna kazen brez možnosti pogojnega odpusta (</a:t>
            </a:r>
            <a:r>
              <a:rPr lang="sl-SI" sz="1200" i="1" kern="1200" dirty="0" err="1">
                <a:solidFill>
                  <a:schemeClr val="tx1"/>
                </a:solidFill>
                <a:effectLst/>
                <a:latin typeface="+mn-lt"/>
                <a:ea typeface="+mn-ea"/>
                <a:cs typeface="+mn-cs"/>
              </a:rPr>
              <a:t>life</a:t>
            </a:r>
            <a:r>
              <a:rPr lang="sl-SI" sz="1200" i="1" kern="1200" dirty="0">
                <a:solidFill>
                  <a:schemeClr val="tx1"/>
                </a:solidFill>
                <a:effectLst/>
                <a:latin typeface="+mn-lt"/>
                <a:ea typeface="+mn-ea"/>
                <a:cs typeface="+mn-cs"/>
              </a:rPr>
              <a:t> </a:t>
            </a:r>
            <a:r>
              <a:rPr lang="sl-SI" sz="1200" i="1" kern="1200" dirty="0" err="1">
                <a:solidFill>
                  <a:schemeClr val="tx1"/>
                </a:solidFill>
                <a:effectLst/>
                <a:latin typeface="+mn-lt"/>
                <a:ea typeface="+mn-ea"/>
                <a:cs typeface="+mn-cs"/>
              </a:rPr>
              <a:t>without</a:t>
            </a:r>
            <a:r>
              <a:rPr lang="sl-SI" sz="1200" i="1" kern="1200" dirty="0">
                <a:solidFill>
                  <a:schemeClr val="tx1"/>
                </a:solidFill>
                <a:effectLst/>
                <a:latin typeface="+mn-lt"/>
                <a:ea typeface="+mn-ea"/>
                <a:cs typeface="+mn-cs"/>
              </a:rPr>
              <a:t> </a:t>
            </a:r>
            <a:r>
              <a:rPr lang="sl-SI" sz="1200" i="1" kern="1200" dirty="0" err="1">
                <a:solidFill>
                  <a:schemeClr val="tx1"/>
                </a:solidFill>
                <a:effectLst/>
                <a:latin typeface="+mn-lt"/>
                <a:ea typeface="+mn-ea"/>
                <a:cs typeface="+mn-cs"/>
              </a:rPr>
              <a:t>the</a:t>
            </a:r>
            <a:r>
              <a:rPr lang="sl-SI" sz="1200" i="1" kern="1200" dirty="0">
                <a:solidFill>
                  <a:schemeClr val="tx1"/>
                </a:solidFill>
                <a:effectLst/>
                <a:latin typeface="+mn-lt"/>
                <a:ea typeface="+mn-ea"/>
                <a:cs typeface="+mn-cs"/>
              </a:rPr>
              <a:t> </a:t>
            </a:r>
            <a:r>
              <a:rPr lang="sl-SI" sz="1200" i="1" kern="1200" dirty="0" err="1">
                <a:solidFill>
                  <a:schemeClr val="tx1"/>
                </a:solidFill>
                <a:effectLst/>
                <a:latin typeface="+mn-lt"/>
                <a:ea typeface="+mn-ea"/>
                <a:cs typeface="+mn-cs"/>
              </a:rPr>
              <a:t>possibility</a:t>
            </a:r>
            <a:r>
              <a:rPr lang="sl-SI" sz="1200" i="1" kern="1200" dirty="0">
                <a:solidFill>
                  <a:schemeClr val="tx1"/>
                </a:solidFill>
                <a:effectLst/>
                <a:latin typeface="+mn-lt"/>
                <a:ea typeface="+mn-ea"/>
                <a:cs typeface="+mn-cs"/>
              </a:rPr>
              <a:t> </a:t>
            </a:r>
            <a:r>
              <a:rPr lang="sl-SI" sz="1200" i="1" kern="1200" dirty="0" err="1">
                <a:solidFill>
                  <a:schemeClr val="tx1"/>
                </a:solidFill>
                <a:effectLst/>
                <a:latin typeface="+mn-lt"/>
                <a:ea typeface="+mn-ea"/>
                <a:cs typeface="+mn-cs"/>
              </a:rPr>
              <a:t>of</a:t>
            </a:r>
            <a:r>
              <a:rPr lang="sl-SI" sz="1200" i="1" kern="1200" dirty="0">
                <a:solidFill>
                  <a:schemeClr val="tx1"/>
                </a:solidFill>
                <a:effectLst/>
                <a:latin typeface="+mn-lt"/>
                <a:ea typeface="+mn-ea"/>
                <a:cs typeface="+mn-cs"/>
              </a:rPr>
              <a:t> parole – LWOP</a:t>
            </a:r>
            <a:r>
              <a:rPr lang="sl-SI" sz="1200" kern="1200" dirty="0">
                <a:solidFill>
                  <a:schemeClr val="tx1"/>
                </a:solidFill>
                <a:effectLst/>
                <a:latin typeface="+mn-lt"/>
                <a:ea typeface="+mn-ea"/>
                <a:cs typeface="+mn-cs"/>
              </a:rPr>
              <a:t>), nedoločeno trajanje kazni za »nevarne« storilce, ipd.</a:t>
            </a:r>
          </a:p>
          <a:p>
            <a:r>
              <a:rPr lang="sl-SI" sz="1200" kern="1200" dirty="0">
                <a:solidFill>
                  <a:schemeClr val="tx1"/>
                </a:solidFill>
                <a:effectLst/>
                <a:latin typeface="+mn-lt"/>
                <a:ea typeface="+mn-ea"/>
                <a:cs typeface="+mn-cs"/>
              </a:rPr>
              <a:t>Petrovec, </a:t>
            </a:r>
            <a:r>
              <a:rPr lang="sl-SI" sz="1200" kern="1200" cap="small" dirty="0">
                <a:solidFill>
                  <a:schemeClr val="tx1"/>
                </a:solidFill>
                <a:effectLst/>
                <a:latin typeface="+mn-lt"/>
                <a:ea typeface="+mn-ea"/>
                <a:cs typeface="+mn-cs"/>
              </a:rPr>
              <a:t>Kazen brez zločina (1998), </a:t>
            </a:r>
            <a:r>
              <a:rPr lang="sl-SI" sz="1200" kern="1200" dirty="0">
                <a:solidFill>
                  <a:schemeClr val="tx1"/>
                </a:solidFill>
                <a:effectLst/>
                <a:latin typeface="+mn-lt"/>
                <a:ea typeface="+mn-ea"/>
                <a:cs typeface="+mn-cs"/>
              </a:rPr>
              <a:t>str. 212.</a:t>
            </a:r>
          </a:p>
          <a:p>
            <a:r>
              <a:rPr lang="sl-SI" sz="1200" kern="1200" dirty="0">
                <a:solidFill>
                  <a:schemeClr val="tx1"/>
                </a:solidFill>
                <a:effectLst/>
                <a:latin typeface="+mn-lt"/>
                <a:ea typeface="+mn-ea"/>
                <a:cs typeface="+mn-cs"/>
              </a:rPr>
              <a:t>Šelih, </a:t>
            </a:r>
            <a:r>
              <a:rPr lang="sl-SI" sz="1200" kern="1200" cap="small" dirty="0">
                <a:solidFill>
                  <a:schemeClr val="tx1"/>
                </a:solidFill>
                <a:effectLst/>
                <a:latin typeface="+mn-lt"/>
                <a:ea typeface="+mn-ea"/>
                <a:cs typeface="+mn-cs"/>
              </a:rPr>
              <a:t>Sodna odmera kazni</a:t>
            </a:r>
            <a:r>
              <a:rPr lang="sl-SI" sz="1200" kern="1200" dirty="0">
                <a:solidFill>
                  <a:schemeClr val="tx1"/>
                </a:solidFill>
                <a:effectLst/>
                <a:latin typeface="+mn-lt"/>
                <a:ea typeface="+mn-ea"/>
                <a:cs typeface="+mn-cs"/>
              </a:rPr>
              <a:t> (1990), str. 1-5; Šelih, Načelo sorazmernosti, v: Podjetje in delo, (2009) 7, str. 1357-1358; Petrovec, </a:t>
            </a:r>
            <a:r>
              <a:rPr lang="sl-SI" sz="1200" kern="1200" cap="small" dirty="0">
                <a:solidFill>
                  <a:schemeClr val="tx1"/>
                </a:solidFill>
                <a:effectLst/>
                <a:latin typeface="+mn-lt"/>
                <a:ea typeface="+mn-ea"/>
                <a:cs typeface="+mn-cs"/>
              </a:rPr>
              <a:t>Kazen brez zločina (1998), </a:t>
            </a:r>
            <a:r>
              <a:rPr lang="sl-SI" sz="1200" kern="1200" dirty="0">
                <a:solidFill>
                  <a:schemeClr val="tx1"/>
                </a:solidFill>
                <a:effectLst/>
                <a:latin typeface="+mn-lt"/>
                <a:ea typeface="+mn-ea"/>
                <a:cs typeface="+mn-cs"/>
              </a:rPr>
              <a:t>str. 33-43; Petrovec, O kaznovanju, v </a:t>
            </a:r>
            <a:r>
              <a:rPr lang="sl-SI" sz="1200" kern="1200" cap="small" dirty="0">
                <a:solidFill>
                  <a:schemeClr val="tx1"/>
                </a:solidFill>
                <a:effectLst/>
                <a:latin typeface="+mn-lt"/>
                <a:ea typeface="+mn-ea"/>
                <a:cs typeface="+mn-cs"/>
              </a:rPr>
              <a:t>Sodobne usmeritve (2007)</a:t>
            </a:r>
            <a:r>
              <a:rPr lang="sl-SI" sz="1200" kern="1200" dirty="0">
                <a:solidFill>
                  <a:schemeClr val="tx1"/>
                </a:solidFill>
                <a:effectLst/>
                <a:latin typeface="+mn-lt"/>
                <a:ea typeface="+mn-ea"/>
                <a:cs typeface="+mn-cs"/>
              </a:rPr>
              <a:t>, str. 273–275. Zlasti za področje nekdanje Jugoslavije je značilno, da se ni povsem odrekla konceptu rehabilitacije. Zgaga, Odmera kazni, v: RKK 60 (2009) 3, str. 203-206.</a:t>
            </a:r>
          </a:p>
          <a:p>
            <a:r>
              <a:rPr lang="sl-SI" sz="1200" kern="1200" dirty="0">
                <a:solidFill>
                  <a:schemeClr val="tx1"/>
                </a:solidFill>
                <a:effectLst/>
                <a:latin typeface="+mn-lt"/>
                <a:ea typeface="+mn-ea"/>
                <a:cs typeface="+mn-cs"/>
              </a:rPr>
              <a:t>Martinson, </a:t>
            </a:r>
            <a:r>
              <a:rPr lang="sl-SI" sz="1200" kern="1200" dirty="0" err="1">
                <a:solidFill>
                  <a:schemeClr val="tx1"/>
                </a:solidFill>
                <a:effectLst/>
                <a:latin typeface="+mn-lt"/>
                <a:ea typeface="+mn-ea"/>
                <a:cs typeface="+mn-cs"/>
              </a:rPr>
              <a:t>What</a:t>
            </a:r>
            <a:r>
              <a:rPr lang="sl-SI" sz="1200" kern="1200" dirty="0">
                <a:solidFill>
                  <a:schemeClr val="tx1"/>
                </a:solidFill>
                <a:effectLst/>
                <a:latin typeface="+mn-lt"/>
                <a:ea typeface="+mn-ea"/>
                <a:cs typeface="+mn-cs"/>
              </a:rPr>
              <a:t> </a:t>
            </a:r>
            <a:r>
              <a:rPr lang="sl-SI" sz="1200" kern="1200" dirty="0" err="1">
                <a:solidFill>
                  <a:schemeClr val="tx1"/>
                </a:solidFill>
                <a:effectLst/>
                <a:latin typeface="+mn-lt"/>
                <a:ea typeface="+mn-ea"/>
                <a:cs typeface="+mn-cs"/>
              </a:rPr>
              <a:t>works</a:t>
            </a:r>
            <a:r>
              <a:rPr lang="sl-SI" sz="1200" kern="1200" dirty="0">
                <a:solidFill>
                  <a:schemeClr val="tx1"/>
                </a:solidFill>
                <a:effectLst/>
                <a:latin typeface="+mn-lt"/>
                <a:ea typeface="+mn-ea"/>
                <a:cs typeface="+mn-cs"/>
              </a:rPr>
              <a:t>?, v: </a:t>
            </a:r>
            <a:r>
              <a:rPr lang="sl-SI" sz="1200" kern="1200" dirty="0" err="1">
                <a:solidFill>
                  <a:schemeClr val="tx1"/>
                </a:solidFill>
                <a:effectLst/>
                <a:latin typeface="+mn-lt"/>
                <a:ea typeface="+mn-ea"/>
                <a:cs typeface="+mn-cs"/>
              </a:rPr>
              <a:t>The</a:t>
            </a:r>
            <a:r>
              <a:rPr lang="sl-SI" sz="1200" kern="1200" dirty="0">
                <a:solidFill>
                  <a:schemeClr val="tx1"/>
                </a:solidFill>
                <a:effectLst/>
                <a:latin typeface="+mn-lt"/>
                <a:ea typeface="+mn-ea"/>
                <a:cs typeface="+mn-cs"/>
              </a:rPr>
              <a:t> </a:t>
            </a:r>
            <a:r>
              <a:rPr lang="sl-SI" sz="1200" kern="1200" dirty="0" err="1">
                <a:solidFill>
                  <a:schemeClr val="tx1"/>
                </a:solidFill>
                <a:effectLst/>
                <a:latin typeface="+mn-lt"/>
                <a:ea typeface="+mn-ea"/>
                <a:cs typeface="+mn-cs"/>
              </a:rPr>
              <a:t>Public</a:t>
            </a:r>
            <a:r>
              <a:rPr lang="sl-SI" sz="1200" kern="1200" dirty="0">
                <a:solidFill>
                  <a:schemeClr val="tx1"/>
                </a:solidFill>
                <a:effectLst/>
                <a:latin typeface="+mn-lt"/>
                <a:ea typeface="+mn-ea"/>
                <a:cs typeface="+mn-cs"/>
              </a:rPr>
              <a:t> </a:t>
            </a:r>
            <a:r>
              <a:rPr lang="sl-SI" sz="1200" kern="1200" dirty="0" err="1">
                <a:solidFill>
                  <a:schemeClr val="tx1"/>
                </a:solidFill>
                <a:effectLst/>
                <a:latin typeface="+mn-lt"/>
                <a:ea typeface="+mn-ea"/>
                <a:cs typeface="+mn-cs"/>
              </a:rPr>
              <a:t>Interest</a:t>
            </a:r>
            <a:r>
              <a:rPr lang="sl-SI" sz="1200" kern="1200" dirty="0">
                <a:solidFill>
                  <a:schemeClr val="tx1"/>
                </a:solidFill>
                <a:effectLst/>
                <a:latin typeface="+mn-lt"/>
                <a:ea typeface="+mn-ea"/>
                <a:cs typeface="+mn-cs"/>
              </a:rPr>
              <a:t> (1974) 35, str. 22–54.</a:t>
            </a:r>
          </a:p>
          <a:p>
            <a:r>
              <a:rPr lang="sl-SI" sz="1200" kern="1200" dirty="0">
                <a:solidFill>
                  <a:schemeClr val="tx1"/>
                </a:solidFill>
                <a:effectLst/>
                <a:latin typeface="+mn-lt"/>
                <a:ea typeface="+mn-ea"/>
                <a:cs typeface="+mn-cs"/>
              </a:rPr>
              <a:t>Glej npr. von </a:t>
            </a:r>
            <a:r>
              <a:rPr lang="sl-SI" sz="1200" kern="1200" dirty="0" err="1">
                <a:solidFill>
                  <a:schemeClr val="tx1"/>
                </a:solidFill>
                <a:effectLst/>
                <a:latin typeface="+mn-lt"/>
                <a:ea typeface="+mn-ea"/>
                <a:cs typeface="+mn-cs"/>
              </a:rPr>
              <a:t>Hirsch</a:t>
            </a:r>
            <a:r>
              <a:rPr lang="sl-SI" sz="1200" kern="1200" dirty="0">
                <a:solidFill>
                  <a:schemeClr val="tx1"/>
                </a:solidFill>
                <a:effectLst/>
                <a:latin typeface="+mn-lt"/>
                <a:ea typeface="+mn-ea"/>
                <a:cs typeface="+mn-cs"/>
              </a:rPr>
              <a:t>, </a:t>
            </a:r>
            <a:r>
              <a:rPr lang="sl-SI" sz="1200" kern="1200" cap="small" dirty="0" err="1">
                <a:solidFill>
                  <a:schemeClr val="tx1"/>
                </a:solidFill>
                <a:effectLst/>
                <a:latin typeface="+mn-lt"/>
                <a:ea typeface="+mn-ea"/>
                <a:cs typeface="+mn-cs"/>
              </a:rPr>
              <a:t>Doing</a:t>
            </a:r>
            <a:r>
              <a:rPr lang="sl-SI" sz="1200" kern="1200" cap="small" dirty="0">
                <a:solidFill>
                  <a:schemeClr val="tx1"/>
                </a:solidFill>
                <a:effectLst/>
                <a:latin typeface="+mn-lt"/>
                <a:ea typeface="+mn-ea"/>
                <a:cs typeface="+mn-cs"/>
              </a:rPr>
              <a:t> justice</a:t>
            </a:r>
            <a:r>
              <a:rPr lang="sl-SI" sz="1200" kern="1200" dirty="0">
                <a:solidFill>
                  <a:schemeClr val="tx1"/>
                </a:solidFill>
                <a:effectLst/>
                <a:latin typeface="+mn-lt"/>
                <a:ea typeface="+mn-ea"/>
                <a:cs typeface="+mn-cs"/>
              </a:rPr>
              <a:t> (1976).</a:t>
            </a:r>
          </a:p>
          <a:p>
            <a:r>
              <a:rPr lang="sl-SI" sz="1200" kern="1200" dirty="0">
                <a:solidFill>
                  <a:schemeClr val="tx1"/>
                </a:solidFill>
                <a:effectLst/>
                <a:latin typeface="+mn-lt"/>
                <a:ea typeface="+mn-ea"/>
                <a:cs typeface="+mn-cs"/>
              </a:rPr>
              <a:t>Šelih, </a:t>
            </a:r>
            <a:r>
              <a:rPr lang="sl-SI" sz="1200" kern="1200" cap="small" dirty="0">
                <a:solidFill>
                  <a:schemeClr val="tx1"/>
                </a:solidFill>
                <a:effectLst/>
                <a:latin typeface="+mn-lt"/>
                <a:ea typeface="+mn-ea"/>
                <a:cs typeface="+mn-cs"/>
              </a:rPr>
              <a:t>Sodna odmera kazni</a:t>
            </a:r>
            <a:r>
              <a:rPr lang="sl-SI" sz="1200" kern="1200" dirty="0">
                <a:solidFill>
                  <a:schemeClr val="tx1"/>
                </a:solidFill>
                <a:effectLst/>
                <a:latin typeface="+mn-lt"/>
                <a:ea typeface="+mn-ea"/>
                <a:cs typeface="+mn-cs"/>
              </a:rPr>
              <a:t> (1990), str. 47-60; Petrovec, </a:t>
            </a:r>
            <a:r>
              <a:rPr lang="sl-SI" sz="1200" kern="1200" cap="small" dirty="0">
                <a:solidFill>
                  <a:schemeClr val="tx1"/>
                </a:solidFill>
                <a:effectLst/>
                <a:latin typeface="+mn-lt"/>
                <a:ea typeface="+mn-ea"/>
                <a:cs typeface="+mn-cs"/>
              </a:rPr>
              <a:t>Kazen brez zločina (1998), </a:t>
            </a:r>
            <a:r>
              <a:rPr lang="sl-SI" sz="1200" kern="1200" dirty="0">
                <a:solidFill>
                  <a:schemeClr val="tx1"/>
                </a:solidFill>
                <a:effectLst/>
                <a:latin typeface="+mn-lt"/>
                <a:ea typeface="+mn-ea"/>
                <a:cs typeface="+mn-cs"/>
              </a:rPr>
              <a:t>str. 129-162; </a:t>
            </a:r>
            <a:r>
              <a:rPr lang="sl-SI" sz="1200" kern="1200" dirty="0" err="1">
                <a:solidFill>
                  <a:schemeClr val="tx1"/>
                </a:solidFill>
                <a:effectLst/>
                <a:latin typeface="+mn-lt"/>
                <a:ea typeface="+mn-ea"/>
                <a:cs typeface="+mn-cs"/>
              </a:rPr>
              <a:t>Tonry</a:t>
            </a:r>
            <a:r>
              <a:rPr lang="sl-SI" sz="1200" kern="1200" dirty="0">
                <a:solidFill>
                  <a:schemeClr val="tx1"/>
                </a:solidFill>
                <a:effectLst/>
                <a:latin typeface="+mn-lt"/>
                <a:ea typeface="+mn-ea"/>
                <a:cs typeface="+mn-cs"/>
              </a:rPr>
              <a:t>, </a:t>
            </a:r>
            <a:r>
              <a:rPr lang="sl-SI" sz="1200" kern="1200" dirty="0" err="1">
                <a:solidFill>
                  <a:schemeClr val="tx1"/>
                </a:solidFill>
                <a:effectLst/>
                <a:latin typeface="+mn-lt"/>
                <a:ea typeface="+mn-ea"/>
                <a:cs typeface="+mn-cs"/>
              </a:rPr>
              <a:t>Introduction</a:t>
            </a:r>
            <a:r>
              <a:rPr lang="sl-SI" sz="1200" kern="1200" dirty="0">
                <a:solidFill>
                  <a:schemeClr val="tx1"/>
                </a:solidFill>
                <a:effectLst/>
                <a:latin typeface="+mn-lt"/>
                <a:ea typeface="+mn-ea"/>
                <a:cs typeface="+mn-cs"/>
              </a:rPr>
              <a:t>, v: </a:t>
            </a:r>
            <a:r>
              <a:rPr lang="sl-SI" sz="1200" kern="1200" cap="small" dirty="0" err="1">
                <a:solidFill>
                  <a:schemeClr val="tx1"/>
                </a:solidFill>
                <a:effectLst/>
                <a:latin typeface="+mn-lt"/>
                <a:ea typeface="+mn-ea"/>
                <a:cs typeface="+mn-cs"/>
              </a:rPr>
              <a:t>Why</a:t>
            </a:r>
            <a:r>
              <a:rPr lang="sl-SI" sz="1200" kern="1200" cap="small" dirty="0">
                <a:solidFill>
                  <a:schemeClr val="tx1"/>
                </a:solidFill>
                <a:effectLst/>
                <a:latin typeface="+mn-lt"/>
                <a:ea typeface="+mn-ea"/>
                <a:cs typeface="+mn-cs"/>
              </a:rPr>
              <a:t> </a:t>
            </a:r>
            <a:r>
              <a:rPr lang="sl-SI" sz="1200" kern="1200" cap="small" dirty="0" err="1">
                <a:solidFill>
                  <a:schemeClr val="tx1"/>
                </a:solidFill>
                <a:effectLst/>
                <a:latin typeface="+mn-lt"/>
                <a:ea typeface="+mn-ea"/>
                <a:cs typeface="+mn-cs"/>
              </a:rPr>
              <a:t>punish</a:t>
            </a:r>
            <a:r>
              <a:rPr lang="sl-SI" sz="1200" kern="1200" cap="small" dirty="0">
                <a:solidFill>
                  <a:schemeClr val="tx1"/>
                </a:solidFill>
                <a:effectLst/>
                <a:latin typeface="+mn-lt"/>
                <a:ea typeface="+mn-ea"/>
                <a:cs typeface="+mn-cs"/>
              </a:rPr>
              <a:t>? </a:t>
            </a:r>
            <a:r>
              <a:rPr lang="sl-SI" sz="1200" kern="1200" dirty="0">
                <a:solidFill>
                  <a:schemeClr val="tx1"/>
                </a:solidFill>
                <a:effectLst/>
                <a:latin typeface="+mn-lt"/>
                <a:ea typeface="+mn-ea"/>
                <a:cs typeface="+mn-cs"/>
              </a:rPr>
              <a:t>(2011), str. 22-24.</a:t>
            </a:r>
          </a:p>
          <a:p>
            <a:r>
              <a:rPr lang="sl-SI" sz="1200" kern="1200" dirty="0">
                <a:solidFill>
                  <a:schemeClr val="tx1"/>
                </a:solidFill>
                <a:effectLst/>
                <a:latin typeface="+mn-lt"/>
                <a:ea typeface="+mn-ea"/>
                <a:cs typeface="+mn-cs"/>
              </a:rPr>
              <a:t>Gre za primer </a:t>
            </a:r>
            <a:r>
              <a:rPr lang="sl-SI" sz="1200" kern="1200" dirty="0" err="1">
                <a:solidFill>
                  <a:schemeClr val="tx1"/>
                </a:solidFill>
                <a:effectLst/>
                <a:latin typeface="+mn-lt"/>
                <a:ea typeface="+mn-ea"/>
                <a:cs typeface="+mn-cs"/>
              </a:rPr>
              <a:t>Ewing</a:t>
            </a:r>
            <a:r>
              <a:rPr lang="sl-SI" sz="1200" kern="1200" dirty="0">
                <a:solidFill>
                  <a:schemeClr val="tx1"/>
                </a:solidFill>
                <a:effectLst/>
                <a:latin typeface="+mn-lt"/>
                <a:ea typeface="+mn-ea"/>
                <a:cs typeface="+mn-cs"/>
              </a:rPr>
              <a:t> v. </a:t>
            </a:r>
            <a:r>
              <a:rPr lang="sl-SI" sz="1200" kern="1200" dirty="0" err="1">
                <a:solidFill>
                  <a:schemeClr val="tx1"/>
                </a:solidFill>
                <a:effectLst/>
                <a:latin typeface="+mn-lt"/>
                <a:ea typeface="+mn-ea"/>
                <a:cs typeface="+mn-cs"/>
              </a:rPr>
              <a:t>California</a:t>
            </a:r>
            <a:r>
              <a:rPr lang="sl-SI" sz="1200" kern="1200" dirty="0">
                <a:solidFill>
                  <a:schemeClr val="tx1"/>
                </a:solidFill>
                <a:effectLst/>
                <a:latin typeface="+mn-lt"/>
                <a:ea typeface="+mn-ea"/>
                <a:cs typeface="+mn-cs"/>
              </a:rPr>
              <a:t>, 583 U.S. II (2003), navedeno po </a:t>
            </a:r>
            <a:r>
              <a:rPr lang="sl-SI" sz="1200" kern="1200" dirty="0" err="1">
                <a:solidFill>
                  <a:schemeClr val="tx1"/>
                </a:solidFill>
                <a:effectLst/>
                <a:latin typeface="+mn-lt"/>
                <a:ea typeface="+mn-ea"/>
                <a:cs typeface="+mn-cs"/>
              </a:rPr>
              <a:t>Tonry</a:t>
            </a:r>
            <a:r>
              <a:rPr lang="sl-SI" sz="1200" kern="1200" dirty="0">
                <a:solidFill>
                  <a:schemeClr val="tx1"/>
                </a:solidFill>
                <a:effectLst/>
                <a:latin typeface="+mn-lt"/>
                <a:ea typeface="+mn-ea"/>
                <a:cs typeface="+mn-cs"/>
              </a:rPr>
              <a:t>, </a:t>
            </a:r>
            <a:r>
              <a:rPr lang="sl-SI" sz="1200" kern="1200" dirty="0" err="1">
                <a:solidFill>
                  <a:schemeClr val="tx1"/>
                </a:solidFill>
                <a:effectLst/>
                <a:latin typeface="+mn-lt"/>
                <a:ea typeface="+mn-ea"/>
                <a:cs typeface="+mn-cs"/>
              </a:rPr>
              <a:t>Introduction</a:t>
            </a:r>
            <a:r>
              <a:rPr lang="sl-SI" sz="1200" kern="1200" dirty="0">
                <a:solidFill>
                  <a:schemeClr val="tx1"/>
                </a:solidFill>
                <a:effectLst/>
                <a:latin typeface="+mn-lt"/>
                <a:ea typeface="+mn-ea"/>
                <a:cs typeface="+mn-cs"/>
              </a:rPr>
              <a:t>, v: </a:t>
            </a:r>
            <a:r>
              <a:rPr lang="sl-SI" sz="1200" kern="1200" cap="small" dirty="0" err="1">
                <a:solidFill>
                  <a:schemeClr val="tx1"/>
                </a:solidFill>
                <a:effectLst/>
                <a:latin typeface="+mn-lt"/>
                <a:ea typeface="+mn-ea"/>
                <a:cs typeface="+mn-cs"/>
              </a:rPr>
              <a:t>Why</a:t>
            </a:r>
            <a:r>
              <a:rPr lang="sl-SI" sz="1200" kern="1200" cap="small" dirty="0">
                <a:solidFill>
                  <a:schemeClr val="tx1"/>
                </a:solidFill>
                <a:effectLst/>
                <a:latin typeface="+mn-lt"/>
                <a:ea typeface="+mn-ea"/>
                <a:cs typeface="+mn-cs"/>
              </a:rPr>
              <a:t> </a:t>
            </a:r>
            <a:r>
              <a:rPr lang="sl-SI" sz="1200" kern="1200" cap="small" dirty="0" err="1">
                <a:solidFill>
                  <a:schemeClr val="tx1"/>
                </a:solidFill>
                <a:effectLst/>
                <a:latin typeface="+mn-lt"/>
                <a:ea typeface="+mn-ea"/>
                <a:cs typeface="+mn-cs"/>
              </a:rPr>
              <a:t>punish</a:t>
            </a:r>
            <a:r>
              <a:rPr lang="sl-SI" sz="1200" kern="1200" cap="small" dirty="0">
                <a:solidFill>
                  <a:schemeClr val="tx1"/>
                </a:solidFill>
                <a:effectLst/>
                <a:latin typeface="+mn-lt"/>
                <a:ea typeface="+mn-ea"/>
                <a:cs typeface="+mn-cs"/>
              </a:rPr>
              <a:t>? </a:t>
            </a:r>
            <a:r>
              <a:rPr lang="sl-SI" sz="1200" kern="1200" dirty="0">
                <a:solidFill>
                  <a:schemeClr val="tx1"/>
                </a:solidFill>
                <a:effectLst/>
                <a:latin typeface="+mn-lt"/>
                <a:ea typeface="+mn-ea"/>
                <a:cs typeface="+mn-cs"/>
              </a:rPr>
              <a:t>(2011), str. 23.</a:t>
            </a:r>
          </a:p>
        </p:txBody>
      </p:sp>
      <p:sp>
        <p:nvSpPr>
          <p:cNvPr id="4" name="Označba mesta številke diapozitiva 3"/>
          <p:cNvSpPr>
            <a:spLocks noGrp="1"/>
          </p:cNvSpPr>
          <p:nvPr>
            <p:ph type="sldNum" sz="quarter" idx="10"/>
          </p:nvPr>
        </p:nvSpPr>
        <p:spPr/>
        <p:txBody>
          <a:bodyPr/>
          <a:lstStyle/>
          <a:p>
            <a:fld id="{F9F2E536-EE64-42B2-BEF7-7661A5477C3C}" type="slidenum">
              <a:rPr lang="sl-SI" smtClean="0"/>
              <a:t>7</a:t>
            </a:fld>
            <a:endParaRPr lang="sl-SI"/>
          </a:p>
        </p:txBody>
      </p:sp>
    </p:spTree>
    <p:extLst>
      <p:ext uri="{BB962C8B-B14F-4D97-AF65-F5344CB8AC3E}">
        <p14:creationId xmlns:p14="http://schemas.microsoft.com/office/powerpoint/2010/main" val="41534958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r>
              <a:rPr lang="sl-SI" sz="1200" kern="1200" dirty="0">
                <a:solidFill>
                  <a:schemeClr val="tx1"/>
                </a:solidFill>
                <a:effectLst/>
                <a:latin typeface="+mn-lt"/>
                <a:ea typeface="+mn-ea"/>
                <a:cs typeface="+mn-cs"/>
              </a:rPr>
              <a:t>Zakonodajalec namreč s prvimi spremembami kazenskega zakonika po osamosvojitvi leta 1994 ni nadomestil prejšnjega 33. člena KZ SFRJ, ki je določal namen kaznovanja v stari državi. Ta je izhajal iz utilitarističnih izhodišč in poudarjal specialno in generalno prevencijo, temu pa dodal še ideološko komponento v duhu socialistične ureditve. Zaradi spremembe režima je izpad slednje seveda razumljiv in pričakovan, manj ustrezna pa je v luči predstavljenih pomislekov odločitev, da se iz zakona povsem izloči načelna opredelitev namena kaznovanja.</a:t>
            </a:r>
          </a:p>
          <a:p>
            <a:endParaRPr lang="sl-SI" sz="1200" kern="1200" dirty="0">
              <a:solidFill>
                <a:schemeClr val="tx1"/>
              </a:solidFill>
              <a:effectLst/>
              <a:latin typeface="+mn-lt"/>
              <a:ea typeface="+mn-ea"/>
              <a:cs typeface="+mn-cs"/>
            </a:endParaRPr>
          </a:p>
          <a:p>
            <a:endParaRPr lang="it-IT" dirty="0"/>
          </a:p>
        </p:txBody>
      </p:sp>
      <p:sp>
        <p:nvSpPr>
          <p:cNvPr id="4" name="Označba mesta številke diapozitiva 3"/>
          <p:cNvSpPr>
            <a:spLocks noGrp="1"/>
          </p:cNvSpPr>
          <p:nvPr>
            <p:ph type="sldNum" sz="quarter" idx="10"/>
          </p:nvPr>
        </p:nvSpPr>
        <p:spPr/>
        <p:txBody>
          <a:bodyPr/>
          <a:lstStyle/>
          <a:p>
            <a:fld id="{F9F2E536-EE64-42B2-BEF7-7661A5477C3C}" type="slidenum">
              <a:rPr lang="sl-SI" smtClean="0"/>
              <a:t>8</a:t>
            </a:fld>
            <a:endParaRPr lang="sl-SI"/>
          </a:p>
        </p:txBody>
      </p:sp>
    </p:spTree>
    <p:extLst>
      <p:ext uri="{BB962C8B-B14F-4D97-AF65-F5344CB8AC3E}">
        <p14:creationId xmlns:p14="http://schemas.microsoft.com/office/powerpoint/2010/main" val="15165905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r>
              <a:rPr lang="sl-SI" sz="1200" kern="1200" dirty="0">
                <a:solidFill>
                  <a:schemeClr val="tx1"/>
                </a:solidFill>
                <a:effectLst/>
                <a:latin typeface="+mn-lt"/>
                <a:ea typeface="+mn-ea"/>
                <a:cs typeface="+mn-cs"/>
              </a:rPr>
              <a:t>Nova določba, ki je uredila odmero kazni in je do danes ostala praktično nespremenjena, je v želji po </a:t>
            </a:r>
            <a:r>
              <a:rPr lang="sl-SI" sz="1200" kern="1200" dirty="0" err="1">
                <a:solidFill>
                  <a:schemeClr val="tx1"/>
                </a:solidFill>
                <a:effectLst/>
                <a:latin typeface="+mn-lt"/>
                <a:ea typeface="+mn-ea"/>
                <a:cs typeface="+mn-cs"/>
              </a:rPr>
              <a:t>objektivizaciji</a:t>
            </a:r>
            <a:r>
              <a:rPr lang="sl-SI" sz="1200" kern="1200" dirty="0">
                <a:solidFill>
                  <a:schemeClr val="tx1"/>
                </a:solidFill>
                <a:effectLst/>
                <a:latin typeface="+mn-lt"/>
                <a:ea typeface="+mn-ea"/>
                <a:cs typeface="+mn-cs"/>
              </a:rPr>
              <a:t> kaznovanja poudarila sorazmernost kazni s storilčevo krivdo in težo kaznivega dejanja. Na tak način so snovalci zakona želeli poudariti </a:t>
            </a:r>
            <a:r>
              <a:rPr lang="sl-SI" sz="1200" i="1" kern="1200" dirty="0">
                <a:solidFill>
                  <a:schemeClr val="tx1"/>
                </a:solidFill>
                <a:effectLst/>
                <a:latin typeface="+mn-lt"/>
                <a:ea typeface="+mn-ea"/>
                <a:cs typeface="+mn-cs"/>
              </a:rPr>
              <a:t>pravičnost </a:t>
            </a:r>
            <a:r>
              <a:rPr lang="sl-SI" sz="1200" kern="1200" dirty="0">
                <a:solidFill>
                  <a:schemeClr val="tx1"/>
                </a:solidFill>
                <a:effectLst/>
                <a:latin typeface="+mn-lt"/>
                <a:ea typeface="+mn-ea"/>
                <a:cs typeface="+mn-cs"/>
              </a:rPr>
              <a:t>kazni pred njeno </a:t>
            </a:r>
            <a:r>
              <a:rPr lang="sl-SI" sz="1200" i="1" kern="1200" dirty="0">
                <a:solidFill>
                  <a:schemeClr val="tx1"/>
                </a:solidFill>
                <a:effectLst/>
                <a:latin typeface="+mn-lt"/>
                <a:ea typeface="+mn-ea"/>
                <a:cs typeface="+mn-cs"/>
              </a:rPr>
              <a:t>koristnostjo</a:t>
            </a:r>
            <a:r>
              <a:rPr lang="sl-SI" sz="1200" kern="1200" dirty="0">
                <a:solidFill>
                  <a:schemeClr val="tx1"/>
                </a:solidFill>
                <a:effectLst/>
                <a:latin typeface="+mn-lt"/>
                <a:ea typeface="+mn-ea"/>
                <a:cs typeface="+mn-cs"/>
              </a:rPr>
              <a:t> in se izogniti pastem sodobnih trendov pretiranega poudarjanja (zlasti generalne) prevencije, ne pa povsem odreči </a:t>
            </a:r>
            <a:r>
              <a:rPr lang="sl-SI" sz="1200" kern="1200" dirty="0" err="1">
                <a:solidFill>
                  <a:schemeClr val="tx1"/>
                </a:solidFill>
                <a:effectLst/>
                <a:latin typeface="+mn-lt"/>
                <a:ea typeface="+mn-ea"/>
                <a:cs typeface="+mn-cs"/>
              </a:rPr>
              <a:t>rehabilitativnim</a:t>
            </a:r>
            <a:r>
              <a:rPr lang="sl-SI" sz="1200" kern="1200" dirty="0">
                <a:solidFill>
                  <a:schemeClr val="tx1"/>
                </a:solidFill>
                <a:effectLst/>
                <a:latin typeface="+mn-lt"/>
                <a:ea typeface="+mn-ea"/>
                <a:cs typeface="+mn-cs"/>
              </a:rPr>
              <a:t> idejam.</a:t>
            </a:r>
          </a:p>
          <a:p>
            <a:r>
              <a:rPr lang="sl-SI" sz="1200" kern="1200" dirty="0">
                <a:solidFill>
                  <a:schemeClr val="tx1"/>
                </a:solidFill>
                <a:effectLst/>
                <a:latin typeface="+mn-lt"/>
                <a:ea typeface="+mn-ea"/>
                <a:cs typeface="+mn-cs"/>
              </a:rPr>
              <a:t>Uradni list SFRJ, št. 44/76, 34/84, 74/87, 57/89, 83/89, 3/90, 38/90, Uradni list RS - stari, št. 35/90, 37/90, 4/91, 10/91, 20/91, Uradni list RS/I, št. 17/91 - ZUDE, Uradni list RS, št. 55/92 - ZVDK in 63/94 – KZ.</a:t>
            </a:r>
          </a:p>
          <a:p>
            <a:r>
              <a:rPr lang="sl-SI" sz="1200" kern="1200" dirty="0">
                <a:solidFill>
                  <a:schemeClr val="tx1"/>
                </a:solidFill>
                <a:effectLst/>
                <a:latin typeface="+mn-lt"/>
                <a:ea typeface="+mn-ea"/>
                <a:cs typeface="+mn-cs"/>
              </a:rPr>
              <a:t>Bele, Kazensko pravo in pravna država, v: </a:t>
            </a:r>
            <a:r>
              <a:rPr lang="sl-SI" sz="1200" kern="1200" cap="small" dirty="0">
                <a:solidFill>
                  <a:schemeClr val="tx1"/>
                </a:solidFill>
                <a:effectLst/>
                <a:latin typeface="+mn-lt"/>
                <a:ea typeface="+mn-ea"/>
                <a:cs typeface="+mn-cs"/>
              </a:rPr>
              <a:t>Sodobne usmeritve </a:t>
            </a:r>
            <a:r>
              <a:rPr lang="sl-SI" sz="1200" kern="1200" dirty="0">
                <a:solidFill>
                  <a:schemeClr val="tx1"/>
                </a:solidFill>
                <a:effectLst/>
                <a:latin typeface="+mn-lt"/>
                <a:ea typeface="+mn-ea"/>
                <a:cs typeface="+mn-cs"/>
              </a:rPr>
              <a:t>(2007), str. 53.; Petrovec, O kaznovanju in kazenskih sankcijah, v </a:t>
            </a:r>
            <a:r>
              <a:rPr lang="sl-SI" sz="1200" kern="1200" cap="small" dirty="0">
                <a:solidFill>
                  <a:schemeClr val="tx1"/>
                </a:solidFill>
                <a:effectLst/>
                <a:latin typeface="+mn-lt"/>
                <a:ea typeface="+mn-ea"/>
                <a:cs typeface="+mn-cs"/>
              </a:rPr>
              <a:t>Sodobne usmeritve (2007)</a:t>
            </a:r>
            <a:r>
              <a:rPr lang="sl-SI" sz="1200" kern="1200" dirty="0">
                <a:solidFill>
                  <a:schemeClr val="tx1"/>
                </a:solidFill>
                <a:effectLst/>
                <a:latin typeface="+mn-lt"/>
                <a:ea typeface="+mn-ea"/>
                <a:cs typeface="+mn-cs"/>
              </a:rPr>
              <a:t>, str. 274.</a:t>
            </a:r>
          </a:p>
          <a:p>
            <a:r>
              <a:rPr lang="sl-SI" sz="1200" kern="1200" dirty="0">
                <a:solidFill>
                  <a:schemeClr val="tx1"/>
                </a:solidFill>
                <a:effectLst/>
                <a:latin typeface="+mn-lt"/>
                <a:ea typeface="+mn-ea"/>
                <a:cs typeface="+mn-cs"/>
              </a:rPr>
              <a:t>Šelih, </a:t>
            </a:r>
            <a:r>
              <a:rPr lang="sl-SI" sz="1200" kern="1200" dirty="0" err="1">
                <a:solidFill>
                  <a:schemeClr val="tx1"/>
                </a:solidFill>
                <a:effectLst/>
                <a:latin typeface="+mn-lt"/>
                <a:ea typeface="+mn-ea"/>
                <a:cs typeface="+mn-cs"/>
              </a:rPr>
              <a:t>Kaznene</a:t>
            </a:r>
            <a:r>
              <a:rPr lang="sl-SI" sz="1200" kern="1200" dirty="0">
                <a:solidFill>
                  <a:schemeClr val="tx1"/>
                </a:solidFill>
                <a:effectLst/>
                <a:latin typeface="+mn-lt"/>
                <a:ea typeface="+mn-ea"/>
                <a:cs typeface="+mn-cs"/>
              </a:rPr>
              <a:t> sankcije, v: Zbornik </a:t>
            </a:r>
            <a:r>
              <a:rPr lang="sl-SI" sz="1200" kern="1200" dirty="0" err="1">
                <a:solidFill>
                  <a:schemeClr val="tx1"/>
                </a:solidFill>
                <a:effectLst/>
                <a:latin typeface="+mn-lt"/>
                <a:ea typeface="+mn-ea"/>
                <a:cs typeface="+mn-cs"/>
              </a:rPr>
              <a:t>Pravnog</a:t>
            </a:r>
            <a:r>
              <a:rPr lang="sl-SI" sz="1200" kern="1200" dirty="0">
                <a:solidFill>
                  <a:schemeClr val="tx1"/>
                </a:solidFill>
                <a:effectLst/>
                <a:latin typeface="+mn-lt"/>
                <a:ea typeface="+mn-ea"/>
                <a:cs typeface="+mn-cs"/>
              </a:rPr>
              <a:t> fakulteta u Zagrebu, (1994) 5–6, str. 538–541; podobno kritičen je do izbranih rešitev Petrovec, Nova država, v: RKK 49 (1998) 3, str. 238–241; Petrovec, O kaznovanju, v </a:t>
            </a:r>
            <a:r>
              <a:rPr lang="sl-SI" sz="1200" kern="1200" cap="small" dirty="0">
                <a:solidFill>
                  <a:schemeClr val="tx1"/>
                </a:solidFill>
                <a:effectLst/>
                <a:latin typeface="+mn-lt"/>
                <a:ea typeface="+mn-ea"/>
                <a:cs typeface="+mn-cs"/>
              </a:rPr>
              <a:t>Sodobne usmeritve (2007)</a:t>
            </a:r>
            <a:r>
              <a:rPr lang="sl-SI" sz="1200" kern="1200" dirty="0">
                <a:solidFill>
                  <a:schemeClr val="tx1"/>
                </a:solidFill>
                <a:effectLst/>
                <a:latin typeface="+mn-lt"/>
                <a:ea typeface="+mn-ea"/>
                <a:cs typeface="+mn-cs"/>
              </a:rPr>
              <a:t>, str. 273-275.</a:t>
            </a:r>
          </a:p>
          <a:p>
            <a:r>
              <a:rPr lang="sl-SI" sz="1200" kern="1200" dirty="0">
                <a:solidFill>
                  <a:schemeClr val="tx1"/>
                </a:solidFill>
                <a:effectLst/>
                <a:latin typeface="+mn-lt"/>
                <a:ea typeface="+mn-ea"/>
                <a:cs typeface="+mn-cs"/>
              </a:rPr>
              <a:t>Uradni list RS, št. 63/1994, 70/1994 - </a:t>
            </a:r>
            <a:r>
              <a:rPr lang="sl-SI" sz="1200" kern="1200" dirty="0" err="1">
                <a:solidFill>
                  <a:schemeClr val="tx1"/>
                </a:solidFill>
                <a:effectLst/>
                <a:latin typeface="+mn-lt"/>
                <a:ea typeface="+mn-ea"/>
                <a:cs typeface="+mn-cs"/>
              </a:rPr>
              <a:t>popr</a:t>
            </a:r>
            <a:r>
              <a:rPr lang="sl-SI" sz="1200" kern="1200" dirty="0">
                <a:solidFill>
                  <a:schemeClr val="tx1"/>
                </a:solidFill>
                <a:effectLst/>
                <a:latin typeface="+mn-lt"/>
                <a:ea typeface="+mn-ea"/>
                <a:cs typeface="+mn-cs"/>
              </a:rPr>
              <a:t>., 23/1999, 110/2002 - ZDT-B, 40/2004, 55/2008 - KZ-1, 5/2009 - </a:t>
            </a:r>
            <a:r>
              <a:rPr lang="sl-SI" sz="1200" kern="1200" dirty="0" err="1">
                <a:solidFill>
                  <a:schemeClr val="tx1"/>
                </a:solidFill>
                <a:effectLst/>
                <a:latin typeface="+mn-lt"/>
                <a:ea typeface="+mn-ea"/>
                <a:cs typeface="+mn-cs"/>
              </a:rPr>
              <a:t>Odl</a:t>
            </a:r>
            <a:r>
              <a:rPr lang="sl-SI" sz="1200" kern="1200" dirty="0">
                <a:solidFill>
                  <a:schemeClr val="tx1"/>
                </a:solidFill>
                <a:effectLst/>
                <a:latin typeface="+mn-lt"/>
                <a:ea typeface="+mn-ea"/>
                <a:cs typeface="+mn-cs"/>
              </a:rPr>
              <a:t>. US.</a:t>
            </a:r>
          </a:p>
          <a:p>
            <a:r>
              <a:rPr lang="sl-SI" sz="1200" kern="1200" dirty="0">
                <a:solidFill>
                  <a:schemeClr val="tx1"/>
                </a:solidFill>
                <a:effectLst/>
                <a:latin typeface="+mn-lt"/>
                <a:ea typeface="+mn-ea"/>
                <a:cs typeface="+mn-cs"/>
              </a:rPr>
              <a:t>KZ-1 je sorazmernost pri odmeri kazni poudarjena tudi med temeljnimi določbami v 3. členu, ki govori o sistemu kazenskih sankcij.</a:t>
            </a:r>
          </a:p>
          <a:p>
            <a:r>
              <a:rPr lang="sl-SI" sz="1200" kern="1200" dirty="0">
                <a:solidFill>
                  <a:schemeClr val="tx1"/>
                </a:solidFill>
                <a:effectLst/>
                <a:latin typeface="+mn-lt"/>
                <a:ea typeface="+mn-ea"/>
                <a:cs typeface="+mn-cs"/>
              </a:rPr>
              <a:t>Šelih, </a:t>
            </a:r>
            <a:r>
              <a:rPr lang="sl-SI" sz="1200" kern="1200" dirty="0" err="1">
                <a:solidFill>
                  <a:schemeClr val="tx1"/>
                </a:solidFill>
                <a:effectLst/>
                <a:latin typeface="+mn-lt"/>
                <a:ea typeface="+mn-ea"/>
                <a:cs typeface="+mn-cs"/>
              </a:rPr>
              <a:t>Kaznene</a:t>
            </a:r>
            <a:r>
              <a:rPr lang="sl-SI" sz="1200" kern="1200" dirty="0">
                <a:solidFill>
                  <a:schemeClr val="tx1"/>
                </a:solidFill>
                <a:effectLst/>
                <a:latin typeface="+mn-lt"/>
                <a:ea typeface="+mn-ea"/>
                <a:cs typeface="+mn-cs"/>
              </a:rPr>
              <a:t> sankcije, v: Zbornik </a:t>
            </a:r>
            <a:r>
              <a:rPr lang="sl-SI" sz="1200" kern="1200" dirty="0" err="1">
                <a:solidFill>
                  <a:schemeClr val="tx1"/>
                </a:solidFill>
                <a:effectLst/>
                <a:latin typeface="+mn-lt"/>
                <a:ea typeface="+mn-ea"/>
                <a:cs typeface="+mn-cs"/>
              </a:rPr>
              <a:t>Pravnog</a:t>
            </a:r>
            <a:r>
              <a:rPr lang="sl-SI" sz="1200" kern="1200" dirty="0">
                <a:solidFill>
                  <a:schemeClr val="tx1"/>
                </a:solidFill>
                <a:effectLst/>
                <a:latin typeface="+mn-lt"/>
                <a:ea typeface="+mn-ea"/>
                <a:cs typeface="+mn-cs"/>
              </a:rPr>
              <a:t> fakulteta u Zagrebu, (1994) 5–6, str. 537–541; Šelih, Načelo sorazmernosti, v: Podjetje in delo, (2009) 7, str. 1357–1362.</a:t>
            </a:r>
          </a:p>
          <a:p>
            <a:endParaRPr lang="it-IT" dirty="0"/>
          </a:p>
        </p:txBody>
      </p:sp>
      <p:sp>
        <p:nvSpPr>
          <p:cNvPr id="4" name="Označba mesta številke diapozitiva 3"/>
          <p:cNvSpPr>
            <a:spLocks noGrp="1"/>
          </p:cNvSpPr>
          <p:nvPr>
            <p:ph type="sldNum" sz="quarter" idx="10"/>
          </p:nvPr>
        </p:nvSpPr>
        <p:spPr/>
        <p:txBody>
          <a:bodyPr/>
          <a:lstStyle/>
          <a:p>
            <a:fld id="{F9F2E536-EE64-42B2-BEF7-7661A5477C3C}" type="slidenum">
              <a:rPr lang="sl-SI" smtClean="0"/>
              <a:t>9</a:t>
            </a:fld>
            <a:endParaRPr lang="sl-SI"/>
          </a:p>
        </p:txBody>
      </p:sp>
    </p:spTree>
    <p:extLst>
      <p:ext uri="{BB962C8B-B14F-4D97-AF65-F5344CB8AC3E}">
        <p14:creationId xmlns:p14="http://schemas.microsoft.com/office/powerpoint/2010/main" val="32483119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Naslovni diapozitiv">
    <p:spTree>
      <p:nvGrpSpPr>
        <p:cNvPr id="1" name=""/>
        <p:cNvGrpSpPr/>
        <p:nvPr/>
      </p:nvGrpSpPr>
      <p:grpSpPr>
        <a:xfrm>
          <a:off x="0" y="0"/>
          <a:ext cx="0" cy="0"/>
          <a:chOff x="0" y="0"/>
          <a:chExt cx="0" cy="0"/>
        </a:xfrm>
      </p:grpSpPr>
      <p:sp>
        <p:nvSpPr>
          <p:cNvPr id="7" name="Rectangle 6"/>
          <p:cNvSpPr/>
          <p:nvPr/>
        </p:nvSpPr>
        <p:spPr>
          <a:xfrm>
            <a:off x="0" y="-1"/>
            <a:ext cx="12192000" cy="457200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sl-SI"/>
              <a:t>Kliknite, če želite urediti slog naslova matrice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0000"/>
                    <a:lumOff val="10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sl-SI"/>
              <a:t>Kliknite, če želite urediti slog podnaslova matrice</a:t>
            </a:r>
            <a:endParaRPr lang="en-US" dirty="0"/>
          </a:p>
        </p:txBody>
      </p:sp>
      <p:sp>
        <p:nvSpPr>
          <p:cNvPr id="4" name="Date Placeholder 3"/>
          <p:cNvSpPr>
            <a:spLocks noGrp="1"/>
          </p:cNvSpPr>
          <p:nvPr>
            <p:ph type="dt" sz="half" idx="10"/>
          </p:nvPr>
        </p:nvSpPr>
        <p:spPr/>
        <p:txBody>
          <a:bodyPr/>
          <a:lstStyle>
            <a:lvl1pPr algn="l">
              <a:defRPr/>
            </a:lvl1pPr>
          </a:lstStyle>
          <a:p>
            <a:fld id="{8A8D2C69-C0BD-4BC5-B83C-964EDCF672B1}" type="datetimeFigureOut">
              <a:rPr lang="sl-SI" smtClean="0"/>
              <a:t>11. 03. 2025</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C70E179B-F1F5-4813-8D11-F6DA6B4ED0DE}" type="slidenum">
              <a:rPr lang="sl-SI" smtClean="0"/>
              <a:t>‹#›</a:t>
            </a:fld>
            <a:endParaRPr lang="sl-SI"/>
          </a:p>
        </p:txBody>
      </p:sp>
      <p:cxnSp>
        <p:nvCxnSpPr>
          <p:cNvPr id="8" name="Straight Connector 7"/>
          <p:cNvCxnSpPr/>
          <p:nvPr/>
        </p:nvCxnSpPr>
        <p:spPr>
          <a:xfrm flipV="1">
            <a:off x="8386842" y="5264106"/>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247458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a:t>Kliknite, če želite urediti slog naslova matrice</a:t>
            </a:r>
            <a:endParaRPr lang="en-US" dirty="0"/>
          </a:p>
        </p:txBody>
      </p:sp>
      <p:sp>
        <p:nvSpPr>
          <p:cNvPr id="3" name="Vertical Text Placeholder 2"/>
          <p:cNvSpPr>
            <a:spLocks noGrp="1"/>
          </p:cNvSpPr>
          <p:nvPr>
            <p:ph type="body" orient="vert" idx="1"/>
          </p:nvPr>
        </p:nvSpPr>
        <p:spPr/>
        <p:txBody>
          <a:bodyPr vert="eaVert"/>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Date Placeholder 3"/>
          <p:cNvSpPr>
            <a:spLocks noGrp="1"/>
          </p:cNvSpPr>
          <p:nvPr>
            <p:ph type="dt" sz="half" idx="10"/>
          </p:nvPr>
        </p:nvSpPr>
        <p:spPr/>
        <p:txBody>
          <a:bodyPr/>
          <a:lstStyle/>
          <a:p>
            <a:fld id="{8A8D2C69-C0BD-4BC5-B83C-964EDCF672B1}" type="datetimeFigureOut">
              <a:rPr lang="sl-SI" smtClean="0"/>
              <a:t>11. 03. 2025</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C70E179B-F1F5-4813-8D11-F6DA6B4ED0DE}" type="slidenum">
              <a:rPr lang="sl-SI" smtClean="0"/>
              <a:t>‹#›</a:t>
            </a:fld>
            <a:endParaRPr lang="sl-SI"/>
          </a:p>
        </p:txBody>
      </p:sp>
    </p:spTree>
    <p:extLst>
      <p:ext uri="{BB962C8B-B14F-4D97-AF65-F5344CB8AC3E}">
        <p14:creationId xmlns:p14="http://schemas.microsoft.com/office/powerpoint/2010/main" val="42867437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Navpični naslov in besedil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628900" cy="5410200"/>
          </a:xfrm>
        </p:spPr>
        <p:txBody>
          <a:bodyPr vert="eaVert" lIns="45720" tIns="91440" rIns="45720" bIns="91440"/>
          <a:lstStyle/>
          <a:p>
            <a:r>
              <a:rPr lang="sl-SI"/>
              <a:t>Kliknite, če želite urediti slog naslova matrice</a:t>
            </a:r>
            <a:endParaRPr lang="en-US" dirty="0"/>
          </a:p>
        </p:txBody>
      </p:sp>
      <p:sp>
        <p:nvSpPr>
          <p:cNvPr id="3" name="Vertical Text Placeholder 2"/>
          <p:cNvSpPr>
            <a:spLocks noGrp="1"/>
          </p:cNvSpPr>
          <p:nvPr>
            <p:ph type="body" orient="vert" idx="1"/>
          </p:nvPr>
        </p:nvSpPr>
        <p:spPr>
          <a:xfrm>
            <a:off x="990600" y="762000"/>
            <a:ext cx="7581900" cy="5410200"/>
          </a:xfrm>
        </p:spPr>
        <p:txBody>
          <a:bodyPr vert="eaVert"/>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Date Placeholder 3"/>
          <p:cNvSpPr>
            <a:spLocks noGrp="1"/>
          </p:cNvSpPr>
          <p:nvPr>
            <p:ph type="dt" sz="half" idx="10"/>
          </p:nvPr>
        </p:nvSpPr>
        <p:spPr/>
        <p:txBody>
          <a:bodyPr/>
          <a:lstStyle/>
          <a:p>
            <a:fld id="{8A8D2C69-C0BD-4BC5-B83C-964EDCF672B1}" type="datetimeFigureOut">
              <a:rPr lang="sl-SI" smtClean="0"/>
              <a:t>11. 03. 2025</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C70E179B-F1F5-4813-8D11-F6DA6B4ED0DE}" type="slidenum">
              <a:rPr lang="sl-SI" smtClean="0"/>
              <a:t>‹#›</a:t>
            </a:fld>
            <a:endParaRPr lang="sl-SI"/>
          </a:p>
        </p:txBody>
      </p:sp>
      <p:cxnSp>
        <p:nvCxnSpPr>
          <p:cNvPr id="7" name="Straight Connector 6"/>
          <p:cNvCxnSpPr/>
          <p:nvPr/>
        </p:nvCxnSpPr>
        <p:spPr>
          <a:xfrm rot="5400000" flipV="1">
            <a:off x="10058400" y="59263"/>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919300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a:t>Kliknite, če želite urediti slog naslova matrice</a:t>
            </a:r>
            <a:endParaRPr lang="en-US" dirty="0"/>
          </a:p>
        </p:txBody>
      </p:sp>
      <p:sp>
        <p:nvSpPr>
          <p:cNvPr id="3" name="Content Placeholder 2"/>
          <p:cNvSpPr>
            <a:spLocks noGrp="1"/>
          </p:cNvSpPr>
          <p:nvPr>
            <p:ph idx="1"/>
          </p:nvPr>
        </p:nvSpPr>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Date Placeholder 3"/>
          <p:cNvSpPr>
            <a:spLocks noGrp="1"/>
          </p:cNvSpPr>
          <p:nvPr>
            <p:ph type="dt" sz="half" idx="10"/>
          </p:nvPr>
        </p:nvSpPr>
        <p:spPr/>
        <p:txBody>
          <a:bodyPr/>
          <a:lstStyle/>
          <a:p>
            <a:fld id="{8A8D2C69-C0BD-4BC5-B83C-964EDCF672B1}" type="datetimeFigureOut">
              <a:rPr lang="sl-SI" smtClean="0"/>
              <a:t>11. 03. 2025</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C70E179B-F1F5-4813-8D11-F6DA6B4ED0DE}" type="slidenum">
              <a:rPr lang="sl-SI" smtClean="0"/>
              <a:t>‹#›</a:t>
            </a:fld>
            <a:endParaRPr lang="sl-SI"/>
          </a:p>
        </p:txBody>
      </p:sp>
    </p:spTree>
    <p:extLst>
      <p:ext uri="{BB962C8B-B14F-4D97-AF65-F5344CB8AC3E}">
        <p14:creationId xmlns:p14="http://schemas.microsoft.com/office/powerpoint/2010/main" val="32704847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Glava odseka">
    <p:spTree>
      <p:nvGrpSpPr>
        <p:cNvPr id="1" name=""/>
        <p:cNvGrpSpPr/>
        <p:nvPr/>
      </p:nvGrpSpPr>
      <p:grpSpPr>
        <a:xfrm>
          <a:off x="0" y="0"/>
          <a:ext cx="0" cy="0"/>
          <a:chOff x="0" y="0"/>
          <a:chExt cx="0" cy="0"/>
        </a:xfrm>
      </p:grpSpPr>
      <p:sp>
        <p:nvSpPr>
          <p:cNvPr id="7" name="Rectangle 6"/>
          <p:cNvSpPr/>
          <p:nvPr/>
        </p:nvSpPr>
        <p:spPr>
          <a:xfrm>
            <a:off x="0" y="-1"/>
            <a:ext cx="12192000" cy="4572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sl-SI"/>
              <a:t>Kliknite, če želite urediti slog naslova matrice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0000"/>
                    <a:lumOff val="1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l-SI"/>
              <a:t>Kliknite za urejanje slogov besedila matrice</a:t>
            </a:r>
          </a:p>
        </p:txBody>
      </p:sp>
      <p:sp>
        <p:nvSpPr>
          <p:cNvPr id="4" name="Date Placeholder 3"/>
          <p:cNvSpPr>
            <a:spLocks noGrp="1"/>
          </p:cNvSpPr>
          <p:nvPr>
            <p:ph type="dt" sz="half" idx="10"/>
          </p:nvPr>
        </p:nvSpPr>
        <p:spPr/>
        <p:txBody>
          <a:bodyPr/>
          <a:lstStyle/>
          <a:p>
            <a:fld id="{8A8D2C69-C0BD-4BC5-B83C-964EDCF672B1}" type="datetimeFigureOut">
              <a:rPr lang="sl-SI" smtClean="0"/>
              <a:t>11. 03. 2025</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C70E179B-F1F5-4813-8D11-F6DA6B4ED0DE}" type="slidenum">
              <a:rPr lang="sl-SI" smtClean="0"/>
              <a:t>‹#›</a:t>
            </a:fld>
            <a:endParaRPr lang="sl-SI"/>
          </a:p>
        </p:txBody>
      </p:sp>
      <p:cxnSp>
        <p:nvCxnSpPr>
          <p:cNvPr id="8" name="Straight Connector 7"/>
          <p:cNvCxnSpPr/>
          <p:nvPr/>
        </p:nvCxnSpPr>
        <p:spPr>
          <a:xfrm flipV="1">
            <a:off x="8386842" y="5264106"/>
            <a:ext cx="0" cy="914400"/>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350357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sl-SI"/>
              <a:t>Kliknite, če želite urediti slog naslova matrice</a:t>
            </a:r>
            <a:endParaRPr lang="en-US" dirty="0"/>
          </a:p>
        </p:txBody>
      </p:sp>
      <p:sp>
        <p:nvSpPr>
          <p:cNvPr id="3" name="Content Placeholder 2"/>
          <p:cNvSpPr>
            <a:spLocks noGrp="1"/>
          </p:cNvSpPr>
          <p:nvPr>
            <p:ph sz="half" idx="1"/>
          </p:nvPr>
        </p:nvSpPr>
        <p:spPr>
          <a:xfrm>
            <a:off x="1024128" y="2286000"/>
            <a:ext cx="4754880" cy="4023360"/>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5" name="Date Placeholder 4"/>
          <p:cNvSpPr>
            <a:spLocks noGrp="1"/>
          </p:cNvSpPr>
          <p:nvPr>
            <p:ph type="dt" sz="half" idx="10"/>
          </p:nvPr>
        </p:nvSpPr>
        <p:spPr/>
        <p:txBody>
          <a:bodyPr/>
          <a:lstStyle/>
          <a:p>
            <a:fld id="{8A8D2C69-C0BD-4BC5-B83C-964EDCF672B1}" type="datetimeFigureOut">
              <a:rPr lang="sl-SI" smtClean="0"/>
              <a:t>11. 03. 2025</a:t>
            </a:fld>
            <a:endParaRPr lang="sl-SI"/>
          </a:p>
        </p:txBody>
      </p:sp>
      <p:sp>
        <p:nvSpPr>
          <p:cNvPr id="6" name="Footer Placeholder 5"/>
          <p:cNvSpPr>
            <a:spLocks noGrp="1"/>
          </p:cNvSpPr>
          <p:nvPr>
            <p:ph type="ftr" sz="quarter" idx="11"/>
          </p:nvPr>
        </p:nvSpPr>
        <p:spPr/>
        <p:txBody>
          <a:bodyPr/>
          <a:lstStyle/>
          <a:p>
            <a:endParaRPr lang="sl-SI"/>
          </a:p>
        </p:txBody>
      </p:sp>
      <p:sp>
        <p:nvSpPr>
          <p:cNvPr id="7" name="Slide Number Placeholder 6"/>
          <p:cNvSpPr>
            <a:spLocks noGrp="1"/>
          </p:cNvSpPr>
          <p:nvPr>
            <p:ph type="sldNum" sz="quarter" idx="12"/>
          </p:nvPr>
        </p:nvSpPr>
        <p:spPr/>
        <p:txBody>
          <a:bodyPr/>
          <a:lstStyle/>
          <a:p>
            <a:fld id="{C70E179B-F1F5-4813-8D11-F6DA6B4ED0DE}" type="slidenum">
              <a:rPr lang="sl-SI" smtClean="0"/>
              <a:t>‹#›</a:t>
            </a:fld>
            <a:endParaRPr lang="sl-SI"/>
          </a:p>
        </p:txBody>
      </p:sp>
    </p:spTree>
    <p:extLst>
      <p:ext uri="{BB962C8B-B14F-4D97-AF65-F5344CB8AC3E}">
        <p14:creationId xmlns:p14="http://schemas.microsoft.com/office/powerpoint/2010/main" val="532367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10" name="Title 9"/>
          <p:cNvSpPr>
            <a:spLocks noGrp="1"/>
          </p:cNvSpPr>
          <p:nvPr>
            <p:ph type="title"/>
          </p:nvPr>
        </p:nvSpPr>
        <p:spPr>
          <a:xfrm>
            <a:off x="1024128" y="585216"/>
            <a:ext cx="9720072" cy="1499616"/>
          </a:xfrm>
        </p:spPr>
        <p:txBody>
          <a:bodyPr/>
          <a:lstStyle/>
          <a:p>
            <a:r>
              <a:rPr lang="sl-SI"/>
              <a:t>Kliknite, če želite urediti slog naslova matrice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2">
                    <a:lumMod val="75000"/>
                  </a:schemeClr>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Kliknite za urejanje slogov besedila matrice</a:t>
            </a:r>
          </a:p>
        </p:txBody>
      </p:sp>
      <p:sp>
        <p:nvSpPr>
          <p:cNvPr id="4" name="Content Placeholder 3"/>
          <p:cNvSpPr>
            <a:spLocks noGrp="1"/>
          </p:cNvSpPr>
          <p:nvPr>
            <p:ph sz="half" idx="2"/>
          </p:nvPr>
        </p:nvSpPr>
        <p:spPr>
          <a:xfrm>
            <a:off x="1024128" y="2967788"/>
            <a:ext cx="4754880" cy="3341572"/>
          </a:xfrm>
        </p:spPr>
        <p:txBody>
          <a:bodyPr lIns="45720" rIns="45720"/>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5" name="Text Placeholder 4"/>
          <p:cNvSpPr>
            <a:spLocks noGrp="1"/>
          </p:cNvSpPr>
          <p:nvPr>
            <p:ph type="body" sz="quarter" idx="3"/>
          </p:nvPr>
        </p:nvSpPr>
        <p:spPr>
          <a:xfrm>
            <a:off x="5989320"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2">
                    <a:lumMod val="75000"/>
                  </a:schemeClr>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sl-SI"/>
              <a:t>Kliknite za urejanje slogov besedila matrice</a:t>
            </a:r>
          </a:p>
        </p:txBody>
      </p:sp>
      <p:sp>
        <p:nvSpPr>
          <p:cNvPr id="6" name="Content Placeholder 5"/>
          <p:cNvSpPr>
            <a:spLocks noGrp="1"/>
          </p:cNvSpPr>
          <p:nvPr>
            <p:ph sz="quarter" idx="4"/>
          </p:nvPr>
        </p:nvSpPr>
        <p:spPr>
          <a:xfrm>
            <a:off x="5989320" y="2967788"/>
            <a:ext cx="4754880" cy="3341572"/>
          </a:xfrm>
        </p:spPr>
        <p:txBody>
          <a:bodyPr lIns="45720" rIns="45720"/>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7" name="Date Placeholder 6"/>
          <p:cNvSpPr>
            <a:spLocks noGrp="1"/>
          </p:cNvSpPr>
          <p:nvPr>
            <p:ph type="dt" sz="half" idx="10"/>
          </p:nvPr>
        </p:nvSpPr>
        <p:spPr/>
        <p:txBody>
          <a:bodyPr/>
          <a:lstStyle/>
          <a:p>
            <a:fld id="{8A8D2C69-C0BD-4BC5-B83C-964EDCF672B1}" type="datetimeFigureOut">
              <a:rPr lang="sl-SI" smtClean="0"/>
              <a:t>11. 03. 2025</a:t>
            </a:fld>
            <a:endParaRPr lang="sl-SI"/>
          </a:p>
        </p:txBody>
      </p:sp>
      <p:sp>
        <p:nvSpPr>
          <p:cNvPr id="8" name="Footer Placeholder 7"/>
          <p:cNvSpPr>
            <a:spLocks noGrp="1"/>
          </p:cNvSpPr>
          <p:nvPr>
            <p:ph type="ftr" sz="quarter" idx="11"/>
          </p:nvPr>
        </p:nvSpPr>
        <p:spPr/>
        <p:txBody>
          <a:bodyPr/>
          <a:lstStyle/>
          <a:p>
            <a:endParaRPr lang="sl-SI"/>
          </a:p>
        </p:txBody>
      </p:sp>
      <p:sp>
        <p:nvSpPr>
          <p:cNvPr id="9" name="Slide Number Placeholder 8"/>
          <p:cNvSpPr>
            <a:spLocks noGrp="1"/>
          </p:cNvSpPr>
          <p:nvPr>
            <p:ph type="sldNum" sz="quarter" idx="12"/>
          </p:nvPr>
        </p:nvSpPr>
        <p:spPr/>
        <p:txBody>
          <a:bodyPr/>
          <a:lstStyle/>
          <a:p>
            <a:fld id="{C70E179B-F1F5-4813-8D11-F6DA6B4ED0DE}" type="slidenum">
              <a:rPr lang="sl-SI" smtClean="0"/>
              <a:t>‹#›</a:t>
            </a:fld>
            <a:endParaRPr lang="sl-SI"/>
          </a:p>
        </p:txBody>
      </p:sp>
    </p:spTree>
    <p:extLst>
      <p:ext uri="{BB962C8B-B14F-4D97-AF65-F5344CB8AC3E}">
        <p14:creationId xmlns:p14="http://schemas.microsoft.com/office/powerpoint/2010/main" val="16735141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a:t>Kliknite, če želite urediti slog naslova matrice</a:t>
            </a:r>
            <a:endParaRPr lang="en-US" dirty="0"/>
          </a:p>
        </p:txBody>
      </p:sp>
      <p:sp>
        <p:nvSpPr>
          <p:cNvPr id="3" name="Date Placeholder 2"/>
          <p:cNvSpPr>
            <a:spLocks noGrp="1"/>
          </p:cNvSpPr>
          <p:nvPr>
            <p:ph type="dt" sz="half" idx="10"/>
          </p:nvPr>
        </p:nvSpPr>
        <p:spPr/>
        <p:txBody>
          <a:bodyPr/>
          <a:lstStyle/>
          <a:p>
            <a:fld id="{8A8D2C69-C0BD-4BC5-B83C-964EDCF672B1}" type="datetimeFigureOut">
              <a:rPr lang="sl-SI" smtClean="0"/>
              <a:t>11. 03. 2025</a:t>
            </a:fld>
            <a:endParaRPr lang="sl-SI"/>
          </a:p>
        </p:txBody>
      </p:sp>
      <p:sp>
        <p:nvSpPr>
          <p:cNvPr id="4" name="Footer Placeholder 3"/>
          <p:cNvSpPr>
            <a:spLocks noGrp="1"/>
          </p:cNvSpPr>
          <p:nvPr>
            <p:ph type="ftr" sz="quarter" idx="11"/>
          </p:nvPr>
        </p:nvSpPr>
        <p:spPr/>
        <p:txBody>
          <a:bodyPr/>
          <a:lstStyle/>
          <a:p>
            <a:endParaRPr lang="sl-SI"/>
          </a:p>
        </p:txBody>
      </p:sp>
      <p:sp>
        <p:nvSpPr>
          <p:cNvPr id="5" name="Slide Number Placeholder 4"/>
          <p:cNvSpPr>
            <a:spLocks noGrp="1"/>
          </p:cNvSpPr>
          <p:nvPr>
            <p:ph type="sldNum" sz="quarter" idx="12"/>
          </p:nvPr>
        </p:nvSpPr>
        <p:spPr/>
        <p:txBody>
          <a:bodyPr/>
          <a:lstStyle/>
          <a:p>
            <a:fld id="{C70E179B-F1F5-4813-8D11-F6DA6B4ED0DE}" type="slidenum">
              <a:rPr lang="sl-SI" smtClean="0"/>
              <a:t>‹#›</a:t>
            </a:fld>
            <a:endParaRPr lang="sl-SI"/>
          </a:p>
        </p:txBody>
      </p:sp>
    </p:spTree>
    <p:extLst>
      <p:ext uri="{BB962C8B-B14F-4D97-AF65-F5344CB8AC3E}">
        <p14:creationId xmlns:p14="http://schemas.microsoft.com/office/powerpoint/2010/main" val="9619943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Prazen">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A8D2C69-C0BD-4BC5-B83C-964EDCF672B1}" type="datetimeFigureOut">
              <a:rPr lang="sl-SI" smtClean="0"/>
              <a:t>11. 03. 2025</a:t>
            </a:fld>
            <a:endParaRPr lang="sl-SI"/>
          </a:p>
        </p:txBody>
      </p:sp>
      <p:sp>
        <p:nvSpPr>
          <p:cNvPr id="3" name="Footer Placeholder 2"/>
          <p:cNvSpPr>
            <a:spLocks noGrp="1"/>
          </p:cNvSpPr>
          <p:nvPr>
            <p:ph type="ftr" sz="quarter" idx="11"/>
          </p:nvPr>
        </p:nvSpPr>
        <p:spPr/>
        <p:txBody>
          <a:bodyPr/>
          <a:lstStyle/>
          <a:p>
            <a:endParaRPr lang="sl-SI"/>
          </a:p>
        </p:txBody>
      </p:sp>
      <p:sp>
        <p:nvSpPr>
          <p:cNvPr id="4" name="Slide Number Placeholder 3"/>
          <p:cNvSpPr>
            <a:spLocks noGrp="1"/>
          </p:cNvSpPr>
          <p:nvPr>
            <p:ph type="sldNum" sz="quarter" idx="12"/>
          </p:nvPr>
        </p:nvSpPr>
        <p:spPr/>
        <p:txBody>
          <a:bodyPr/>
          <a:lstStyle/>
          <a:p>
            <a:fld id="{C70E179B-F1F5-4813-8D11-F6DA6B4ED0DE}" type="slidenum">
              <a:rPr lang="sl-SI" smtClean="0"/>
              <a:t>‹#›</a:t>
            </a:fld>
            <a:endParaRPr lang="sl-SI"/>
          </a:p>
        </p:txBody>
      </p:sp>
    </p:spTree>
    <p:extLst>
      <p:ext uri="{BB962C8B-B14F-4D97-AF65-F5344CB8AC3E}">
        <p14:creationId xmlns:p14="http://schemas.microsoft.com/office/powerpoint/2010/main" val="1000186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Vsebina z naslovom">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sl-SI"/>
              <a:t>Kliknite, če želite urediti slog naslova matrice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a:t>Kliknite za urejanje slogov besedila matrice</a:t>
            </a:r>
          </a:p>
        </p:txBody>
      </p:sp>
      <p:sp>
        <p:nvSpPr>
          <p:cNvPr id="5" name="Date Placeholder 4"/>
          <p:cNvSpPr>
            <a:spLocks noGrp="1"/>
          </p:cNvSpPr>
          <p:nvPr>
            <p:ph type="dt" sz="half" idx="10"/>
          </p:nvPr>
        </p:nvSpPr>
        <p:spPr/>
        <p:txBody>
          <a:bodyPr/>
          <a:lstStyle/>
          <a:p>
            <a:fld id="{8A8D2C69-C0BD-4BC5-B83C-964EDCF672B1}" type="datetimeFigureOut">
              <a:rPr lang="sl-SI" smtClean="0"/>
              <a:t>11. 03. 2025</a:t>
            </a:fld>
            <a:endParaRPr lang="sl-SI"/>
          </a:p>
        </p:txBody>
      </p:sp>
      <p:sp>
        <p:nvSpPr>
          <p:cNvPr id="6" name="Footer Placeholder 5"/>
          <p:cNvSpPr>
            <a:spLocks noGrp="1"/>
          </p:cNvSpPr>
          <p:nvPr>
            <p:ph type="ftr" sz="quarter" idx="11"/>
          </p:nvPr>
        </p:nvSpPr>
        <p:spPr/>
        <p:txBody>
          <a:bodyPr/>
          <a:lstStyle/>
          <a:p>
            <a:endParaRPr lang="sl-SI"/>
          </a:p>
        </p:txBody>
      </p:sp>
      <p:sp>
        <p:nvSpPr>
          <p:cNvPr id="7" name="Slide Number Placeholder 6"/>
          <p:cNvSpPr>
            <a:spLocks noGrp="1"/>
          </p:cNvSpPr>
          <p:nvPr>
            <p:ph type="sldNum" sz="quarter" idx="12"/>
          </p:nvPr>
        </p:nvSpPr>
        <p:spPr/>
        <p:txBody>
          <a:bodyPr/>
          <a:lstStyle/>
          <a:p>
            <a:fld id="{C70E179B-F1F5-4813-8D11-F6DA6B4ED0DE}" type="slidenum">
              <a:rPr lang="sl-SI" smtClean="0"/>
              <a:t>‹#›</a:t>
            </a:fld>
            <a:endParaRPr lang="sl-SI"/>
          </a:p>
        </p:txBody>
      </p:sp>
    </p:spTree>
    <p:extLst>
      <p:ext uri="{BB962C8B-B14F-4D97-AF65-F5344CB8AC3E}">
        <p14:creationId xmlns:p14="http://schemas.microsoft.com/office/powerpoint/2010/main" val="13409785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Naslov in slika">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sl-SI"/>
              <a:t>Kliknite, če želite urediti slog naslova matrice</a:t>
            </a:r>
            <a:endParaRPr lang="en-US" dirty="0"/>
          </a:p>
        </p:txBody>
      </p:sp>
      <p:sp>
        <p:nvSpPr>
          <p:cNvPr id="3" name="Picture Placeholder 2"/>
          <p:cNvSpPr>
            <a:spLocks noGrp="1" noChangeAspect="1"/>
          </p:cNvSpPr>
          <p:nvPr>
            <p:ph type="pic" idx="1"/>
          </p:nvPr>
        </p:nvSpPr>
        <p:spPr>
          <a:xfrm>
            <a:off x="0" y="-1"/>
            <a:ext cx="12188952" cy="4572000"/>
          </a:xfrm>
          <a:solidFill>
            <a:schemeClr val="accent2">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l-SI"/>
              <a:t>Kliknite ikono, če želite dodati sliko</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0000"/>
                    <a:lumOff val="10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a:t>Kliknite za urejanje slogov besedila matrice</a:t>
            </a:r>
          </a:p>
        </p:txBody>
      </p:sp>
      <p:sp>
        <p:nvSpPr>
          <p:cNvPr id="5" name="Date Placeholder 4"/>
          <p:cNvSpPr>
            <a:spLocks noGrp="1"/>
          </p:cNvSpPr>
          <p:nvPr>
            <p:ph type="dt" sz="half" idx="10"/>
          </p:nvPr>
        </p:nvSpPr>
        <p:spPr/>
        <p:txBody>
          <a:bodyPr/>
          <a:lstStyle/>
          <a:p>
            <a:fld id="{8A8D2C69-C0BD-4BC5-B83C-964EDCF672B1}" type="datetimeFigureOut">
              <a:rPr lang="sl-SI" smtClean="0"/>
              <a:t>11. 03. 2025</a:t>
            </a:fld>
            <a:endParaRPr lang="sl-SI"/>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70E179B-F1F5-4813-8D11-F6DA6B4ED0DE}" type="slidenum">
              <a:rPr lang="sl-SI" smtClean="0"/>
              <a:t>‹#›</a:t>
            </a:fld>
            <a:endParaRPr lang="sl-SI"/>
          </a:p>
        </p:txBody>
      </p:sp>
      <p:cxnSp>
        <p:nvCxnSpPr>
          <p:cNvPr id="9" name="Straight Connector 8"/>
          <p:cNvCxnSpPr/>
          <p:nvPr/>
        </p:nvCxnSpPr>
        <p:spPr>
          <a:xfrm flipV="1">
            <a:off x="8386842" y="5264106"/>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260886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sl-SI"/>
              <a:t>Kliknite, če želite urediti slog naslova matrice</a:t>
            </a:r>
            <a:endParaRPr lang="en-US" dirty="0"/>
          </a:p>
        </p:txBody>
      </p:sp>
      <p:sp>
        <p:nvSpPr>
          <p:cNvPr id="3" name="Text Placeholder 2"/>
          <p:cNvSpPr>
            <a:spLocks noGrp="1"/>
          </p:cNvSpPr>
          <p:nvPr>
            <p:ph type="body" idx="1"/>
          </p:nvPr>
        </p:nvSpPr>
        <p:spPr>
          <a:xfrm>
            <a:off x="1024128" y="2286000"/>
            <a:ext cx="9720071" cy="4023360"/>
          </a:xfrm>
          <a:prstGeom prst="rect">
            <a:avLst/>
          </a:prstGeom>
        </p:spPr>
        <p:txBody>
          <a:bodyPr vert="horz" lIns="45720" tIns="45720" rIns="45720" bIns="45720" rtlCol="0">
            <a:normAutofit/>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Date Placeholder 3"/>
          <p:cNvSpPr>
            <a:spLocks noGrp="1"/>
          </p:cNvSpPr>
          <p:nvPr>
            <p:ph type="dt" sz="half" idx="2"/>
          </p:nvPr>
        </p:nvSpPr>
        <p:spPr>
          <a:xfrm>
            <a:off x="1024128" y="6470704"/>
            <a:ext cx="2154142" cy="274320"/>
          </a:xfrm>
          <a:prstGeom prst="rect">
            <a:avLst/>
          </a:prstGeom>
        </p:spPr>
        <p:txBody>
          <a:bodyPr vert="horz" lIns="91440" tIns="45720" rIns="91440" bIns="45720" rtlCol="0" anchor="ctr"/>
          <a:lstStyle>
            <a:lvl1pPr algn="l">
              <a:defRPr sz="1000">
                <a:solidFill>
                  <a:schemeClr val="tx1">
                    <a:lumMod val="90000"/>
                    <a:lumOff val="10000"/>
                  </a:schemeClr>
                </a:solidFill>
                <a:latin typeface="+mj-lt"/>
              </a:defRPr>
            </a:lvl1pPr>
          </a:lstStyle>
          <a:p>
            <a:fld id="{8A8D2C69-C0BD-4BC5-B83C-964EDCF672B1}" type="datetimeFigureOut">
              <a:rPr lang="sl-SI" smtClean="0"/>
              <a:t>11. 03. 2025</a:t>
            </a:fld>
            <a:endParaRPr lang="sl-SI"/>
          </a:p>
        </p:txBody>
      </p:sp>
      <p:sp>
        <p:nvSpPr>
          <p:cNvPr id="5" name="Footer Placeholder 4"/>
          <p:cNvSpPr>
            <a:spLocks noGrp="1"/>
          </p:cNvSpPr>
          <p:nvPr>
            <p:ph type="ftr" sz="quarter" idx="3"/>
          </p:nvPr>
        </p:nvSpPr>
        <p:spPr>
          <a:xfrm>
            <a:off x="4842932" y="6470704"/>
            <a:ext cx="5901458" cy="274320"/>
          </a:xfrm>
          <a:prstGeom prst="rect">
            <a:avLst/>
          </a:prstGeom>
        </p:spPr>
        <p:txBody>
          <a:bodyPr vert="horz" lIns="91440" tIns="45720" rIns="91440" bIns="45720" rtlCol="0" anchor="ctr"/>
          <a:lstStyle>
            <a:lvl1pPr algn="r">
              <a:defRPr sz="1000" cap="all" baseline="0">
                <a:solidFill>
                  <a:schemeClr val="tx1">
                    <a:lumMod val="90000"/>
                    <a:lumOff val="10000"/>
                  </a:schemeClr>
                </a:solidFill>
                <a:latin typeface="+mj-lt"/>
              </a:defRPr>
            </a:lvl1pPr>
          </a:lstStyle>
          <a:p>
            <a:endParaRPr lang="sl-SI"/>
          </a:p>
        </p:txBody>
      </p:sp>
      <p:sp>
        <p:nvSpPr>
          <p:cNvPr id="6" name="Slide Number Placeholder 5"/>
          <p:cNvSpPr>
            <a:spLocks noGrp="1"/>
          </p:cNvSpPr>
          <p:nvPr>
            <p:ph type="sldNum" sz="quarter" idx="4"/>
          </p:nvPr>
        </p:nvSpPr>
        <p:spPr>
          <a:xfrm>
            <a:off x="10837334" y="6470704"/>
            <a:ext cx="973666" cy="274320"/>
          </a:xfrm>
          <a:prstGeom prst="rect">
            <a:avLst/>
          </a:prstGeom>
        </p:spPr>
        <p:txBody>
          <a:bodyPr vert="horz" lIns="91440" tIns="45720" rIns="91440" bIns="45720" rtlCol="0" anchor="ctr"/>
          <a:lstStyle>
            <a:lvl1pPr algn="l">
              <a:defRPr sz="1000">
                <a:solidFill>
                  <a:schemeClr val="tx1">
                    <a:lumMod val="90000"/>
                    <a:lumOff val="10000"/>
                  </a:schemeClr>
                </a:solidFill>
                <a:latin typeface="+mj-lt"/>
              </a:defRPr>
            </a:lvl1pPr>
          </a:lstStyle>
          <a:p>
            <a:fld id="{C70E179B-F1F5-4813-8D11-F6DA6B4ED0DE}" type="slidenum">
              <a:rPr lang="sl-SI" smtClean="0"/>
              <a:t>‹#›</a:t>
            </a:fld>
            <a:endParaRPr lang="sl-SI"/>
          </a:p>
        </p:txBody>
      </p:sp>
      <p:cxnSp>
        <p:nvCxnSpPr>
          <p:cNvPr id="7" name="Straight Connector 6"/>
          <p:cNvCxnSpPr/>
          <p:nvPr/>
        </p:nvCxnSpPr>
        <p:spPr>
          <a:xfrm flipV="1">
            <a:off x="762000" y="826324"/>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58006621"/>
      </p:ext>
    </p:extLst>
  </p:cSld>
  <p:clrMap bg1="lt1" tx1="dk1" bg2="lt2" tx2="dk2" accent1="accent1" accent2="accent2" accent3="accent3" accent4="accent4" accent5="accent5" accent6="accent6" hlink="hlink" folHlink="folHlink"/>
  <p:sldLayoutIdLst>
    <p:sldLayoutId id="2147483835" r:id="rId1"/>
    <p:sldLayoutId id="2147483836" r:id="rId2"/>
    <p:sldLayoutId id="2147483837" r:id="rId3"/>
    <p:sldLayoutId id="2147483838" r:id="rId4"/>
    <p:sldLayoutId id="2147483839" r:id="rId5"/>
    <p:sldLayoutId id="2147483840" r:id="rId6"/>
    <p:sldLayoutId id="2147483841" r:id="rId7"/>
    <p:sldLayoutId id="2147483842" r:id="rId8"/>
    <p:sldLayoutId id="2147483843" r:id="rId9"/>
    <p:sldLayoutId id="2147483844" r:id="rId10"/>
    <p:sldLayoutId id="2147483845" r:id="rId11"/>
  </p:sldLayoutIdLst>
  <p:txStyles>
    <p:titleStyle>
      <a:lvl1pPr algn="l" defTabSz="914400" rtl="0" eaLnBrk="1" latinLnBrk="0" hangingPunct="1">
        <a:lnSpc>
          <a:spcPct val="80000"/>
        </a:lnSpc>
        <a:spcBef>
          <a:spcPct val="0"/>
        </a:spcBef>
        <a:buNone/>
        <a:defRPr sz="5000" kern="1200" cap="all" spc="100" baseline="0">
          <a:solidFill>
            <a:schemeClr val="tx1">
              <a:lumMod val="90000"/>
              <a:lumOff val="10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2"/>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5A829B1-22E1-4618-9439-976E42076B93}"/>
              </a:ext>
            </a:extLst>
          </p:cNvPr>
          <p:cNvSpPr>
            <a:spLocks noGrp="1"/>
          </p:cNvSpPr>
          <p:nvPr>
            <p:ph type="ctrTitle"/>
          </p:nvPr>
        </p:nvSpPr>
        <p:spPr>
          <a:xfrm>
            <a:off x="1414943" y="1600201"/>
            <a:ext cx="9144000" cy="2387600"/>
          </a:xfrm>
        </p:spPr>
        <p:txBody>
          <a:bodyPr>
            <a:normAutofit/>
          </a:bodyPr>
          <a:lstStyle/>
          <a:p>
            <a:r>
              <a:rPr lang="sl-SI" sz="4900" dirty="0"/>
              <a:t>penologija</a:t>
            </a:r>
            <a:br>
              <a:rPr lang="sl-SI" sz="4000" dirty="0"/>
            </a:br>
            <a:r>
              <a:rPr lang="sl-SI" sz="3600" dirty="0"/>
              <a:t>pedagoška fakulteta UL, socialna pedagogika</a:t>
            </a:r>
            <a:br>
              <a:rPr lang="sl-SI" sz="4000" dirty="0"/>
            </a:br>
            <a:br>
              <a:rPr lang="sl-SI" dirty="0"/>
            </a:br>
            <a:endParaRPr lang="sl-SI" dirty="0"/>
          </a:p>
        </p:txBody>
      </p:sp>
      <p:sp>
        <p:nvSpPr>
          <p:cNvPr id="9" name="Naslov 1">
            <a:extLst>
              <a:ext uri="{FF2B5EF4-FFF2-40B4-BE49-F238E27FC236}">
                <a16:creationId xmlns:a16="http://schemas.microsoft.com/office/drawing/2014/main" id="{E7523035-7659-441A-81B0-7560394F94E4}"/>
              </a:ext>
            </a:extLst>
          </p:cNvPr>
          <p:cNvSpPr txBox="1">
            <a:spLocks/>
          </p:cNvSpPr>
          <p:nvPr/>
        </p:nvSpPr>
        <p:spPr>
          <a:xfrm>
            <a:off x="689112" y="4960137"/>
            <a:ext cx="7540487" cy="1463040"/>
          </a:xfrm>
          <a:prstGeom prst="rect">
            <a:avLst/>
          </a:prstGeom>
        </p:spPr>
        <p:txBody>
          <a:bodyPr vert="horz" lIns="91440" tIns="45720" rIns="91440" bIns="45720" rtlCol="0" anchor="ctr">
            <a:normAutofit fontScale="97500"/>
          </a:bodyPr>
          <a:lstStyle>
            <a:lvl1pPr algn="r" defTabSz="914400" rtl="0" eaLnBrk="1" latinLnBrk="0" hangingPunct="1">
              <a:lnSpc>
                <a:spcPct val="80000"/>
              </a:lnSpc>
              <a:spcBef>
                <a:spcPct val="0"/>
              </a:spcBef>
              <a:buNone/>
              <a:defRPr sz="5000" kern="1200" cap="all" spc="200" baseline="0">
                <a:solidFill>
                  <a:schemeClr val="tx1">
                    <a:lumMod val="90000"/>
                    <a:lumOff val="10000"/>
                  </a:schemeClr>
                </a:solidFill>
                <a:latin typeface="+mj-lt"/>
                <a:ea typeface="+mj-ea"/>
                <a:cs typeface="+mj-cs"/>
              </a:defRPr>
            </a:lvl1pPr>
          </a:lstStyle>
          <a:p>
            <a:r>
              <a:rPr lang="sl-SI" dirty="0" err="1"/>
              <a:t>kaznovanjE</a:t>
            </a:r>
            <a:r>
              <a:rPr lang="sl-SI"/>
              <a:t>: zakaj</a:t>
            </a:r>
            <a:br>
              <a:rPr lang="sl-SI" dirty="0"/>
            </a:br>
            <a:r>
              <a:rPr lang="sl-SI" sz="2000" cap="none" dirty="0"/>
              <a:t>izr. prof. dr. Mojca M. Plesničar</a:t>
            </a:r>
            <a:endParaRPr lang="sl-SI" dirty="0"/>
          </a:p>
        </p:txBody>
      </p:sp>
    </p:spTree>
    <p:extLst>
      <p:ext uri="{BB962C8B-B14F-4D97-AF65-F5344CB8AC3E}">
        <p14:creationId xmlns:p14="http://schemas.microsoft.com/office/powerpoint/2010/main" val="15155177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76A7193D-BEAF-426D-82DB-36F1A9F69EAC}"/>
              </a:ext>
            </a:extLst>
          </p:cNvPr>
          <p:cNvSpPr>
            <a:spLocks noGrp="1"/>
          </p:cNvSpPr>
          <p:nvPr>
            <p:ph type="title"/>
          </p:nvPr>
        </p:nvSpPr>
        <p:spPr/>
        <p:txBody>
          <a:bodyPr/>
          <a:lstStyle/>
          <a:p>
            <a:r>
              <a:rPr lang="sl-SI" dirty="0"/>
              <a:t>Namen kaznovanja kz-1E (2016)</a:t>
            </a:r>
          </a:p>
        </p:txBody>
      </p:sp>
      <p:sp>
        <p:nvSpPr>
          <p:cNvPr id="3" name="Označba mesta vsebine 2">
            <a:extLst>
              <a:ext uri="{FF2B5EF4-FFF2-40B4-BE49-F238E27FC236}">
                <a16:creationId xmlns:a16="http://schemas.microsoft.com/office/drawing/2014/main" id="{CE5D71F0-8D42-4BFB-94ED-71E64F14193F}"/>
              </a:ext>
            </a:extLst>
          </p:cNvPr>
          <p:cNvSpPr>
            <a:spLocks noGrp="1"/>
          </p:cNvSpPr>
          <p:nvPr>
            <p:ph idx="1"/>
          </p:nvPr>
        </p:nvSpPr>
        <p:spPr/>
        <p:txBody>
          <a:bodyPr>
            <a:normAutofit/>
          </a:bodyPr>
          <a:lstStyle/>
          <a:p>
            <a:r>
              <a:rPr lang="sl-SI" sz="2800" b="1" dirty="0"/>
              <a:t>Danes:</a:t>
            </a:r>
          </a:p>
          <a:p>
            <a:r>
              <a:rPr lang="sl-SI" sz="2800" dirty="0"/>
              <a:t>45.a člen KZ-1</a:t>
            </a:r>
          </a:p>
          <a:p>
            <a:r>
              <a:rPr lang="sl-SI" sz="2800" dirty="0"/>
              <a:t>S kaznovanjem po določbah tega zakonika država </a:t>
            </a:r>
            <a:r>
              <a:rPr lang="sl-SI" sz="2800" dirty="0">
                <a:solidFill>
                  <a:srgbClr val="7030A0"/>
                </a:solidFill>
              </a:rPr>
              <a:t>varuje temeljne vrednote in načela pravnega reda</a:t>
            </a:r>
            <a:r>
              <a:rPr lang="sl-SI" sz="2800" dirty="0"/>
              <a:t>, </a:t>
            </a:r>
            <a:r>
              <a:rPr lang="sl-SI" sz="2800" dirty="0">
                <a:solidFill>
                  <a:srgbClr val="FFC000"/>
                </a:solidFill>
              </a:rPr>
              <a:t>vzpostavlja zavedanje storilca kaznivega dejanja </a:t>
            </a:r>
            <a:r>
              <a:rPr lang="sl-SI" sz="2800" dirty="0"/>
              <a:t>in </a:t>
            </a:r>
            <a:r>
              <a:rPr lang="sl-SI" sz="2800" dirty="0">
                <a:solidFill>
                  <a:srgbClr val="92D050"/>
                </a:solidFill>
              </a:rPr>
              <a:t>drugih</a:t>
            </a:r>
            <a:r>
              <a:rPr lang="sl-SI" sz="2800" dirty="0"/>
              <a:t> o nedopustnosti izvršitve kaznivih dejanj, </a:t>
            </a:r>
            <a:r>
              <a:rPr lang="sl-SI" sz="2800" b="1" dirty="0">
                <a:solidFill>
                  <a:srgbClr val="FF0000"/>
                </a:solidFill>
              </a:rPr>
              <a:t>predvsem</a:t>
            </a:r>
            <a:r>
              <a:rPr lang="sl-SI" sz="2800" dirty="0">
                <a:solidFill>
                  <a:srgbClr val="FF0000"/>
                </a:solidFill>
              </a:rPr>
              <a:t> </a:t>
            </a:r>
            <a:r>
              <a:rPr lang="sl-SI" sz="2800" dirty="0"/>
              <a:t>pa </a:t>
            </a:r>
            <a:r>
              <a:rPr lang="sl-SI" sz="2800" dirty="0">
                <a:solidFill>
                  <a:srgbClr val="FF0000"/>
                </a:solidFill>
              </a:rPr>
              <a:t>ob spoštovanju človeškega dostojanstva in osebnosti storilca </a:t>
            </a:r>
            <a:r>
              <a:rPr lang="sl-SI" sz="2800" dirty="0"/>
              <a:t>kaznivega dejanja </a:t>
            </a:r>
            <a:r>
              <a:rPr lang="sl-SI" sz="2800" dirty="0">
                <a:solidFill>
                  <a:srgbClr val="00B0F0"/>
                </a:solidFill>
              </a:rPr>
              <a:t>omogoča, da se storilcu z ustrezno sankcijo omogoči dostojna vključitev</a:t>
            </a:r>
            <a:r>
              <a:rPr lang="sl-SI" sz="2800" dirty="0"/>
              <a:t> v skupno družbeno okolje.</a:t>
            </a:r>
          </a:p>
          <a:p>
            <a:endParaRPr lang="sl-SI" sz="2800" dirty="0"/>
          </a:p>
        </p:txBody>
      </p:sp>
    </p:spTree>
    <p:extLst>
      <p:ext uri="{BB962C8B-B14F-4D97-AF65-F5344CB8AC3E}">
        <p14:creationId xmlns:p14="http://schemas.microsoft.com/office/powerpoint/2010/main" val="14501171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a:t>Zakaj namen kaznovanja?</a:t>
            </a:r>
            <a:endParaRPr lang="it-IT" dirty="0"/>
          </a:p>
        </p:txBody>
      </p:sp>
      <p:sp>
        <p:nvSpPr>
          <p:cNvPr id="3" name="Označba mesta vsebine 2"/>
          <p:cNvSpPr>
            <a:spLocks noGrp="1"/>
          </p:cNvSpPr>
          <p:nvPr>
            <p:ph idx="1"/>
          </p:nvPr>
        </p:nvSpPr>
        <p:spPr/>
        <p:txBody>
          <a:bodyPr/>
          <a:lstStyle/>
          <a:p>
            <a:r>
              <a:rPr lang="sl-SI" dirty="0"/>
              <a:t>- Načelni razlog</a:t>
            </a:r>
          </a:p>
          <a:p>
            <a:pPr marL="0" indent="0">
              <a:buNone/>
            </a:pPr>
            <a:r>
              <a:rPr lang="sl-SI" dirty="0"/>
              <a:t>		koncept pravne države?</a:t>
            </a:r>
          </a:p>
          <a:p>
            <a:endParaRPr lang="sl-SI" dirty="0"/>
          </a:p>
          <a:p>
            <a:r>
              <a:rPr lang="sl-SI" dirty="0"/>
              <a:t>- Praktični razlog</a:t>
            </a:r>
          </a:p>
          <a:p>
            <a:pPr marL="0" indent="0">
              <a:buNone/>
            </a:pPr>
            <a:r>
              <a:rPr lang="sl-SI" dirty="0"/>
              <a:t>		neenotnost sodne prakse</a:t>
            </a:r>
          </a:p>
        </p:txBody>
      </p:sp>
    </p:spTree>
    <p:extLst>
      <p:ext uri="{BB962C8B-B14F-4D97-AF65-F5344CB8AC3E}">
        <p14:creationId xmlns:p14="http://schemas.microsoft.com/office/powerpoint/2010/main" val="25160291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a:t>Kdo odloča o sankcijah?	</a:t>
            </a:r>
            <a:endParaRPr lang="it-IT" dirty="0"/>
          </a:p>
        </p:txBody>
      </p:sp>
      <p:sp>
        <p:nvSpPr>
          <p:cNvPr id="3" name="Označba mesta vsebine 2"/>
          <p:cNvSpPr>
            <a:spLocks noGrp="1"/>
          </p:cNvSpPr>
          <p:nvPr>
            <p:ph idx="1"/>
          </p:nvPr>
        </p:nvSpPr>
        <p:spPr/>
        <p:txBody>
          <a:bodyPr/>
          <a:lstStyle/>
          <a:p>
            <a:pPr marL="0" indent="0">
              <a:buNone/>
            </a:pPr>
            <a:r>
              <a:rPr lang="sl-SI" dirty="0"/>
              <a:t>Individualizacija kazni</a:t>
            </a:r>
          </a:p>
          <a:p>
            <a:pPr>
              <a:buFontTx/>
              <a:buChar char="-"/>
            </a:pPr>
            <a:r>
              <a:rPr lang="sl-SI" dirty="0"/>
              <a:t> Načelo</a:t>
            </a:r>
          </a:p>
          <a:p>
            <a:pPr>
              <a:buFontTx/>
              <a:buChar char="-"/>
            </a:pPr>
            <a:r>
              <a:rPr lang="sl-SI" dirty="0"/>
              <a:t> Proces: Kaznovalna politika </a:t>
            </a:r>
          </a:p>
          <a:p>
            <a:pPr>
              <a:buFontTx/>
              <a:buChar char="-"/>
            </a:pPr>
            <a:endParaRPr lang="sl-SI" dirty="0"/>
          </a:p>
          <a:p>
            <a:pPr>
              <a:buFontTx/>
              <a:buChar char="-"/>
            </a:pPr>
            <a:endParaRPr lang="sl-SI" dirty="0"/>
          </a:p>
          <a:p>
            <a:pPr marL="0" indent="0">
              <a:buNone/>
            </a:pPr>
            <a:r>
              <a:rPr lang="sl-SI" dirty="0"/>
              <a:t>Zakonodajna individualizacija</a:t>
            </a:r>
          </a:p>
          <a:p>
            <a:pPr marL="0" indent="0">
              <a:buNone/>
            </a:pPr>
            <a:r>
              <a:rPr lang="sl-SI" dirty="0"/>
              <a:t>Sodna individualizacija</a:t>
            </a:r>
          </a:p>
          <a:p>
            <a:pPr marL="0" indent="0">
              <a:buNone/>
            </a:pPr>
            <a:r>
              <a:rPr lang="sl-SI" dirty="0"/>
              <a:t>Administrativna (penalna) individualizacija</a:t>
            </a:r>
            <a:endParaRPr lang="it-IT" dirty="0"/>
          </a:p>
        </p:txBody>
      </p:sp>
      <p:sp>
        <p:nvSpPr>
          <p:cNvPr id="4" name="Puščica dol 3"/>
          <p:cNvSpPr/>
          <p:nvPr/>
        </p:nvSpPr>
        <p:spPr>
          <a:xfrm>
            <a:off x="1562793" y="3724102"/>
            <a:ext cx="307571" cy="69826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733581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a:t>literatura</a:t>
            </a:r>
            <a:endParaRPr lang="it-IT" dirty="0"/>
          </a:p>
        </p:txBody>
      </p:sp>
      <p:sp>
        <p:nvSpPr>
          <p:cNvPr id="3" name="Označba mesta vsebine 2"/>
          <p:cNvSpPr>
            <a:spLocks noGrp="1"/>
          </p:cNvSpPr>
          <p:nvPr>
            <p:ph idx="1"/>
          </p:nvPr>
        </p:nvSpPr>
        <p:spPr/>
        <p:txBody>
          <a:bodyPr>
            <a:normAutofit/>
          </a:bodyPr>
          <a:lstStyle/>
          <a:p>
            <a:pPr lvl="1"/>
            <a:r>
              <a:rPr lang="sl-SI" sz="2400" dirty="0"/>
              <a:t>Plesničar, M. M. (2012) Namen kaznovanja in njegov vpliv na odločanje o sankcijah, Zbornik znanstvenih razprav. </a:t>
            </a:r>
            <a:r>
              <a:rPr lang="sl-SI" sz="2400" dirty="0" err="1"/>
              <a:t>Letn</a:t>
            </a:r>
            <a:r>
              <a:rPr lang="sl-SI" sz="2400" dirty="0"/>
              <a:t>. 72, str. 181-210</a:t>
            </a:r>
          </a:p>
          <a:p>
            <a:pPr lvl="1"/>
            <a:r>
              <a:rPr lang="sl-SI" sz="2400" dirty="0"/>
              <a:t>Ambrož, M., Plesničar, M. M. (2021) Namen kaznovanja (45. člen). V </a:t>
            </a:r>
            <a:r>
              <a:rPr lang="pl-PL" sz="2400" i="1" dirty="0"/>
              <a:t>Kazenski zakonik (KZ-1) s komentarjem, splošni del </a:t>
            </a:r>
            <a:r>
              <a:rPr lang="pl-PL" sz="2400" dirty="0"/>
              <a:t>(ur. Miha Šepec), GV Založba.</a:t>
            </a:r>
          </a:p>
          <a:p>
            <a:pPr lvl="1"/>
            <a:endParaRPr lang="pl-PL" sz="2400" dirty="0"/>
          </a:p>
          <a:p>
            <a:pPr marL="128016" lvl="1" indent="0">
              <a:buNone/>
            </a:pPr>
            <a:r>
              <a:rPr lang="pl-PL" sz="2400" dirty="0"/>
              <a:t>Priporočeno</a:t>
            </a:r>
          </a:p>
          <a:p>
            <a:pPr lvl="1"/>
            <a:r>
              <a:rPr lang="sl-SI" sz="2400" dirty="0"/>
              <a:t>Plesničar, M. M. (2013) </a:t>
            </a:r>
            <a:r>
              <a:rPr lang="en-US" sz="2400" dirty="0"/>
              <a:t>The individualization of punishment : sentencing in Slovenia</a:t>
            </a:r>
            <a:r>
              <a:rPr lang="sl-SI" sz="2400" dirty="0"/>
              <a:t>,</a:t>
            </a:r>
            <a:r>
              <a:rPr lang="en-US" sz="2400" dirty="0"/>
              <a:t> </a:t>
            </a:r>
            <a:r>
              <a:rPr lang="en-US" sz="2400" i="1" dirty="0"/>
              <a:t>European journal of criminology</a:t>
            </a:r>
            <a:r>
              <a:rPr lang="sl-SI" sz="2400" dirty="0"/>
              <a:t>, </a:t>
            </a:r>
            <a:r>
              <a:rPr lang="sl-SI" sz="2400" dirty="0" err="1"/>
              <a:t>Letn</a:t>
            </a:r>
            <a:r>
              <a:rPr lang="sl-SI" sz="2400" dirty="0"/>
              <a:t>.</a:t>
            </a:r>
            <a:r>
              <a:rPr lang="en-US" sz="2400" dirty="0"/>
              <a:t> 10, </a:t>
            </a:r>
            <a:r>
              <a:rPr lang="sl-SI" sz="2400" dirty="0"/>
              <a:t>št</a:t>
            </a:r>
            <a:r>
              <a:rPr lang="en-US" sz="2400" dirty="0"/>
              <a:t>. 4, str. 462-</a:t>
            </a:r>
            <a:r>
              <a:rPr lang="sl-SI" sz="2400" dirty="0"/>
              <a:t>478</a:t>
            </a:r>
          </a:p>
        </p:txBody>
      </p:sp>
    </p:spTree>
    <p:extLst>
      <p:ext uri="{BB962C8B-B14F-4D97-AF65-F5344CB8AC3E}">
        <p14:creationId xmlns:p14="http://schemas.microsoft.com/office/powerpoint/2010/main" val="29293991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ln>
            <a:solidFill>
              <a:schemeClr val="bg1"/>
            </a:solidFill>
          </a:ln>
        </p:spPr>
        <p:txBody>
          <a:bodyPr/>
          <a:lstStyle/>
          <a:p>
            <a:r>
              <a:rPr lang="sl-SI" dirty="0"/>
              <a:t>Kaznovanje</a:t>
            </a:r>
          </a:p>
        </p:txBody>
      </p:sp>
      <p:sp>
        <p:nvSpPr>
          <p:cNvPr id="3" name="Označba mesta vsebine 2"/>
          <p:cNvSpPr>
            <a:spLocks noGrp="1"/>
          </p:cNvSpPr>
          <p:nvPr>
            <p:ph idx="1"/>
          </p:nvPr>
        </p:nvSpPr>
        <p:spPr/>
        <p:txBody>
          <a:bodyPr>
            <a:noAutofit/>
          </a:bodyPr>
          <a:lstStyle/>
          <a:p>
            <a:pPr>
              <a:buFontTx/>
              <a:buChar char="-"/>
            </a:pPr>
            <a:r>
              <a:rPr lang="sl-SI" sz="2800" dirty="0"/>
              <a:t> Različni pogledi na kaznovanje: sociološki, filozofski, psihološki, kulturni, zgodovinski, pravni</a:t>
            </a:r>
          </a:p>
          <a:p>
            <a:pPr>
              <a:buFontTx/>
              <a:buChar char="-"/>
            </a:pPr>
            <a:endParaRPr lang="sl-SI" sz="2800" dirty="0"/>
          </a:p>
          <a:p>
            <a:pPr>
              <a:buFontTx/>
              <a:buChar char="-"/>
            </a:pPr>
            <a:r>
              <a:rPr lang="sl-SI" sz="2800" dirty="0"/>
              <a:t> Kdaj se kaznovanje začne?</a:t>
            </a:r>
          </a:p>
          <a:p>
            <a:pPr marL="0" indent="0">
              <a:buNone/>
            </a:pPr>
            <a:endParaRPr lang="sl-SI" sz="2800" dirty="0"/>
          </a:p>
          <a:p>
            <a:pPr marL="0" indent="0">
              <a:buNone/>
            </a:pPr>
            <a:endParaRPr lang="sl-SI" sz="2800" dirty="0"/>
          </a:p>
          <a:p>
            <a:pPr marL="0" indent="0">
              <a:buNone/>
            </a:pPr>
            <a:endParaRPr lang="sl-SI" sz="2800" dirty="0"/>
          </a:p>
          <a:p>
            <a:pPr marL="0" indent="0">
              <a:buNone/>
            </a:pPr>
            <a:r>
              <a:rPr lang="sl-SI" sz="2800" dirty="0"/>
              <a:t>				Odločitev o sankciji</a:t>
            </a:r>
          </a:p>
          <a:p>
            <a:endParaRPr lang="sl-SI" sz="2800" dirty="0"/>
          </a:p>
          <a:p>
            <a:endParaRPr lang="sl-SI" sz="2800" dirty="0"/>
          </a:p>
        </p:txBody>
      </p:sp>
      <p:sp>
        <p:nvSpPr>
          <p:cNvPr id="4" name="Desna puščica 3"/>
          <p:cNvSpPr/>
          <p:nvPr/>
        </p:nvSpPr>
        <p:spPr>
          <a:xfrm rot="3181847">
            <a:off x="4464979" y="4777332"/>
            <a:ext cx="1742134" cy="62644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4773486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FA5FF3AB-6332-4C49-ADF2-82A27710D342}"/>
              </a:ext>
            </a:extLst>
          </p:cNvPr>
          <p:cNvSpPr>
            <a:spLocks noGrp="1"/>
          </p:cNvSpPr>
          <p:nvPr>
            <p:ph type="title"/>
          </p:nvPr>
        </p:nvSpPr>
        <p:spPr/>
        <p:txBody>
          <a:bodyPr/>
          <a:lstStyle/>
          <a:p>
            <a:r>
              <a:rPr lang="sl-SI" sz="5400" dirty="0" err="1"/>
              <a:t>Predvprašanje</a:t>
            </a:r>
            <a:r>
              <a:rPr lang="sl-SI" sz="5400" dirty="0"/>
              <a:t>: ZAKAJ KAZNUJEMO?</a:t>
            </a:r>
          </a:p>
        </p:txBody>
      </p:sp>
      <p:sp>
        <p:nvSpPr>
          <p:cNvPr id="3" name="Označba mesta vsebine 2">
            <a:extLst>
              <a:ext uri="{FF2B5EF4-FFF2-40B4-BE49-F238E27FC236}">
                <a16:creationId xmlns:a16="http://schemas.microsoft.com/office/drawing/2014/main" id="{3FDEAF46-3F8E-430F-8AF5-18E0BD4D6356}"/>
              </a:ext>
            </a:extLst>
          </p:cNvPr>
          <p:cNvSpPr>
            <a:spLocks noGrp="1"/>
          </p:cNvSpPr>
          <p:nvPr>
            <p:ph idx="1"/>
          </p:nvPr>
        </p:nvSpPr>
        <p:spPr>
          <a:xfrm>
            <a:off x="838200" y="2084831"/>
            <a:ext cx="10515600" cy="3756571"/>
          </a:xfrm>
        </p:spPr>
        <p:txBody>
          <a:bodyPr>
            <a:normAutofit/>
          </a:bodyPr>
          <a:lstStyle/>
          <a:p>
            <a:pPr marL="0" indent="0">
              <a:spcBef>
                <a:spcPct val="0"/>
              </a:spcBef>
              <a:buNone/>
            </a:pPr>
            <a:endParaRPr lang="sl-SI" sz="2800" dirty="0"/>
          </a:p>
          <a:p>
            <a:pPr marL="0" indent="0">
              <a:spcBef>
                <a:spcPct val="0"/>
              </a:spcBef>
              <a:buNone/>
            </a:pPr>
            <a:endParaRPr lang="sl-SI" sz="2800" dirty="0"/>
          </a:p>
          <a:p>
            <a:pPr marL="0" indent="0">
              <a:spcBef>
                <a:spcPct val="0"/>
              </a:spcBef>
              <a:buNone/>
            </a:pPr>
            <a:endParaRPr lang="sl-SI" sz="2800" dirty="0"/>
          </a:p>
          <a:p>
            <a:pPr marL="0" indent="0">
              <a:spcBef>
                <a:spcPct val="0"/>
              </a:spcBef>
              <a:buNone/>
            </a:pPr>
            <a:endParaRPr lang="sl-SI" sz="2800" dirty="0"/>
          </a:p>
          <a:p>
            <a:pPr marL="0" indent="0">
              <a:spcBef>
                <a:spcPct val="0"/>
              </a:spcBef>
              <a:buNone/>
            </a:pPr>
            <a:r>
              <a:rPr lang="sl-SI" sz="2800" dirty="0" err="1"/>
              <a:t>Retributivizem</a:t>
            </a:r>
            <a:r>
              <a:rPr lang="sl-SI" sz="2800" dirty="0"/>
              <a:t> 							Utilitarizem</a:t>
            </a:r>
          </a:p>
          <a:p>
            <a:pPr marL="0" indent="0">
              <a:spcBef>
                <a:spcPct val="0"/>
              </a:spcBef>
              <a:buNone/>
            </a:pPr>
            <a:r>
              <a:rPr lang="sl-SI" sz="2800" dirty="0"/>
              <a:t>(Absolutne teorije)					(Relativne teorije)</a:t>
            </a:r>
          </a:p>
          <a:p>
            <a:pPr marL="0" indent="0">
              <a:spcBef>
                <a:spcPct val="0"/>
              </a:spcBef>
              <a:buNone/>
            </a:pPr>
            <a:r>
              <a:rPr lang="sl-SI" dirty="0"/>
              <a:t>_________________________________________________________________________</a:t>
            </a:r>
          </a:p>
          <a:p>
            <a:pPr marL="0" indent="0">
              <a:spcBef>
                <a:spcPct val="0"/>
              </a:spcBef>
              <a:buNone/>
            </a:pPr>
            <a:endParaRPr lang="sl-SI" dirty="0"/>
          </a:p>
          <a:p>
            <a:pPr marL="0" indent="0">
              <a:spcBef>
                <a:spcPct val="0"/>
              </a:spcBef>
              <a:buNone/>
            </a:pPr>
            <a:r>
              <a:rPr lang="sl-SI" dirty="0"/>
              <a:t>				    Vmesne (mešane) teorije</a:t>
            </a:r>
          </a:p>
          <a:p>
            <a:pPr marL="0" indent="0">
              <a:spcBef>
                <a:spcPct val="0"/>
              </a:spcBef>
              <a:buNone/>
            </a:pPr>
            <a:endParaRPr lang="sl-SI" dirty="0"/>
          </a:p>
        </p:txBody>
      </p:sp>
    </p:spTree>
    <p:extLst>
      <p:ext uri="{BB962C8B-B14F-4D97-AF65-F5344CB8AC3E}">
        <p14:creationId xmlns:p14="http://schemas.microsoft.com/office/powerpoint/2010/main" val="31851859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err="1"/>
              <a:t>Retributivizem</a:t>
            </a:r>
            <a:endParaRPr lang="it-IT" dirty="0"/>
          </a:p>
        </p:txBody>
      </p:sp>
      <p:sp>
        <p:nvSpPr>
          <p:cNvPr id="3" name="Označba mesta vsebine 2"/>
          <p:cNvSpPr>
            <a:spLocks noGrp="1"/>
          </p:cNvSpPr>
          <p:nvPr>
            <p:ph idx="1"/>
          </p:nvPr>
        </p:nvSpPr>
        <p:spPr/>
        <p:txBody>
          <a:bodyPr>
            <a:normAutofit/>
          </a:bodyPr>
          <a:lstStyle/>
          <a:p>
            <a:r>
              <a:rPr lang="sl-SI" sz="2800" dirty="0"/>
              <a:t>Namen kaznovanja leži v preteklosti in ga je najti v kaznivem dejanju, ki je bilo izvršeno.</a:t>
            </a:r>
          </a:p>
          <a:p>
            <a:endParaRPr lang="sl-SI" sz="2800" dirty="0"/>
          </a:p>
          <a:p>
            <a:pPr marL="0" indent="0">
              <a:buNone/>
            </a:pPr>
            <a:endParaRPr lang="sl-SI" sz="2800" dirty="0"/>
          </a:p>
          <a:p>
            <a:pPr marL="0" indent="0">
              <a:buNone/>
            </a:pPr>
            <a:r>
              <a:rPr lang="sl-SI" sz="2800" dirty="0"/>
              <a:t>							(pogled nazaj)</a:t>
            </a:r>
          </a:p>
          <a:p>
            <a:r>
              <a:rPr lang="sl-SI" sz="2800" dirty="0" err="1">
                <a:solidFill>
                  <a:schemeClr val="bg2">
                    <a:lumMod val="50000"/>
                  </a:schemeClr>
                </a:solidFill>
              </a:rPr>
              <a:t>P</a:t>
            </a:r>
            <a:r>
              <a:rPr lang="sl-SI" sz="2800" i="1" dirty="0" err="1">
                <a:solidFill>
                  <a:schemeClr val="bg2">
                    <a:lumMod val="50000"/>
                  </a:schemeClr>
                </a:solidFill>
              </a:rPr>
              <a:t>unitur</a:t>
            </a:r>
            <a:r>
              <a:rPr lang="sl-SI" sz="2800" i="1" dirty="0">
                <a:solidFill>
                  <a:schemeClr val="bg2">
                    <a:lumMod val="50000"/>
                  </a:schemeClr>
                </a:solidFill>
              </a:rPr>
              <a:t> </a:t>
            </a:r>
            <a:r>
              <a:rPr lang="sl-SI" sz="2800" i="1" dirty="0" err="1">
                <a:solidFill>
                  <a:schemeClr val="bg2">
                    <a:lumMod val="50000"/>
                  </a:schemeClr>
                </a:solidFill>
              </a:rPr>
              <a:t>quia</a:t>
            </a:r>
            <a:r>
              <a:rPr lang="sl-SI" sz="2800" i="1" dirty="0">
                <a:solidFill>
                  <a:schemeClr val="bg2">
                    <a:lumMod val="50000"/>
                  </a:schemeClr>
                </a:solidFill>
              </a:rPr>
              <a:t> </a:t>
            </a:r>
            <a:r>
              <a:rPr lang="sl-SI" sz="2800" i="1" dirty="0" err="1">
                <a:solidFill>
                  <a:schemeClr val="bg2">
                    <a:lumMod val="50000"/>
                  </a:schemeClr>
                </a:solidFill>
              </a:rPr>
              <a:t>peccatum</a:t>
            </a:r>
            <a:r>
              <a:rPr lang="sl-SI" sz="2800" i="1" dirty="0">
                <a:solidFill>
                  <a:schemeClr val="bg2">
                    <a:lumMod val="50000"/>
                  </a:schemeClr>
                </a:solidFill>
              </a:rPr>
              <a:t> </a:t>
            </a:r>
            <a:r>
              <a:rPr lang="sl-SI" sz="2800" i="1" dirty="0" err="1">
                <a:solidFill>
                  <a:schemeClr val="bg2">
                    <a:lumMod val="50000"/>
                  </a:schemeClr>
                </a:solidFill>
              </a:rPr>
              <a:t>est</a:t>
            </a:r>
            <a:r>
              <a:rPr lang="sl-SI" sz="2800" dirty="0">
                <a:solidFill>
                  <a:schemeClr val="bg2">
                    <a:lumMod val="50000"/>
                  </a:schemeClr>
                </a:solidFill>
              </a:rPr>
              <a:t>.</a:t>
            </a:r>
            <a:endParaRPr lang="it-IT" sz="2800" dirty="0">
              <a:solidFill>
                <a:schemeClr val="bg2">
                  <a:lumMod val="50000"/>
                </a:schemeClr>
              </a:solidFill>
            </a:endParaRPr>
          </a:p>
        </p:txBody>
      </p:sp>
      <p:sp>
        <p:nvSpPr>
          <p:cNvPr id="4" name="Desna puščica 3"/>
          <p:cNvSpPr/>
          <p:nvPr/>
        </p:nvSpPr>
        <p:spPr>
          <a:xfrm rot="10800000">
            <a:off x="2975957" y="3965171"/>
            <a:ext cx="6542116" cy="33250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827876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a:t>utilitarizem</a:t>
            </a:r>
            <a:endParaRPr lang="it-IT" dirty="0"/>
          </a:p>
        </p:txBody>
      </p:sp>
      <p:sp>
        <p:nvSpPr>
          <p:cNvPr id="3" name="Označba mesta vsebine 2"/>
          <p:cNvSpPr>
            <a:spLocks noGrp="1"/>
          </p:cNvSpPr>
          <p:nvPr>
            <p:ph idx="1"/>
          </p:nvPr>
        </p:nvSpPr>
        <p:spPr>
          <a:xfrm>
            <a:off x="1024128" y="1853738"/>
            <a:ext cx="9720071" cy="4455622"/>
          </a:xfrm>
        </p:spPr>
        <p:txBody>
          <a:bodyPr>
            <a:noAutofit/>
          </a:bodyPr>
          <a:lstStyle/>
          <a:p>
            <a:r>
              <a:rPr lang="sl-SI" sz="2800" dirty="0"/>
              <a:t>Smisel kaznovanja je v možnostih za spremembe v prihodnosti –  tako na ravni posameznika, kot tudi na ravni drugih članov družbe</a:t>
            </a:r>
          </a:p>
          <a:p>
            <a:pPr marL="0" indent="0">
              <a:buNone/>
            </a:pPr>
            <a:endParaRPr lang="sl-SI" sz="2800" dirty="0"/>
          </a:p>
          <a:p>
            <a:pPr marL="0" indent="0">
              <a:buNone/>
            </a:pPr>
            <a:r>
              <a:rPr lang="sl-SI" sz="2800" dirty="0"/>
              <a:t>							(pogled naprej)</a:t>
            </a:r>
          </a:p>
          <a:p>
            <a:r>
              <a:rPr lang="sl-SI" sz="2800" i="1" dirty="0" err="1">
                <a:solidFill>
                  <a:schemeClr val="bg2">
                    <a:lumMod val="50000"/>
                  </a:schemeClr>
                </a:solidFill>
              </a:rPr>
              <a:t>Punitur</a:t>
            </a:r>
            <a:r>
              <a:rPr lang="sl-SI" sz="2800" i="1" dirty="0">
                <a:solidFill>
                  <a:schemeClr val="bg2">
                    <a:lumMod val="50000"/>
                  </a:schemeClr>
                </a:solidFill>
              </a:rPr>
              <a:t> ne </a:t>
            </a:r>
            <a:r>
              <a:rPr lang="sl-SI" sz="2800" i="1" dirty="0" err="1">
                <a:solidFill>
                  <a:schemeClr val="bg2">
                    <a:lumMod val="50000"/>
                  </a:schemeClr>
                </a:solidFill>
              </a:rPr>
              <a:t>peccetur</a:t>
            </a:r>
            <a:r>
              <a:rPr lang="sl-SI" sz="2800" dirty="0">
                <a:solidFill>
                  <a:schemeClr val="bg2">
                    <a:lumMod val="50000"/>
                  </a:schemeClr>
                </a:solidFill>
              </a:rPr>
              <a:t>.</a:t>
            </a:r>
          </a:p>
          <a:p>
            <a:endParaRPr lang="sl-SI" sz="2800" dirty="0"/>
          </a:p>
          <a:p>
            <a:r>
              <a:rPr lang="sl-SI" sz="2800" dirty="0"/>
              <a:t>Specialna prevencija				Generalna prevencija</a:t>
            </a:r>
          </a:p>
          <a:p>
            <a:r>
              <a:rPr lang="sl-SI" sz="2800" dirty="0"/>
              <a:t>(spreminjanje storilca)				(spreminjanje drugih)</a:t>
            </a:r>
            <a:endParaRPr lang="sl-SI" sz="1800" dirty="0"/>
          </a:p>
        </p:txBody>
      </p:sp>
      <p:sp>
        <p:nvSpPr>
          <p:cNvPr id="4" name="Desna puščica 3"/>
          <p:cNvSpPr/>
          <p:nvPr/>
        </p:nvSpPr>
        <p:spPr>
          <a:xfrm>
            <a:off x="3142212" y="3020845"/>
            <a:ext cx="6542116" cy="33250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42614207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a:t>Mešane teorije</a:t>
            </a:r>
            <a:endParaRPr lang="it-IT" dirty="0"/>
          </a:p>
        </p:txBody>
      </p:sp>
      <p:sp>
        <p:nvSpPr>
          <p:cNvPr id="3" name="Označba mesta vsebine 2"/>
          <p:cNvSpPr>
            <a:spLocks noGrp="1"/>
          </p:cNvSpPr>
          <p:nvPr>
            <p:ph idx="1"/>
          </p:nvPr>
        </p:nvSpPr>
        <p:spPr/>
        <p:txBody>
          <a:bodyPr>
            <a:noAutofit/>
          </a:bodyPr>
          <a:lstStyle/>
          <a:p>
            <a:r>
              <a:rPr lang="sl-SI" sz="2400" dirty="0"/>
              <a:t>Vsebujejo elemente obeh skrajnosti.</a:t>
            </a:r>
          </a:p>
          <a:p>
            <a:pPr marL="128016" lvl="1" indent="0">
              <a:buNone/>
            </a:pPr>
            <a:endParaRPr lang="sl-SI" sz="2000" dirty="0"/>
          </a:p>
          <a:p>
            <a:pPr marL="128016" lvl="1" indent="0">
              <a:buNone/>
            </a:pPr>
            <a:endParaRPr lang="sl-SI" sz="2000" dirty="0"/>
          </a:p>
          <a:p>
            <a:pPr marL="128016" lvl="1" indent="0">
              <a:buNone/>
            </a:pPr>
            <a:r>
              <a:rPr lang="sl-SI" sz="2000" dirty="0"/>
              <a:t>						</a:t>
            </a:r>
            <a:r>
              <a:rPr lang="sl-SI" sz="2400" dirty="0"/>
              <a:t>(pogled naprej in nazaj)</a:t>
            </a:r>
          </a:p>
          <a:p>
            <a:endParaRPr lang="sl-SI" sz="2400" dirty="0"/>
          </a:p>
          <a:p>
            <a:r>
              <a:rPr lang="sl-SI" sz="2400" dirty="0"/>
              <a:t>Prim. </a:t>
            </a:r>
          </a:p>
          <a:p>
            <a:r>
              <a:rPr lang="sl-SI" sz="2400" dirty="0"/>
              <a:t>Omejevalni </a:t>
            </a:r>
            <a:r>
              <a:rPr lang="sl-SI" sz="2400" dirty="0" err="1"/>
              <a:t>retributivizem</a:t>
            </a:r>
            <a:endParaRPr lang="sl-SI" sz="2400" dirty="0"/>
          </a:p>
          <a:p>
            <a:r>
              <a:rPr lang="sl-SI" sz="2400" dirty="0"/>
              <a:t>Teorija zasluženih kazni</a:t>
            </a:r>
          </a:p>
          <a:p>
            <a:r>
              <a:rPr lang="sl-SI" sz="2400" dirty="0"/>
              <a:t>Preventivne mešane teorije</a:t>
            </a:r>
          </a:p>
        </p:txBody>
      </p:sp>
      <p:sp>
        <p:nvSpPr>
          <p:cNvPr id="4" name="Desna puščica 3"/>
          <p:cNvSpPr/>
          <p:nvPr/>
        </p:nvSpPr>
        <p:spPr>
          <a:xfrm>
            <a:off x="3142212" y="3020845"/>
            <a:ext cx="6542116" cy="33250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 name="Desna puščica 4"/>
          <p:cNvSpPr/>
          <p:nvPr/>
        </p:nvSpPr>
        <p:spPr>
          <a:xfrm rot="10800000">
            <a:off x="2935917" y="3020844"/>
            <a:ext cx="2948246" cy="33251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4829577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a:t>Razvoj</a:t>
            </a:r>
            <a:endParaRPr lang="it-IT" dirty="0"/>
          </a:p>
        </p:txBody>
      </p:sp>
      <p:sp>
        <p:nvSpPr>
          <p:cNvPr id="3" name="Označba mesta vsebine 2"/>
          <p:cNvSpPr>
            <a:spLocks noGrp="1"/>
          </p:cNvSpPr>
          <p:nvPr>
            <p:ph idx="1"/>
          </p:nvPr>
        </p:nvSpPr>
        <p:spPr/>
        <p:txBody>
          <a:bodyPr>
            <a:normAutofit/>
          </a:bodyPr>
          <a:lstStyle/>
          <a:p>
            <a:r>
              <a:rPr lang="sl-SI" sz="2400" dirty="0"/>
              <a:t>Zgodovinsko: ciklično menjavanje skrajnih namenov</a:t>
            </a:r>
          </a:p>
          <a:p>
            <a:r>
              <a:rPr lang="sl-SI" sz="2400" dirty="0"/>
              <a:t>Sodobno: konglomerati namenov + nič namenov</a:t>
            </a:r>
          </a:p>
          <a:p>
            <a:pPr marL="0" indent="0">
              <a:buNone/>
            </a:pPr>
            <a:r>
              <a:rPr lang="sl-SI" sz="2400" dirty="0"/>
              <a:t>		vznik „penalnega populizma“</a:t>
            </a:r>
          </a:p>
          <a:p>
            <a:pPr marL="0" indent="0">
              <a:buNone/>
            </a:pPr>
            <a:endParaRPr lang="sl-SI" sz="2400" dirty="0"/>
          </a:p>
          <a:p>
            <a:pPr marL="0" indent="0">
              <a:buNone/>
            </a:pPr>
            <a:r>
              <a:rPr lang="sl-SI" sz="2400" dirty="0"/>
              <a:t>»V sodobnem času pojem pravične kazni ni jasen, temveč v najboljšem primeru zamegljen in nekoherenten, v najslabšem pa kar ne obstaja več«. </a:t>
            </a:r>
            <a:r>
              <a:rPr lang="en-US" sz="2400" dirty="0"/>
              <a:t>” </a:t>
            </a:r>
            <a:r>
              <a:rPr lang="sl-SI" sz="2400" dirty="0"/>
              <a:t>(</a:t>
            </a:r>
            <a:r>
              <a:rPr lang="sl-SI" sz="2400" dirty="0" err="1"/>
              <a:t>Tonry</a:t>
            </a:r>
            <a:r>
              <a:rPr lang="sl-SI" sz="2400" dirty="0"/>
              <a:t>, </a:t>
            </a:r>
            <a:r>
              <a:rPr lang="sl-SI" sz="2400" dirty="0" err="1"/>
              <a:t>Introduction</a:t>
            </a:r>
            <a:r>
              <a:rPr lang="sl-SI" sz="2400" dirty="0"/>
              <a:t>, v: </a:t>
            </a:r>
            <a:r>
              <a:rPr lang="sl-SI" sz="2400" cap="small" dirty="0" err="1"/>
              <a:t>Why</a:t>
            </a:r>
            <a:r>
              <a:rPr lang="sl-SI" sz="2400" cap="small" dirty="0"/>
              <a:t> </a:t>
            </a:r>
            <a:r>
              <a:rPr lang="sl-SI" sz="2400" cap="small" dirty="0" err="1"/>
              <a:t>punish</a:t>
            </a:r>
            <a:r>
              <a:rPr lang="sl-SI" sz="2400" cap="small" dirty="0"/>
              <a:t>? </a:t>
            </a:r>
            <a:r>
              <a:rPr lang="sl-SI" sz="2400" dirty="0"/>
              <a:t>(2011), str. 24).</a:t>
            </a:r>
          </a:p>
          <a:p>
            <a:pPr marL="0" indent="0">
              <a:buNone/>
            </a:pPr>
            <a:endParaRPr lang="sl-SI" sz="2400" dirty="0"/>
          </a:p>
        </p:txBody>
      </p:sp>
    </p:spTree>
    <p:extLst>
      <p:ext uri="{BB962C8B-B14F-4D97-AF65-F5344CB8AC3E}">
        <p14:creationId xmlns:p14="http://schemas.microsoft.com/office/powerpoint/2010/main" val="37386597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a:t>Namen kaznovanja in slovenski prostor</a:t>
            </a:r>
            <a:endParaRPr lang="it-IT" dirty="0"/>
          </a:p>
        </p:txBody>
      </p:sp>
      <p:sp>
        <p:nvSpPr>
          <p:cNvPr id="3" name="Označba mesta vsebine 2"/>
          <p:cNvSpPr>
            <a:spLocks noGrp="1"/>
          </p:cNvSpPr>
          <p:nvPr>
            <p:ph idx="1"/>
          </p:nvPr>
        </p:nvSpPr>
        <p:spPr>
          <a:xfrm>
            <a:off x="1024127" y="2003367"/>
            <a:ext cx="9790731" cy="4705004"/>
          </a:xfrm>
        </p:spPr>
        <p:txBody>
          <a:bodyPr>
            <a:noAutofit/>
          </a:bodyPr>
          <a:lstStyle/>
          <a:p>
            <a:r>
              <a:rPr lang="sl-SI" sz="2400" b="1" dirty="0"/>
              <a:t>Do osamosvojitve:</a:t>
            </a:r>
          </a:p>
          <a:p>
            <a:r>
              <a:rPr lang="sl-SI" sz="2400" dirty="0"/>
              <a:t>33. člena KZ SFRJ</a:t>
            </a:r>
          </a:p>
          <a:p>
            <a:r>
              <a:rPr lang="sl-SI" sz="2400" i="1" dirty="0"/>
              <a:t>„V okviru splošnega namena kazenskih sankcij (drugi odstavek 5. člena) je namen kaznovanja:</a:t>
            </a:r>
          </a:p>
          <a:p>
            <a:r>
              <a:rPr lang="sl-SI" sz="2400" i="1" dirty="0"/>
              <a:t>1) preprečevati storilcu kazniva dejanja in ga prevzgojiti;</a:t>
            </a:r>
          </a:p>
          <a:p>
            <a:r>
              <a:rPr lang="sl-SI" sz="2400" i="1" dirty="0"/>
              <a:t>2) vzgojno vplivati na druge, da ne bi delali kaznivih dejanj;</a:t>
            </a:r>
          </a:p>
          <a:p>
            <a:r>
              <a:rPr lang="sl-SI" sz="2400" i="1" dirty="0"/>
              <a:t>3) krepiti moralo socialistične samoupravne družbe in vplivati na razvoj družbene odgovornosti in discipline občanov.“</a:t>
            </a:r>
          </a:p>
        </p:txBody>
      </p:sp>
    </p:spTree>
    <p:extLst>
      <p:ext uri="{BB962C8B-B14F-4D97-AF65-F5344CB8AC3E}">
        <p14:creationId xmlns:p14="http://schemas.microsoft.com/office/powerpoint/2010/main" val="23661643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a:t>Namen kaznovanja in slovenski prostor</a:t>
            </a:r>
            <a:endParaRPr lang="it-IT" dirty="0"/>
          </a:p>
        </p:txBody>
      </p:sp>
      <p:sp>
        <p:nvSpPr>
          <p:cNvPr id="3" name="Označba mesta vsebine 2"/>
          <p:cNvSpPr>
            <a:spLocks noGrp="1"/>
          </p:cNvSpPr>
          <p:nvPr>
            <p:ph idx="1"/>
          </p:nvPr>
        </p:nvSpPr>
        <p:spPr>
          <a:xfrm>
            <a:off x="1024128" y="2003367"/>
            <a:ext cx="10031800" cy="4705004"/>
          </a:xfrm>
        </p:spPr>
        <p:txBody>
          <a:bodyPr>
            <a:noAutofit/>
          </a:bodyPr>
          <a:lstStyle/>
          <a:p>
            <a:r>
              <a:rPr lang="sl-SI" sz="2400" b="1" dirty="0"/>
              <a:t>Po osamosvojitvi:</a:t>
            </a:r>
          </a:p>
          <a:p>
            <a:r>
              <a:rPr lang="sl-SI" sz="2400" dirty="0"/>
              <a:t>Ni izrecne zakonske določbe o namenu kaznovanja, splošna določba o odmeri kazni: 49. člen KZ-1</a:t>
            </a:r>
          </a:p>
          <a:p>
            <a:r>
              <a:rPr lang="sl-SI" sz="2400" i="1" dirty="0"/>
              <a:t>„Storilcu kaznivega dejanja odmeri sodišče kazen v mejah, ki so z zakonom predpisane za to dejanje, glede na težo storjenega dejanja in storilčevo krivdo.“</a:t>
            </a:r>
          </a:p>
          <a:p>
            <a:r>
              <a:rPr lang="sl-SI" sz="2400" dirty="0"/>
              <a:t>Zapolnjuje sodna praksa!</a:t>
            </a:r>
          </a:p>
          <a:p>
            <a:r>
              <a:rPr lang="sl-SI" sz="2400" dirty="0"/>
              <a:t>Temeljni koncepti: </a:t>
            </a:r>
            <a:r>
              <a:rPr lang="sl-SI" sz="2400" i="1" dirty="0"/>
              <a:t>sorazmernost, pravičnost, smotrnost</a:t>
            </a:r>
            <a:endParaRPr lang="it-IT" sz="2400" i="1" dirty="0"/>
          </a:p>
        </p:txBody>
      </p:sp>
    </p:spTree>
    <p:extLst>
      <p:ext uri="{BB962C8B-B14F-4D97-AF65-F5344CB8AC3E}">
        <p14:creationId xmlns:p14="http://schemas.microsoft.com/office/powerpoint/2010/main" val="4223432822"/>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rgbClr val="2E2B21"/>
      </a:dk1>
      <a:lt1>
        <a:srgbClr val="FFFFFF"/>
      </a:lt1>
      <a:dk2>
        <a:srgbClr val="605B4F"/>
      </a:dk2>
      <a:lt2>
        <a:srgbClr val="D8D6BE"/>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blipFill rotWithShape="1">
          <a:blip xmlns:r="http://schemas.openxmlformats.org/officeDocument/2006/relationships" r:embed="rId1">
            <a:duotone>
              <a:schemeClr val="phClr">
                <a:tint val="98000"/>
              </a:schemeClr>
              <a:schemeClr val="phClr">
                <a:shade val="89000"/>
                <a:satMod val="145000"/>
              </a:schemeClr>
            </a:duotone>
          </a:blip>
          <a:tile tx="0" ty="0" sx="32000" sy="32000" flip="none" algn="tl"/>
        </a:blipFill>
        <a:blipFill rotWithShape="1">
          <a:blip xmlns:r="http://schemas.openxmlformats.org/officeDocument/2006/relationships" r:embed="rId2">
            <a:duotone>
              <a:schemeClr val="phClr">
                <a:tint val="98000"/>
              </a:schemeClr>
              <a:schemeClr val="phClr">
                <a:shade val="95000"/>
              </a:schemeClr>
            </a:duotone>
          </a:blip>
          <a:tile tx="0" ty="0" sx="32000" sy="32000" flip="none" algn="tl"/>
        </a:blipFill>
      </a:bgFillStyleLst>
    </a:fmtScheme>
  </a:themeElements>
  <a:objectDefaults/>
  <a:extraClrSchemeLst/>
  <a:extLst>
    <a:ext uri="{05A4C25C-085E-4340-85A3-A5531E510DB2}">
      <thm15:themeFamily xmlns:thm15="http://schemas.microsoft.com/office/thememl/2012/main" name="Integral" id="{3577F8C9-A904-41D8-97D2-FD898F53F20E}" vid="{090DCB5F-146D-478A-852A-34B16FE9F3A8}"/>
    </a:ext>
  </a:extLst>
</a:theme>
</file>

<file path=ppt/theme/theme2.xml><?xml version="1.0" encoding="utf-8"?>
<a:theme xmlns:a="http://schemas.openxmlformats.org/drawingml/2006/main" name="Officeova tema">
  <a:themeElements>
    <a:clrScheme name="Pisarna">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isarn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isarn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Integral</Template>
  <TotalTime>3209</TotalTime>
  <Words>4778</Words>
  <Application>Microsoft Office PowerPoint</Application>
  <PresentationFormat>Širokozaslonsko</PresentationFormat>
  <Paragraphs>166</Paragraphs>
  <Slides>13</Slides>
  <Notes>12</Notes>
  <HiddenSlides>0</HiddenSlides>
  <MMClips>0</MMClips>
  <ScaleCrop>false</ScaleCrop>
  <HeadingPairs>
    <vt:vector size="6" baseType="variant">
      <vt:variant>
        <vt:lpstr>Uporabljene pisave</vt:lpstr>
      </vt:variant>
      <vt:variant>
        <vt:i4>4</vt:i4>
      </vt:variant>
      <vt:variant>
        <vt:lpstr>Tema</vt:lpstr>
      </vt:variant>
      <vt:variant>
        <vt:i4>1</vt:i4>
      </vt:variant>
      <vt:variant>
        <vt:lpstr>Naslovi diapozitivov</vt:lpstr>
      </vt:variant>
      <vt:variant>
        <vt:i4>13</vt:i4>
      </vt:variant>
    </vt:vector>
  </HeadingPairs>
  <TitlesOfParts>
    <vt:vector size="18" baseType="lpstr">
      <vt:lpstr>Calibri</vt:lpstr>
      <vt:lpstr>Tw Cen MT</vt:lpstr>
      <vt:lpstr>Tw Cen MT Condensed</vt:lpstr>
      <vt:lpstr>Wingdings 3</vt:lpstr>
      <vt:lpstr>Integral</vt:lpstr>
      <vt:lpstr>penologija pedagoška fakulteta UL, socialna pedagogika  </vt:lpstr>
      <vt:lpstr>Kaznovanje</vt:lpstr>
      <vt:lpstr>Predvprašanje: ZAKAJ KAZNUJEMO?</vt:lpstr>
      <vt:lpstr>Retributivizem</vt:lpstr>
      <vt:lpstr>utilitarizem</vt:lpstr>
      <vt:lpstr>Mešane teorije</vt:lpstr>
      <vt:lpstr>Razvoj</vt:lpstr>
      <vt:lpstr>Namen kaznovanja in slovenski prostor</vt:lpstr>
      <vt:lpstr>Namen kaznovanja in slovenski prostor</vt:lpstr>
      <vt:lpstr>Namen kaznovanja kz-1E (2016)</vt:lpstr>
      <vt:lpstr>Zakaj namen kaznovanja?</vt:lpstr>
      <vt:lpstr>Kdo odloča o sankcijah? </vt:lpstr>
      <vt:lpstr>literatura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Pravo in psihologija, Uvodno</dc:title>
  <dc:creator>Mojca M. Plesničar</dc:creator>
  <cp:lastModifiedBy>Mojca Mihelj Plesničar</cp:lastModifiedBy>
  <cp:revision>52</cp:revision>
  <cp:lastPrinted>2020-02-25T12:15:14Z</cp:lastPrinted>
  <dcterms:created xsi:type="dcterms:W3CDTF">2019-02-07T08:52:09Z</dcterms:created>
  <dcterms:modified xsi:type="dcterms:W3CDTF">2025-03-11T09:42:53Z</dcterms:modified>
</cp:coreProperties>
</file>