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0" r:id="rId9"/>
    <p:sldId id="267" r:id="rId10"/>
    <p:sldId id="268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DCE6-F245-4B8A-9F3D-488752FE1C48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07B64-8937-4C84-B53A-12D55EA541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928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B1D0E-AC1F-4076-A6F7-F588820060D0}" type="slidenum">
              <a:rPr lang="sl-SI" altLang="sl-SI" smtClean="0"/>
              <a:pPr eaLnBrk="1" hangingPunct="1"/>
              <a:t>4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242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4A696F-5684-4D08-95F1-9D774214E4B8}" type="slidenum">
              <a:rPr lang="sl-SI" altLang="sl-SI" smtClean="0"/>
              <a:pPr eaLnBrk="1" hangingPunct="1"/>
              <a:t>6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177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CF206-7E20-4C96-86D1-E6DC48525F2D}" type="slidenum">
              <a:rPr lang="sl-SI" altLang="sl-SI" smtClean="0"/>
              <a:pPr eaLnBrk="1" hangingPunct="1"/>
              <a:t>7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39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7B431-8382-49B7-9256-4E1F38B4FACB}" type="slidenum">
              <a:rPr lang="sl-SI" altLang="sl-SI" smtClean="0"/>
              <a:pPr eaLnBrk="1" hangingPunct="1"/>
              <a:t>9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544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46E910-6041-43AA-AADA-6E673DE6E221}" type="slidenum">
              <a:rPr lang="sl-SI" altLang="sl-SI" smtClean="0"/>
              <a:pPr eaLnBrk="1" hangingPunct="1"/>
              <a:t>10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102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3162-3B0A-4E3C-AF25-6EBC7A68F27C}" type="datetimeFigureOut">
              <a:rPr lang="sl-SI" smtClean="0"/>
              <a:pPr/>
              <a:t>17. 11. 2021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Benito_Mussolini_and_Adolf_Hitler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O4Inbao8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UK\Fascismo%20-%20Battaglioni%20M_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0/National_Fascist_Party_logo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upload.wikimedia.org/wikipedia/commons/b/bd/Roman_Lictor_Clothes.pn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/index.php?title=Bencinska_%C4%8Drpalka&amp;action=edit&amp;redlink=1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sl.wikipedia.org/wiki/194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.wikipedia.org/wiki/28._april" TargetMode="External"/><Relationship Id="rId5" Type="http://schemas.openxmlformats.org/officeDocument/2006/relationships/hyperlink" Target="http://sl.wikipedia.org/w/index.php?title=Clara_Petacci&amp;action=edit&amp;redlink=1" TargetMode="External"/><Relationship Id="rId10" Type="http://schemas.openxmlformats.org/officeDocument/2006/relationships/hyperlink" Target="http://sl.wikipedia.org/wiki/Politik" TargetMode="External"/><Relationship Id="rId4" Type="http://schemas.openxmlformats.org/officeDocument/2006/relationships/hyperlink" Target="http://sl.wikipedia.org/wiki/Partizani" TargetMode="External"/><Relationship Id="rId9" Type="http://schemas.openxmlformats.org/officeDocument/2006/relationships/hyperlink" Target="http://sl.wikipedia.org/wiki/Alessandra_Mussoli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6000" b="1" dirty="0"/>
              <a:t>VZPON FAŠIZMA V EVROPI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Immagine:Benito Mussolini and Adolf Hit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39875"/>
            <a:ext cx="37750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643438" y="1547813"/>
            <a:ext cx="40322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600">
                <a:solidFill>
                  <a:srgbClr val="FF0000"/>
                </a:solidFill>
              </a:rPr>
              <a:t>Benito Mussolini</a:t>
            </a:r>
            <a:r>
              <a:rPr lang="sl-SI" altLang="sl-SI" sz="2600">
                <a:solidFill>
                  <a:schemeClr val="bg1"/>
                </a:solidFill>
              </a:rPr>
              <a:t> – vodja italijanskih fašistov – duce (izg. duče)</a:t>
            </a:r>
          </a:p>
          <a:p>
            <a:pPr algn="ctr" eaLnBrk="1" hangingPunct="1">
              <a:spcBef>
                <a:spcPct val="50000"/>
              </a:spcBef>
            </a:pPr>
            <a:r>
              <a:rPr lang="sl-SI" altLang="sl-SI" sz="2600">
                <a:solidFill>
                  <a:schemeClr val="bg1"/>
                </a:solidFill>
              </a:rPr>
              <a:t>in </a:t>
            </a:r>
            <a:r>
              <a:rPr lang="sl-SI" altLang="sl-SI" sz="26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 sz="2600">
                <a:solidFill>
                  <a:srgbClr val="FF0000"/>
                </a:solidFill>
              </a:rPr>
              <a:t>Adolf Hitler</a:t>
            </a:r>
            <a:r>
              <a:rPr lang="sl-SI" altLang="sl-SI" sz="2600">
                <a:solidFill>
                  <a:schemeClr val="bg1"/>
                </a:solidFill>
              </a:rPr>
              <a:t> – vodja nemških nacistov (nacizem je bil nemška oblika fašizma) – führer (izg. firer)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44640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500">
                <a:solidFill>
                  <a:schemeClr val="bg1"/>
                </a:solidFill>
              </a:rPr>
              <a:t>Fašizem se je iz Italije širil v nekatere druge države, npr. Nemčijo.</a:t>
            </a:r>
          </a:p>
        </p:txBody>
      </p:sp>
    </p:spTree>
    <p:extLst>
      <p:ext uri="{BB962C8B-B14F-4D97-AF65-F5344CB8AC3E}">
        <p14:creationId xmlns:p14="http://schemas.microsoft.com/office/powerpoint/2010/main" val="62579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/>
              <a:t>3. Državljanska vojna v Španiji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995936" y="1340768"/>
            <a:ext cx="1728192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Španija prej kraljevina, 1931 zmaga republikancev.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835696" y="1700808"/>
            <a:ext cx="165618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Razglasili republiko.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115616" y="2996952"/>
            <a:ext cx="1728192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Izvedli reforme v korist ljudstva.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275856" y="5013176"/>
            <a:ext cx="2880322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Dvig fašistične stranke proti strankam Ljudske fronte – zveze protifašističnih gibanj in strank.</a:t>
            </a:r>
          </a:p>
        </p:txBody>
      </p:sp>
      <p:sp>
        <p:nvSpPr>
          <p:cNvPr id="12" name="Elipsa 11"/>
          <p:cNvSpPr/>
          <p:nvPr/>
        </p:nvSpPr>
        <p:spPr>
          <a:xfrm>
            <a:off x="3347864" y="2780928"/>
            <a:ext cx="2304256" cy="16561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bg1"/>
                </a:solidFill>
              </a:rPr>
              <a:t>VZROKI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6516216" y="3068960"/>
            <a:ext cx="223224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1936 upor generala Francisca Franca, fašista.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5940152" y="1844824"/>
            <a:ext cx="208823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Državljanska vojna</a:t>
            </a:r>
          </a:p>
          <a:p>
            <a:pPr algn="ctr"/>
            <a:r>
              <a:rPr lang="sl-SI" sz="2000" b="1" dirty="0"/>
              <a:t>1936 – 1939.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827584" y="4581128"/>
            <a:ext cx="2160240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Prizadeli veleposestnike, Cerkev, vplivneže.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16060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975808" y="188640"/>
            <a:ext cx="5177230" cy="3456384"/>
            <a:chOff x="2123728" y="836712"/>
            <a:chExt cx="5029309" cy="345638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836712"/>
              <a:ext cx="5029309" cy="21602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996952"/>
              <a:ext cx="4067686" cy="12961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6" name="Pravokotnik 5"/>
          <p:cNvSpPr/>
          <p:nvPr/>
        </p:nvSpPr>
        <p:spPr>
          <a:xfrm>
            <a:off x="266345" y="2420888"/>
            <a:ext cx="2001399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Nemčija in Italija sta podprli Franca in mu poslali pomoč.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092280" y="2420888"/>
            <a:ext cx="1779021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Zahodnoevropske države so ostale nevtralne.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6372200" y="4221088"/>
            <a:ext cx="2664296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Vladnim silam je pomagala le skupina mednarodnih prostovoljcev in delno Sovjetska zveza.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42589" y="4221088"/>
            <a:ext cx="1853147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1939 se je vojna končala z zmago Franca, ki vlada do 1975 kot diktator.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627784" y="4077072"/>
            <a:ext cx="3403437" cy="23762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bg1"/>
                </a:solidFill>
              </a:rPr>
              <a:t>Vojna v Španiji je razdelila Evropo. </a:t>
            </a:r>
          </a:p>
          <a:p>
            <a:pPr algn="ctr"/>
            <a:r>
              <a:rPr lang="sl-SI" sz="2000" b="1" dirty="0">
                <a:solidFill>
                  <a:schemeClr val="bg1"/>
                </a:solidFill>
              </a:rPr>
              <a:t>Izobraženci so jo videli kot spopad med demokracijo in fašizmom, ki se bo razširil po vsej Evropi.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l-SI" b="1" dirty="0"/>
              <a:t>Ponovimo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Kaj je omogočilo vzpon Mussolinija?</a:t>
            </a:r>
            <a:br>
              <a:rPr lang="sl-SI" sz="2800" b="1" dirty="0"/>
            </a:br>
            <a:endParaRPr lang="sl-SI" sz="2800" b="1" dirty="0"/>
          </a:p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Opiši značilnosti </a:t>
            </a:r>
            <a:r>
              <a:rPr lang="sl-SI" sz="2800" b="1"/>
              <a:t>fašističnih sistemov.</a:t>
            </a:r>
            <a:br>
              <a:rPr lang="sl-SI" sz="2800" b="1" dirty="0"/>
            </a:br>
            <a:endParaRPr lang="sl-SI" sz="2800" b="1" dirty="0"/>
          </a:p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Zakaj je v Španiji izbruhnila državljanska vojna?</a:t>
            </a:r>
          </a:p>
          <a:p>
            <a:pPr marL="514350" indent="-514350">
              <a:buFont typeface="+mj-lt"/>
              <a:buAutoNum type="arabicPeriod"/>
            </a:pPr>
            <a:endParaRPr lang="sl-SI" sz="2800" b="1" dirty="0"/>
          </a:p>
          <a:p>
            <a:pPr marL="514350" indent="-514350">
              <a:buNone/>
            </a:pPr>
            <a:r>
              <a:rPr lang="sl-SI" sz="2800" b="1" dirty="0"/>
              <a:t>Premisli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/>
              <a:t>Kakšno vlogo so imeli v totalitarizmu kultura in mediji?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b="1" dirty="0"/>
              <a:t>1. Vzpon fašizma v Italiji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195736" y="1340768"/>
            <a:ext cx="482453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Na vzpon fašizma v Italiji je vplivalo več dejavnikov.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95536" y="2492896"/>
            <a:ext cx="273630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Določila versajske konference so Italijane zelo razočarala.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012160" y="2492896"/>
            <a:ext cx="280831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Povojna gospodarska kriza, brezposelnost, delavske stavke , nemiri.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383868" y="2492896"/>
            <a:ext cx="237626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Strah  premožnih pred izbruhom socialistične revolucije.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2123728" y="4437112"/>
            <a:ext cx="4608512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Rasla je priljubljenost </a:t>
            </a:r>
            <a:r>
              <a:rPr lang="sl-SI" sz="2000" b="1" dirty="0">
                <a:solidFill>
                  <a:srgbClr val="FF0000"/>
                </a:solidFill>
              </a:rPr>
              <a:t>Benita Mussolinija </a:t>
            </a:r>
            <a:r>
              <a:rPr lang="sl-SI" sz="2000" b="1" dirty="0"/>
              <a:t>in njegove </a:t>
            </a:r>
            <a:r>
              <a:rPr lang="sl-SI" sz="2000" b="1" dirty="0">
                <a:solidFill>
                  <a:srgbClr val="FF0000"/>
                </a:solidFill>
              </a:rPr>
              <a:t>fašistične stranke</a:t>
            </a:r>
            <a:r>
              <a:rPr lang="sl-SI" sz="2000" b="1" dirty="0"/>
              <a:t>.</a:t>
            </a:r>
          </a:p>
        </p:txBody>
      </p:sp>
      <p:sp>
        <p:nvSpPr>
          <p:cNvPr id="12" name="Puščica dol 11"/>
          <p:cNvSpPr/>
          <p:nvPr/>
        </p:nvSpPr>
        <p:spPr>
          <a:xfrm>
            <a:off x="4355976" y="3789040"/>
            <a:ext cx="432048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4391980" y="2132856"/>
            <a:ext cx="360040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C:\Šola\Zgodovina\PPT 9\Gradivo\SLIKE ZGODOVINA 9_prva izdaja\07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17032"/>
            <a:ext cx="1438656" cy="225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079733" y="332656"/>
            <a:ext cx="2984535" cy="4140590"/>
            <a:chOff x="2915816" y="1673966"/>
            <a:chExt cx="2984535" cy="41405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1673966"/>
              <a:ext cx="2430237" cy="374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Pravokotnik 2"/>
            <p:cNvSpPr/>
            <p:nvPr/>
          </p:nvSpPr>
          <p:spPr>
            <a:xfrm>
              <a:off x="2915816" y="5445224"/>
              <a:ext cx="2984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/>
                <a:t>Mussolini pozdravlja množice.</a:t>
              </a:r>
            </a:p>
          </p:txBody>
        </p:sp>
      </p:grpSp>
      <p:sp>
        <p:nvSpPr>
          <p:cNvPr id="5" name="Pravokotnik 4"/>
          <p:cNvSpPr/>
          <p:nvPr/>
        </p:nvSpPr>
        <p:spPr>
          <a:xfrm>
            <a:off x="1691680" y="4653136"/>
            <a:ext cx="5760640" cy="1800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FF0000"/>
                </a:solidFill>
              </a:rPr>
              <a:t>Mussolini</a:t>
            </a:r>
            <a:r>
              <a:rPr lang="sl-SI" sz="2000" b="1" dirty="0"/>
              <a:t> je postal </a:t>
            </a:r>
            <a:r>
              <a:rPr lang="sl-SI" sz="2000" b="1" dirty="0" err="1">
                <a:solidFill>
                  <a:srgbClr val="FF0000"/>
                </a:solidFill>
              </a:rPr>
              <a:t>Duce</a:t>
            </a:r>
            <a:r>
              <a:rPr lang="sl-SI" sz="2000" b="1" dirty="0"/>
              <a:t> ali voditelj.</a:t>
            </a:r>
          </a:p>
          <a:p>
            <a:pPr algn="ctr"/>
            <a:r>
              <a:rPr lang="sl-SI" sz="2000" b="1" dirty="0"/>
              <a:t>Postopoma je odpravil demokracijo in uvedel </a:t>
            </a:r>
            <a:r>
              <a:rPr lang="sl-SI" sz="2000" b="1" dirty="0">
                <a:solidFill>
                  <a:srgbClr val="FF0000"/>
                </a:solidFill>
              </a:rPr>
              <a:t>totalitarno državo</a:t>
            </a:r>
            <a:r>
              <a:rPr lang="sl-SI" sz="2000" b="1" dirty="0"/>
              <a:t>: odpravil je vse politične stranke, razen fašistične.</a:t>
            </a:r>
          </a:p>
          <a:p>
            <a:pPr algn="ctr"/>
            <a:r>
              <a:rPr lang="sl-SI" sz="2000" b="1" dirty="0"/>
              <a:t>Italijo je vodil kot </a:t>
            </a:r>
            <a:r>
              <a:rPr lang="sl-SI" sz="2000" b="1" dirty="0">
                <a:solidFill>
                  <a:srgbClr val="FF0000"/>
                </a:solidFill>
              </a:rPr>
              <a:t>diktator.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899592" y="836712"/>
            <a:ext cx="216024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1919 ustanovil fašistično stranko.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899592" y="2924944"/>
            <a:ext cx="216024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Ljudem je obljubil popravo krivic in stabilnost v državi.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6084168" y="764704"/>
            <a:ext cx="2664296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V oktobru 1922 je s svojo stranko izvedel “pohod na Rim” in zahteval prevzem oblasti.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084168" y="2636912"/>
            <a:ext cx="2664296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Ob vsesplošnem nasilju fašističnih skupin mu je kralj ponudil vodenje vlade.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899592" y="1916832"/>
            <a:ext cx="216024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Oborožene skupine “črnih srajc”.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7740352" y="5085184"/>
            <a:ext cx="1224136" cy="1008112"/>
            <a:chOff x="6300192" y="4725144"/>
            <a:chExt cx="1728192" cy="1368152"/>
          </a:xfrm>
        </p:grpSpPr>
        <p:sp>
          <p:nvSpPr>
            <p:cNvPr id="14" name="Zaobljeni pravokotnik 13"/>
            <p:cNvSpPr/>
            <p:nvPr/>
          </p:nvSpPr>
          <p:spPr>
            <a:xfrm>
              <a:off x="6300192" y="5733256"/>
              <a:ext cx="172819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hlinkClick r:id="rId3"/>
                </a:rPr>
                <a:t>Mussolini</a:t>
              </a:r>
              <a:endParaRPr lang="sl-SI" dirty="0"/>
            </a:p>
          </p:txBody>
        </p:sp>
        <p:pic>
          <p:nvPicPr>
            <p:cNvPr id="15" name="Picture 2" descr="C:\Users\Helena\Pictures\Microsoftov organizator izrezkov\MC900441723[1].png">
              <a:hlinkClick r:id="rId3" tooltip="Mussolini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4725144"/>
              <a:ext cx="1227584" cy="12275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alilla_e_mussol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4036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851275" y="869950"/>
            <a:ext cx="50419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600">
                <a:solidFill>
                  <a:schemeClr val="bg1"/>
                </a:solidFill>
              </a:rPr>
              <a:t>za vse totalitarne režime je bila značilna: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 sz="3200" b="1">
                <a:solidFill>
                  <a:srgbClr val="FF0000"/>
                </a:solidFill>
              </a:rPr>
              <a:t>PROPAGANDA: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 sz="2600">
                <a:solidFill>
                  <a:schemeClr val="bg1"/>
                </a:solidFill>
              </a:rPr>
              <a:t>Siloviti govori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 sz="2600">
                <a:solidFill>
                  <a:schemeClr val="bg1"/>
                </a:solidFill>
              </a:rPr>
              <a:t>posterji,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 sz="2600">
                <a:solidFill>
                  <a:schemeClr val="bg1"/>
                </a:solidFill>
              </a:rPr>
              <a:t>letaki,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 sz="2600">
                <a:solidFill>
                  <a:schemeClr val="bg1"/>
                </a:solidFill>
              </a:rPr>
              <a:t>po radiu,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 sz="2600">
                <a:solidFill>
                  <a:schemeClr val="bg1"/>
                </a:solidFill>
              </a:rPr>
              <a:t>na filmu (v kinu),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 sz="2600">
                <a:solidFill>
                  <a:schemeClr val="bg1"/>
                </a:solidFill>
              </a:rPr>
              <a:t>simboli,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 sz="2600">
                <a:solidFill>
                  <a:schemeClr val="bg1"/>
                </a:solidFill>
              </a:rPr>
              <a:t>propagandna gesla</a:t>
            </a:r>
          </a:p>
        </p:txBody>
      </p:sp>
      <p:pic>
        <p:nvPicPr>
          <p:cNvPr id="11270" name="Fascismo - Battaglioni M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292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Mussolini-_the_duce_of_tractors_2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068638"/>
            <a:ext cx="22177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/>
              <a:t>2. Nadzor vsepovsod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1700092" cy="1991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Pravokotnik 6"/>
          <p:cNvSpPr/>
          <p:nvPr/>
        </p:nvSpPr>
        <p:spPr>
          <a:xfrm>
            <a:off x="683568" y="2996952"/>
            <a:ext cx="2016224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Tajna policija </a:t>
            </a:r>
            <a:r>
              <a:rPr lang="sl-SI" b="1" dirty="0"/>
              <a:t>je zapirala in odstranjevala nasprotnike fašizma</a:t>
            </a:r>
            <a:r>
              <a:rPr lang="sl-SI" dirty="0"/>
              <a:t>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860032" y="5301208"/>
            <a:ext cx="2808312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Organizirali množična zborovanja, na katerih so </a:t>
            </a:r>
            <a:r>
              <a:rPr lang="sl-SI" b="1" dirty="0">
                <a:solidFill>
                  <a:srgbClr val="FF0000"/>
                </a:solidFill>
              </a:rPr>
              <a:t>poveličevali</a:t>
            </a:r>
            <a:r>
              <a:rPr lang="sl-SI" b="1" dirty="0"/>
              <a:t> Mussolinija.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5004048" y="1196752"/>
            <a:ext cx="3240360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Nadzorovali so šolstvo in spodbujali mladino, da se včlani </a:t>
            </a:r>
            <a:r>
              <a:rPr lang="sl-SI" b="1" dirty="0">
                <a:solidFill>
                  <a:srgbClr val="FF0000"/>
                </a:solidFill>
              </a:rPr>
              <a:t>v mladinske fašistične organizacije</a:t>
            </a:r>
            <a:r>
              <a:rPr lang="sl-SI" b="1" dirty="0"/>
              <a:t>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899592" y="1196752"/>
            <a:ext cx="3024336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Prepovedali delavske stranke. Nadzorovali lastnike tovarn, posestnike in celotno gospodarstvo.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403648" y="5301208"/>
            <a:ext cx="2664296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S sporazumom z Vatikanom so si pridobili naklonjenost </a:t>
            </a:r>
            <a:r>
              <a:rPr lang="sl-SI" b="1" dirty="0">
                <a:solidFill>
                  <a:srgbClr val="FF0000"/>
                </a:solidFill>
              </a:rPr>
              <a:t>katoliške cerkve.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6588224" y="2924944"/>
            <a:ext cx="1944216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Načrtovali obnovitev </a:t>
            </a:r>
            <a:r>
              <a:rPr lang="sl-SI" b="1" dirty="0">
                <a:solidFill>
                  <a:srgbClr val="FF0000"/>
                </a:solidFill>
              </a:rPr>
              <a:t>rimskega</a:t>
            </a:r>
            <a:r>
              <a:rPr lang="sl-SI" b="1" dirty="0"/>
              <a:t> imperija. </a:t>
            </a:r>
          </a:p>
          <a:p>
            <a:pPr algn="ctr"/>
            <a:r>
              <a:rPr lang="sl-SI" b="1" dirty="0"/>
              <a:t>Uporabljali simbole starega Rima.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magine:National Fascist Party 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716338"/>
            <a:ext cx="2105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 descr="Immagine:Roman Lictor Clothes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3105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Exhibit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27559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463" y="495300"/>
            <a:ext cx="55800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4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SIMBOL ital. FAŠIZMA</a:t>
            </a:r>
            <a:endParaRPr lang="sl-SI" sz="22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sl-SI" sz="2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sekira, povezan šop </a:t>
            </a:r>
            <a:br>
              <a:rPr lang="sl-SI" sz="2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sl-SI" sz="2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žita</a:t>
            </a:r>
            <a:endParaRPr lang="sl-SI" sz="4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3419475" y="2235200"/>
            <a:ext cx="2592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200">
                <a:solidFill>
                  <a:schemeClr val="bg1"/>
                </a:solidFill>
              </a:rPr>
              <a:t>primerjanje z rimskim imperijem</a:t>
            </a:r>
          </a:p>
        </p:txBody>
      </p:sp>
    </p:spTree>
    <p:extLst>
      <p:ext uri="{BB962C8B-B14F-4D97-AF65-F5344CB8AC3E}">
        <p14:creationId xmlns:p14="http://schemas.microsoft.com/office/powerpoint/2010/main" val="398384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Narodni_dom_tri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9708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497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sz="2800">
                <a:solidFill>
                  <a:srgbClr val="FFFF00"/>
                </a:solidFill>
              </a:rPr>
              <a:t>Fašisti so imeli zelo sovražen odnos do Slovencev - imeli so nas za manjvreden narod - na sliki - fašisti so </a:t>
            </a:r>
            <a:r>
              <a:rPr lang="sl-SI" altLang="sl-SI" sz="2800">
                <a:solidFill>
                  <a:srgbClr val="FF0000"/>
                </a:solidFill>
              </a:rPr>
              <a:t>v Trstu leta 1920 zažgali slovenski Narodni dom</a:t>
            </a:r>
            <a:r>
              <a:rPr lang="sl-SI" altLang="sl-SI" sz="2800">
                <a:solidFill>
                  <a:srgbClr val="FFFF00"/>
                </a:solidFill>
              </a:rPr>
              <a:t> - zibelko slovenske kulture.</a:t>
            </a:r>
          </a:p>
        </p:txBody>
      </p:sp>
    </p:spTree>
    <p:extLst>
      <p:ext uri="{BB962C8B-B14F-4D97-AF65-F5344CB8AC3E}">
        <p14:creationId xmlns:p14="http://schemas.microsoft.com/office/powerpoint/2010/main" val="224661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4151697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3491880" y="332656"/>
            <a:ext cx="48245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Fašistična Italija pod vodstvom Mussolinija je postala vzor za fašistične sisteme tudi v drugih državah.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203848" y="5373216"/>
            <a:ext cx="532859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V 30. letih so se avtokratski sistemi uveljavili v mnogih državah (Poljski, Madžarski, Kitajski, Jugoslaviji, Romuniji, Bolgariji).</a:t>
            </a:r>
          </a:p>
          <a:p>
            <a:pPr algn="ctr"/>
            <a:endParaRPr lang="sl-SI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764940" cy="4680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mussol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514826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5364163" y="1125538"/>
            <a:ext cx="3779837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/>
              <a:t>Mussolinija so pred koncem vojne ujeli italijanski </a:t>
            </a:r>
            <a:r>
              <a:rPr lang="sl-SI" altLang="sl-SI">
                <a:hlinkClick r:id="rId4" action="ppaction://hlinkfile" tooltip="Partizani"/>
              </a:rPr>
              <a:t>partizani</a:t>
            </a:r>
            <a:r>
              <a:rPr lang="sl-SI" altLang="sl-SI"/>
              <a:t> in ga brez sodnega postopka skupaj s </a:t>
            </a:r>
            <a:r>
              <a:rPr lang="sl-SI" altLang="sl-SI">
                <a:hlinkClick r:id="rId5" action="ppaction://hlinkfile" tooltip="Clara Petacci (stran ne obstaja)"/>
              </a:rPr>
              <a:t>Claro Petacci</a:t>
            </a:r>
            <a:r>
              <a:rPr lang="sl-SI" altLang="sl-SI"/>
              <a:t> </a:t>
            </a:r>
            <a:r>
              <a:rPr lang="sl-SI" altLang="sl-SI">
                <a:hlinkClick r:id="rId6" action="ppaction://hlinkfile" tooltip="28. april"/>
              </a:rPr>
              <a:t>28. aprila</a:t>
            </a:r>
            <a:r>
              <a:rPr lang="sl-SI" altLang="sl-SI"/>
              <a:t> </a:t>
            </a:r>
            <a:r>
              <a:rPr lang="sl-SI" altLang="sl-SI">
                <a:hlinkClick r:id="rId7" action="ppaction://hlinkfile" tooltip="1945"/>
              </a:rPr>
              <a:t>1945</a:t>
            </a:r>
            <a:r>
              <a:rPr lang="sl-SI" altLang="sl-SI"/>
              <a:t> ustrelili in trupli obesili na </a:t>
            </a:r>
            <a:r>
              <a:rPr lang="sl-SI" altLang="sl-SI">
                <a:hlinkClick r:id="rId8" action="ppaction://hlinkfile" tooltip="Bencinska črpalka (stran ne obstaja)"/>
              </a:rPr>
              <a:t>bencinski črpalki</a:t>
            </a:r>
            <a:r>
              <a:rPr lang="sl-SI" altLang="sl-SI"/>
              <a:t>.</a:t>
            </a:r>
          </a:p>
          <a:p>
            <a:pPr eaLnBrk="1" hangingPunct="1"/>
            <a:r>
              <a:rPr lang="sl-SI" altLang="sl-SI"/>
              <a:t>Njegova vnukinja </a:t>
            </a:r>
            <a:r>
              <a:rPr lang="sl-SI" altLang="sl-SI">
                <a:hlinkClick r:id="rId9" action="ppaction://hlinkfile" tooltip="Alessandra Mussolini"/>
              </a:rPr>
              <a:t>Alessandra</a:t>
            </a:r>
            <a:r>
              <a:rPr lang="sl-SI" altLang="sl-SI"/>
              <a:t> je znana </a:t>
            </a:r>
            <a:r>
              <a:rPr lang="sl-SI" altLang="sl-SI">
                <a:hlinkClick r:id="rId10" action="ppaction://hlinkfile" tooltip="Politik"/>
              </a:rPr>
              <a:t>političarka</a:t>
            </a:r>
            <a:r>
              <a:rPr lang="sl-SI" altLang="sl-SI"/>
              <a:t>.</a:t>
            </a:r>
          </a:p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771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588</Words>
  <Application>Microsoft Office PowerPoint</Application>
  <PresentationFormat>Diaprojekcija na zaslonu (4:3)</PresentationFormat>
  <Paragraphs>75</Paragraphs>
  <Slides>13</Slides>
  <Notes>5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VZPON FAŠIZMA V EVROPI</vt:lpstr>
      <vt:lpstr>1. Vzpon fašizma v Italiji</vt:lpstr>
      <vt:lpstr>PowerPointova predstavitev</vt:lpstr>
      <vt:lpstr>PowerPointova predstavitev</vt:lpstr>
      <vt:lpstr>2. Nadzor vsepovsod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3. Državljanska vojna v Španiji</vt:lpstr>
      <vt:lpstr>PowerPointova predstavitev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Uporabnik</cp:lastModifiedBy>
  <cp:revision>28</cp:revision>
  <dcterms:created xsi:type="dcterms:W3CDTF">2013-08-27T16:04:49Z</dcterms:created>
  <dcterms:modified xsi:type="dcterms:W3CDTF">2021-11-17T18:33:52Z</dcterms:modified>
</cp:coreProperties>
</file>