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</p:sldIdLst>
  <p:sldSz cx="12192000" cy="6858000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l-SI" smtClean="0"/>
              <a:t>Kliknite, da uredite slog podnaslova matrice</a:t>
            </a:r>
            <a:endParaRPr lang="sl-SI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6A918-4122-40F1-8FCB-9AB88DBFBCCB}" type="datetimeFigureOut">
              <a:rPr lang="sl-SI" smtClean="0"/>
              <a:t>22. 11. 2021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4C4CE6-B4F7-4340-9F92-F1130921B184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9861542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6A918-4122-40F1-8FCB-9AB88DBFBCCB}" type="datetimeFigureOut">
              <a:rPr lang="sl-SI" smtClean="0"/>
              <a:t>22. 11. 2021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4C4CE6-B4F7-4340-9F92-F1130921B184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143444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navpičnega besedila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6A918-4122-40F1-8FCB-9AB88DBFBCCB}" type="datetimeFigureOut">
              <a:rPr lang="sl-SI" smtClean="0"/>
              <a:t>22. 11. 2021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4C4CE6-B4F7-4340-9F92-F1130921B184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2449404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6A918-4122-40F1-8FCB-9AB88DBFBCCB}" type="datetimeFigureOut">
              <a:rPr lang="sl-SI" smtClean="0"/>
              <a:t>22. 11. 2021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4C4CE6-B4F7-4340-9F92-F1130921B184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4215778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6A918-4122-40F1-8FCB-9AB88DBFBCCB}" type="datetimeFigureOut">
              <a:rPr lang="sl-SI" smtClean="0"/>
              <a:t>22. 11. 2021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4C4CE6-B4F7-4340-9F92-F1130921B184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3436746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vsebine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značba mesta vsebine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6A918-4122-40F1-8FCB-9AB88DBFBCCB}" type="datetimeFigureOut">
              <a:rPr lang="sl-SI" smtClean="0"/>
              <a:t>22. 11. 2021</a:t>
            </a:fld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4C4CE6-B4F7-4340-9F92-F1130921B184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4172322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Označba mesta vsebine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značba mesta besedila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6" name="Označba mesta vsebine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7" name="Označba mesta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6A918-4122-40F1-8FCB-9AB88DBFBCCB}" type="datetimeFigureOut">
              <a:rPr lang="sl-SI" smtClean="0"/>
              <a:t>22. 11. 2021</a:t>
            </a:fld>
            <a:endParaRPr lang="sl-SI"/>
          </a:p>
        </p:txBody>
      </p:sp>
      <p:sp>
        <p:nvSpPr>
          <p:cNvPr id="8" name="Označba mesta no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Označba mesta številke diapoz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4C4CE6-B4F7-4340-9F92-F1130921B184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6621309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6A918-4122-40F1-8FCB-9AB88DBFBCCB}" type="datetimeFigureOut">
              <a:rPr lang="sl-SI" smtClean="0"/>
              <a:t>22. 11. 2021</a:t>
            </a:fld>
            <a:endParaRPr lang="sl-SI"/>
          </a:p>
        </p:txBody>
      </p:sp>
      <p:sp>
        <p:nvSpPr>
          <p:cNvPr id="4" name="Označba mest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značba mest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4C4CE6-B4F7-4340-9F92-F1130921B184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7922744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6A918-4122-40F1-8FCB-9AB88DBFBCCB}" type="datetimeFigureOut">
              <a:rPr lang="sl-SI" smtClean="0"/>
              <a:t>22. 11. 2021</a:t>
            </a:fld>
            <a:endParaRPr lang="sl-SI"/>
          </a:p>
        </p:txBody>
      </p:sp>
      <p:sp>
        <p:nvSpPr>
          <p:cNvPr id="3" name="Označba mesta no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značba mesta številke diapoz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4C4CE6-B4F7-4340-9F92-F1130921B184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2199931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značba mesta besedil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6A918-4122-40F1-8FCB-9AB88DBFBCCB}" type="datetimeFigureOut">
              <a:rPr lang="sl-SI" smtClean="0"/>
              <a:t>22. 11. 2021</a:t>
            </a:fld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4C4CE6-B4F7-4340-9F92-F1130921B184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4849684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slik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Označba mesta besedil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6A918-4122-40F1-8FCB-9AB88DBFBCCB}" type="datetimeFigureOut">
              <a:rPr lang="sl-SI" smtClean="0"/>
              <a:t>22. 11. 2021</a:t>
            </a:fld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4C4CE6-B4F7-4340-9F92-F1130921B184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3484658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4">
                <a:lumMod val="60000"/>
                <a:lumOff val="40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naslova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96A918-4122-40F1-8FCB-9AB88DBFBCCB}" type="datetimeFigureOut">
              <a:rPr lang="sl-SI" smtClean="0"/>
              <a:t>22. 11. 2021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4C4CE6-B4F7-4340-9F92-F1130921B184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4266940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1294266"/>
          </a:xfrm>
        </p:spPr>
        <p:txBody>
          <a:bodyPr>
            <a:normAutofit/>
          </a:bodyPr>
          <a:lstStyle/>
          <a:p>
            <a:r>
              <a:rPr lang="sl-SI" sz="3600" b="1" dirty="0" smtClean="0">
                <a:solidFill>
                  <a:schemeClr val="accent1">
                    <a:lumMod val="75000"/>
                  </a:schemeClr>
                </a:solidFill>
              </a:rPr>
              <a:t>KAMERA OBSCURA IN FIZIKALNI </a:t>
            </a:r>
            <a:r>
              <a:rPr lang="sl-SI" sz="3600" b="1" smtClean="0">
                <a:solidFill>
                  <a:schemeClr val="accent1">
                    <a:lumMod val="75000"/>
                  </a:schemeClr>
                </a:solidFill>
              </a:rPr>
              <a:t>MODEL </a:t>
            </a:r>
            <a:r>
              <a:rPr lang="sl-SI" sz="3600" b="1" smtClean="0">
                <a:solidFill>
                  <a:schemeClr val="accent1">
                    <a:lumMod val="75000"/>
                  </a:schemeClr>
                </a:solidFill>
              </a:rPr>
              <a:t>OČESA</a:t>
            </a:r>
            <a:r>
              <a:rPr lang="sl-SI" sz="3600" b="1" dirty="0" smtClean="0">
                <a:solidFill>
                  <a:schemeClr val="accent1">
                    <a:lumMod val="75000"/>
                  </a:schemeClr>
                </a:solidFill>
              </a:rPr>
              <a:t/>
            </a:r>
            <a:br>
              <a:rPr lang="sl-SI" sz="3600" b="1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sl-SI" sz="3600" b="1" dirty="0" smtClean="0">
                <a:solidFill>
                  <a:schemeClr val="accent1">
                    <a:lumMod val="75000"/>
                  </a:schemeClr>
                </a:solidFill>
              </a:rPr>
              <a:t>OPTIČNE NAPRAVE </a:t>
            </a:r>
            <a:endParaRPr lang="sl-SI" sz="36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164" y="3108961"/>
            <a:ext cx="4915351" cy="3563629"/>
          </a:xfrm>
          <a:prstGeom prst="rect">
            <a:avLst/>
          </a:prstGeom>
        </p:spPr>
      </p:pic>
      <p:pic>
        <p:nvPicPr>
          <p:cNvPr id="5" name="Slika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58220" y="3800939"/>
            <a:ext cx="5635615" cy="28716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426251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>
                <a:solidFill>
                  <a:schemeClr val="accent1">
                    <a:lumMod val="75000"/>
                  </a:schemeClr>
                </a:solidFill>
              </a:rPr>
              <a:t>Diaprojektor ali drsni projektor </a:t>
            </a: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 err="1" smtClean="0"/>
              <a:t>Diaprojektor</a:t>
            </a:r>
            <a:r>
              <a:rPr lang="en-US" dirty="0"/>
              <a:t> </a:t>
            </a:r>
            <a:r>
              <a:rPr lang="sl-SI" dirty="0"/>
              <a:t> je naprava </a:t>
            </a:r>
            <a:r>
              <a:rPr lang="en-US" dirty="0"/>
              <a:t>, s </a:t>
            </a:r>
            <a:r>
              <a:rPr lang="en-US" dirty="0" err="1"/>
              <a:t>katero</a:t>
            </a:r>
            <a:r>
              <a:rPr lang="en-US" dirty="0"/>
              <a:t>  </a:t>
            </a:r>
            <a:r>
              <a:rPr lang="en-US" dirty="0" err="1"/>
              <a:t>zaslon</a:t>
            </a:r>
            <a:r>
              <a:rPr lang="en-US" dirty="0"/>
              <a:t> </a:t>
            </a:r>
            <a:r>
              <a:rPr lang="sl-SI" dirty="0" smtClean="0"/>
              <a:t>projicira </a:t>
            </a:r>
            <a:r>
              <a:rPr lang="en-US" dirty="0" err="1"/>
              <a:t>jasno</a:t>
            </a:r>
            <a:r>
              <a:rPr lang="en-US" dirty="0"/>
              <a:t> </a:t>
            </a:r>
            <a:r>
              <a:rPr lang="en-US" dirty="0" err="1"/>
              <a:t>sliko</a:t>
            </a:r>
            <a:r>
              <a:rPr lang="en-US" dirty="0"/>
              <a:t> s </a:t>
            </a:r>
            <a:r>
              <a:rPr lang="en-US" dirty="0" err="1"/>
              <a:t>filmskega</a:t>
            </a:r>
            <a:r>
              <a:rPr lang="en-US" dirty="0"/>
              <a:t> </a:t>
            </a:r>
            <a:r>
              <a:rPr lang="en-US" dirty="0" err="1"/>
              <a:t>traku</a:t>
            </a:r>
            <a:r>
              <a:rPr lang="en-US" dirty="0"/>
              <a:t> </a:t>
            </a:r>
            <a:r>
              <a:rPr lang="en-US" dirty="0" err="1"/>
              <a:t>ali</a:t>
            </a:r>
            <a:r>
              <a:rPr lang="en-US" dirty="0"/>
              <a:t> </a:t>
            </a:r>
            <a:r>
              <a:rPr lang="sl-SI" dirty="0"/>
              <a:t>diapozitiva na </a:t>
            </a:r>
            <a:r>
              <a:rPr lang="sl-SI" dirty="0" smtClean="0"/>
              <a:t>podlago.</a:t>
            </a:r>
          </a:p>
          <a:p>
            <a:pPr marL="0" indent="0">
              <a:buNone/>
            </a:pPr>
            <a:endParaRPr lang="sl-SI" dirty="0"/>
          </a:p>
          <a:p>
            <a:pPr marL="0" indent="0">
              <a:buNone/>
            </a:pPr>
            <a:endParaRPr lang="sl-SI" dirty="0"/>
          </a:p>
        </p:txBody>
      </p:sp>
      <p:pic>
        <p:nvPicPr>
          <p:cNvPr id="4" name="Picture 2" descr="https://upload.wikimedia.org/wikipedia/commons/thumb/9/93/Projecteur_de_diapositives_Prestinox_d%C3%A9but_des_ann%C3%A9es_1960.jpg/300px-Projecteur_de_diapositives_Prestinox_d%C3%A9but_des_ann%C3%A9es_196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81985" y="2993179"/>
            <a:ext cx="4243157" cy="291363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0963540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>
                <a:solidFill>
                  <a:schemeClr val="accent1">
                    <a:lumMod val="75000"/>
                  </a:schemeClr>
                </a:solidFill>
              </a:rPr>
              <a:t>Grafoskop</a:t>
            </a:r>
            <a:endParaRPr lang="sl-SI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l-SI" dirty="0"/>
              <a:t>Nadzemni projektor je vrsta projektorja, ki projicira slike, </a:t>
            </a:r>
            <a:r>
              <a:rPr lang="sl-SI" dirty="0" err="1"/>
              <a:t>ponavadi</a:t>
            </a:r>
            <a:r>
              <a:rPr lang="sl-SI" dirty="0"/>
              <a:t> risbe in besedilo, narejene na prosojnicah. Zaradi preprostega ustvarjanja vsebine na folijah se preprosta naprava pogosto uporablja kot pomoč pri predavanjih in predstavitvah.</a:t>
            </a:r>
          </a:p>
          <a:p>
            <a:pPr marL="0" indent="0">
              <a:buNone/>
            </a:pPr>
            <a:endParaRPr lang="sl-SI" dirty="0"/>
          </a:p>
        </p:txBody>
      </p:sp>
      <p:pic>
        <p:nvPicPr>
          <p:cNvPr id="4" name="Picture 4" descr="Povezana slika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05686" y="3134923"/>
            <a:ext cx="2291502" cy="333869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27217906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>
                <a:solidFill>
                  <a:schemeClr val="accent1">
                    <a:lumMod val="75000"/>
                  </a:schemeClr>
                </a:solidFill>
              </a:rPr>
              <a:t>Domača naloga</a:t>
            </a:r>
            <a:endParaRPr lang="sl-SI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l-SI" dirty="0" smtClean="0"/>
              <a:t>Na spletu ali v drugi literaturi poišči še kakšno optično napravo in opiši njeno delovanje.</a:t>
            </a:r>
          </a:p>
        </p:txBody>
      </p:sp>
    </p:spTree>
    <p:extLst>
      <p:ext uri="{BB962C8B-B14F-4D97-AF65-F5344CB8AC3E}">
        <p14:creationId xmlns:p14="http://schemas.microsoft.com/office/powerpoint/2010/main" val="559976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b="1" dirty="0" smtClean="0">
                <a:solidFill>
                  <a:schemeClr val="accent1">
                    <a:lumMod val="75000"/>
                  </a:schemeClr>
                </a:solidFill>
              </a:rPr>
              <a:t>Kaj je kamera </a:t>
            </a:r>
            <a:r>
              <a:rPr lang="sl-SI" b="1" dirty="0" err="1" smtClean="0">
                <a:solidFill>
                  <a:schemeClr val="accent1">
                    <a:lumMod val="75000"/>
                  </a:schemeClr>
                </a:solidFill>
              </a:rPr>
              <a:t>obskura</a:t>
            </a:r>
            <a:r>
              <a:rPr lang="sl-SI" b="1" dirty="0" smtClean="0">
                <a:solidFill>
                  <a:schemeClr val="accent1">
                    <a:lumMod val="75000"/>
                  </a:schemeClr>
                </a:solidFill>
              </a:rPr>
              <a:t>?</a:t>
            </a:r>
            <a:endParaRPr lang="sl-SI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l-SI" dirty="0" smtClean="0"/>
              <a:t>Kamera </a:t>
            </a:r>
            <a:r>
              <a:rPr lang="sl-SI" dirty="0" err="1" smtClean="0"/>
              <a:t>obskura</a:t>
            </a:r>
            <a:r>
              <a:rPr lang="sl-SI" dirty="0" smtClean="0"/>
              <a:t> (lat. camera </a:t>
            </a:r>
            <a:r>
              <a:rPr lang="sl-SI" dirty="0" err="1" smtClean="0"/>
              <a:t>obscura</a:t>
            </a:r>
            <a:r>
              <a:rPr lang="sl-SI" dirty="0" smtClean="0"/>
              <a:t> – temna soba) je zatemnjen prostor, kamor svetloba prehaja skozi majhno odprtino. Na nasprotni steni vidimo obrnjeno sliko.</a:t>
            </a:r>
          </a:p>
          <a:p>
            <a:pPr marL="0" indent="0">
              <a:buNone/>
            </a:pPr>
            <a:endParaRPr lang="sl-SI" dirty="0"/>
          </a:p>
          <a:p>
            <a:pPr marL="0" indent="0">
              <a:buNone/>
            </a:pPr>
            <a:r>
              <a:rPr lang="sl-SI" dirty="0" err="1" smtClean="0"/>
              <a:t>Renesanca</a:t>
            </a:r>
            <a:r>
              <a:rPr lang="sl-SI" dirty="0" smtClean="0"/>
              <a:t>: dodali lečo in z njo izostrili sliko</a:t>
            </a:r>
          </a:p>
          <a:p>
            <a:pPr marL="0" indent="0">
              <a:buNone/>
            </a:pPr>
            <a:r>
              <a:rPr lang="sl-SI" dirty="0" smtClean="0"/>
              <a:t>17. stoletje: kot majhna škatlica, kamor so na steno, ki je nasproti luknjice namestili prosojni papir.</a:t>
            </a:r>
          </a:p>
          <a:p>
            <a:pPr marL="0" indent="0">
              <a:buNone/>
            </a:pPr>
            <a:endParaRPr lang="sl-SI" dirty="0"/>
          </a:p>
          <a:p>
            <a:pPr marL="0" indent="0">
              <a:buNone/>
            </a:pPr>
            <a:r>
              <a:rPr lang="sl-SI" dirty="0" smtClean="0"/>
              <a:t>Fotografski aparat je izboljšana kamera </a:t>
            </a:r>
            <a:r>
              <a:rPr lang="sl-SI" dirty="0" err="1" smtClean="0"/>
              <a:t>obskura</a:t>
            </a:r>
            <a:r>
              <a:rPr lang="sl-SI" dirty="0" smtClean="0"/>
              <a:t>. </a:t>
            </a:r>
            <a:endParaRPr lang="sl-SI" dirty="0"/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28907" y="4657997"/>
            <a:ext cx="2478134" cy="18586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48089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l-SI" b="1" dirty="0" smtClean="0">
                <a:solidFill>
                  <a:schemeClr val="accent1">
                    <a:lumMod val="75000"/>
                  </a:schemeClr>
                </a:solidFill>
              </a:rPr>
              <a:t>Človeško oko je čutilo. Deluje podobno kot kamera </a:t>
            </a:r>
            <a:r>
              <a:rPr lang="sl-SI" b="1" dirty="0" err="1" smtClean="0">
                <a:solidFill>
                  <a:schemeClr val="accent1">
                    <a:lumMod val="75000"/>
                  </a:schemeClr>
                </a:solidFill>
              </a:rPr>
              <a:t>obskura</a:t>
            </a:r>
            <a:r>
              <a:rPr lang="sl-SI" b="1" dirty="0" smtClean="0">
                <a:solidFill>
                  <a:schemeClr val="accent1">
                    <a:lumMod val="75000"/>
                  </a:schemeClr>
                </a:solidFill>
              </a:rPr>
              <a:t>.</a:t>
            </a:r>
            <a:r>
              <a:rPr lang="sl-SI" dirty="0" smtClean="0"/>
              <a:t/>
            </a:r>
            <a:br>
              <a:rPr lang="sl-SI" dirty="0" smtClean="0"/>
            </a:br>
            <a:endParaRPr lang="sl-SI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l-SI" dirty="0" smtClean="0"/>
              <a:t>Svetloba, ki se odbije od teles, gre skozi očesno lečo in se zbere na mrežnici.</a:t>
            </a:r>
          </a:p>
          <a:p>
            <a:pPr marL="0" indent="0">
              <a:buNone/>
            </a:pPr>
            <a:r>
              <a:rPr lang="sl-SI" dirty="0" smtClean="0"/>
              <a:t>Nastane </a:t>
            </a:r>
            <a:r>
              <a:rPr lang="sl-SI" b="1" dirty="0" smtClean="0">
                <a:solidFill>
                  <a:srgbClr val="FF0000"/>
                </a:solidFill>
              </a:rPr>
              <a:t>POMANJŠANA IN OBRNJENA SLIKA</a:t>
            </a:r>
            <a:r>
              <a:rPr lang="sl-SI" dirty="0" smtClean="0"/>
              <a:t>.</a:t>
            </a:r>
          </a:p>
          <a:p>
            <a:pPr marL="0" indent="0">
              <a:buNone/>
            </a:pPr>
            <a:endParaRPr lang="sl-SI" dirty="0"/>
          </a:p>
          <a:p>
            <a:pPr marL="0" indent="0">
              <a:buNone/>
            </a:pPr>
            <a:r>
              <a:rPr lang="sl-SI" dirty="0" smtClean="0"/>
              <a:t>Nato pa čutnice svetlobne dražljaje pretvorijo v električne impulze, ki po vidnem živcu prispejo do možganov, kjer nastane </a:t>
            </a:r>
            <a:r>
              <a:rPr lang="sl-SI" b="1" dirty="0" smtClean="0">
                <a:solidFill>
                  <a:srgbClr val="FF0000"/>
                </a:solidFill>
              </a:rPr>
              <a:t>POKONČNA SLIKA</a:t>
            </a:r>
            <a:r>
              <a:rPr lang="sl-SI" dirty="0" smtClean="0"/>
              <a:t>.</a:t>
            </a:r>
          </a:p>
          <a:p>
            <a:pPr marL="0" indent="0">
              <a:buNone/>
            </a:pPr>
            <a:endParaRPr lang="sl-SI" dirty="0"/>
          </a:p>
          <a:p>
            <a:pPr marL="0" indent="0">
              <a:buNone/>
            </a:pPr>
            <a:r>
              <a:rPr lang="sl-SI" dirty="0" smtClean="0"/>
              <a:t>Vrste čutnic: čepki (ločijo svetlo od temnega)in paličice (ločijo barve).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5581765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b="1" dirty="0" smtClean="0">
                <a:solidFill>
                  <a:schemeClr val="accent1">
                    <a:lumMod val="75000"/>
                  </a:schemeClr>
                </a:solidFill>
              </a:rPr>
              <a:t>NAPAKE ČLOVEŠKEGA OČESA</a:t>
            </a:r>
            <a:endParaRPr lang="sl-SI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eriod"/>
            </a:pPr>
            <a:r>
              <a:rPr lang="sl-SI" dirty="0" smtClean="0"/>
              <a:t>Barvna slepota (človek ne loči posameznih barv)</a:t>
            </a:r>
          </a:p>
          <a:p>
            <a:pPr marL="514350" indent="-514350">
              <a:buAutoNum type="arabicPeriod"/>
            </a:pPr>
            <a:endParaRPr lang="sl-SI" dirty="0" smtClean="0"/>
          </a:p>
          <a:p>
            <a:pPr marL="514350" indent="-514350">
              <a:buAutoNum type="arabicPeriod"/>
            </a:pPr>
            <a:r>
              <a:rPr lang="sl-SI" dirty="0" smtClean="0"/>
              <a:t>Kratkovidnost (oko ne vidi ostro teles v daljavi; slika nastane pred mrežnico; zato z razpršilno lečo pred očesom to popravimo)</a:t>
            </a:r>
          </a:p>
          <a:p>
            <a:pPr marL="0" indent="0">
              <a:buNone/>
            </a:pPr>
            <a:endParaRPr lang="sl-SI" dirty="0" smtClean="0"/>
          </a:p>
          <a:p>
            <a:pPr marL="0" indent="0">
              <a:buNone/>
            </a:pPr>
            <a:r>
              <a:rPr lang="sl-SI" dirty="0" smtClean="0"/>
              <a:t>3. Daljnovidnost (oko ne vidi ostro teles v bližini; slika nastane za mrežnico; zbiralna leča pa izostri sliko na mrežnici)</a:t>
            </a:r>
            <a:endParaRPr lang="sl-SI" dirty="0"/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82416" y="628762"/>
            <a:ext cx="2471384" cy="1640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64164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b="1" dirty="0" smtClean="0">
                <a:solidFill>
                  <a:schemeClr val="accent1">
                    <a:lumMod val="75000"/>
                  </a:schemeClr>
                </a:solidFill>
              </a:rPr>
              <a:t>OPTIČNE NAPRAVE</a:t>
            </a:r>
            <a:endParaRPr lang="sl-SI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l-SI" dirty="0">
                <a:latin typeface="Arial" pitchFamily="34" charset="0"/>
                <a:ea typeface="Times New Roman" pitchFamily="18" charset="0"/>
                <a:cs typeface="Arial" pitchFamily="34" charset="0"/>
              </a:rPr>
              <a:t>Leča je optični element, ki prepušča in lomi svetlobo, pri tem pa žarek svetlobe  zbere ali razprši.</a:t>
            </a:r>
            <a:endParaRPr lang="sl-SI" dirty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endParaRPr lang="sl-SI" b="1" dirty="0" smtClean="0"/>
          </a:p>
          <a:p>
            <a:pPr marL="0" indent="0">
              <a:buNone/>
            </a:pPr>
            <a:endParaRPr lang="sl-SI" dirty="0"/>
          </a:p>
        </p:txBody>
      </p:sp>
      <p:pic>
        <p:nvPicPr>
          <p:cNvPr id="4" name="Picture 9" descr="Rezultat iskanja slik za povečevalno stekl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08962" y="2846566"/>
            <a:ext cx="3380157" cy="3380157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3594955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b="1" dirty="0">
                <a:solidFill>
                  <a:schemeClr val="accent1">
                    <a:lumMod val="75000"/>
                  </a:schemeClr>
                </a:solidFill>
              </a:rPr>
              <a:t>Fotoaparat</a:t>
            </a: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838200" y="1293223"/>
            <a:ext cx="10515600" cy="4883740"/>
          </a:xfrm>
        </p:spPr>
        <p:txBody>
          <a:bodyPr/>
          <a:lstStyle/>
          <a:p>
            <a:pPr marL="0" indent="0">
              <a:buNone/>
            </a:pPr>
            <a:r>
              <a:rPr lang="sl-SI" dirty="0"/>
              <a:t>Fotoaparat ali fotografska kamera je naprava za zajemanje svetlobe, ki ima na enem koncu objektiv za ustvarjanje svetlobne slike, na nasprotnem pa enoto za njeno shranjevanje.</a:t>
            </a:r>
          </a:p>
          <a:p>
            <a:pPr marL="0" indent="0">
              <a:buNone/>
            </a:pPr>
            <a:r>
              <a:rPr lang="sl-SI" dirty="0" smtClean="0"/>
              <a:t>Danes </a:t>
            </a:r>
            <a:r>
              <a:rPr lang="sl-SI" dirty="0"/>
              <a:t>so v rabi različne vrste fotoaparatov, delimo jih lahko po vrsti svetlobnega tipala in/ali filmskega traku; vse te skupaj pa še glede na shranjevalni medij. </a:t>
            </a:r>
            <a:endParaRPr lang="sl-SI" dirty="0" smtClean="0"/>
          </a:p>
          <a:p>
            <a:pPr marL="0" indent="0">
              <a:buNone/>
            </a:pPr>
            <a:r>
              <a:rPr lang="sl-SI" dirty="0" err="1" smtClean="0"/>
              <a:t>Oscar</a:t>
            </a:r>
            <a:r>
              <a:rPr lang="sl-SI" dirty="0" smtClean="0"/>
              <a:t> </a:t>
            </a:r>
            <a:r>
              <a:rPr lang="sl-SI" dirty="0" err="1"/>
              <a:t>Barnackiz</a:t>
            </a:r>
            <a:r>
              <a:rPr lang="sl-SI" dirty="0"/>
              <a:t> je izumitelj </a:t>
            </a:r>
            <a:r>
              <a:rPr lang="sl-SI" dirty="0" err="1"/>
              <a:t>fotoparata</a:t>
            </a:r>
            <a:r>
              <a:rPr lang="sl-SI" dirty="0"/>
              <a:t>.</a:t>
            </a:r>
          </a:p>
          <a:p>
            <a:pPr marL="0" indent="0">
              <a:buNone/>
            </a:pPr>
            <a:endParaRPr lang="sl-SI" dirty="0"/>
          </a:p>
        </p:txBody>
      </p:sp>
      <p:pic>
        <p:nvPicPr>
          <p:cNvPr id="4" name="Picture 3" descr="Rezultat iskanja slik za fotoaparat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78618" y="4411635"/>
            <a:ext cx="2356804" cy="1765328"/>
          </a:xfrm>
          <a:prstGeom prst="rect">
            <a:avLst/>
          </a:prstGeom>
          <a:noFill/>
        </p:spPr>
      </p:pic>
      <p:pic>
        <p:nvPicPr>
          <p:cNvPr id="5" name="Picture 7" descr="Rezultat iskanja slik za analogni fotoaparat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393865" y="4522183"/>
            <a:ext cx="1863243" cy="1944217"/>
          </a:xfrm>
          <a:prstGeom prst="rect">
            <a:avLst/>
          </a:prstGeom>
          <a:noFill/>
        </p:spPr>
      </p:pic>
      <p:pic>
        <p:nvPicPr>
          <p:cNvPr id="6" name="Picture 5" descr="Rezultat iskanja slik za fotoaparat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195809" y="3735093"/>
            <a:ext cx="3669478" cy="244187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940106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b="1" dirty="0" smtClean="0">
                <a:solidFill>
                  <a:schemeClr val="accent1">
                    <a:lumMod val="75000"/>
                  </a:schemeClr>
                </a:solidFill>
              </a:rPr>
              <a:t>Delitev fotoaparatov</a:t>
            </a:r>
            <a:endParaRPr lang="sl-SI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l-SI" dirty="0" smtClean="0"/>
              <a:t>Delimo jih na analogne in digitalne.</a:t>
            </a:r>
          </a:p>
          <a:p>
            <a:pPr marL="0" indent="0">
              <a:buNone/>
            </a:pPr>
            <a:endParaRPr lang="sl-SI" dirty="0"/>
          </a:p>
        </p:txBody>
      </p:sp>
      <p:pic>
        <p:nvPicPr>
          <p:cNvPr id="4" name="Picture 2" descr="Rezultat iskanja slik za mobilni fotoaparati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39228" y="2502835"/>
            <a:ext cx="4551330" cy="3035815"/>
          </a:xfrm>
          <a:prstGeom prst="rect">
            <a:avLst/>
          </a:prstGeom>
          <a:noFill/>
        </p:spPr>
      </p:pic>
      <p:pic>
        <p:nvPicPr>
          <p:cNvPr id="5" name="Picture 2" descr="Rezultat iskanja slik za analogni fotoaparat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284779" y="2502835"/>
            <a:ext cx="4361734" cy="303581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52577263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b="1" dirty="0">
                <a:solidFill>
                  <a:schemeClr val="accent1">
                    <a:lumMod val="75000"/>
                  </a:schemeClr>
                </a:solidFill>
              </a:rPr>
              <a:t>Daljnogled</a:t>
            </a: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sl-SI" dirty="0" smtClean="0"/>
              <a:t>Daljnogled</a:t>
            </a:r>
            <a:r>
              <a:rPr lang="sl-SI" dirty="0"/>
              <a:t> ali teleskop je optični instrument, s katerim dobimo povečano sliko oddaljenih predmetov.</a:t>
            </a:r>
          </a:p>
          <a:p>
            <a:pPr marL="0" indent="0">
              <a:buNone/>
            </a:pPr>
            <a:r>
              <a:rPr lang="sl-SI" dirty="0" err="1" smtClean="0"/>
              <a:t>Galileo</a:t>
            </a:r>
            <a:r>
              <a:rPr lang="sl-SI" dirty="0" smtClean="0"/>
              <a:t> </a:t>
            </a:r>
            <a:r>
              <a:rPr lang="sl-SI" dirty="0" err="1"/>
              <a:t>galilei</a:t>
            </a:r>
            <a:r>
              <a:rPr lang="sl-SI" dirty="0"/>
              <a:t> je izumitelj daljnogleda.</a:t>
            </a:r>
          </a:p>
          <a:p>
            <a:pPr marL="0" indent="0">
              <a:buNone/>
            </a:pPr>
            <a:r>
              <a:rPr lang="sl-SI" dirty="0" smtClean="0"/>
              <a:t>Teleskop </a:t>
            </a:r>
            <a:r>
              <a:rPr lang="sl-SI" dirty="0"/>
              <a:t>je ena najpomembnejših naprav za opazovanje v astronomiji, saj brez njih ne bi mogli opazovati neba ali raziskati vesolje.</a:t>
            </a:r>
          </a:p>
          <a:p>
            <a:pPr marL="0" lvl="0" indent="0">
              <a:buNone/>
            </a:pPr>
            <a:r>
              <a:rPr lang="sl-SI" dirty="0" smtClean="0">
                <a:latin typeface="Muli"/>
                <a:ea typeface="Times New Roman" pitchFamily="18" charset="0"/>
                <a:cs typeface="Arial" pitchFamily="34" charset="0"/>
              </a:rPr>
              <a:t>Daljnogledi </a:t>
            </a:r>
            <a:r>
              <a:rPr lang="sl-SI" dirty="0">
                <a:latin typeface="Muli"/>
                <a:ea typeface="Times New Roman" pitchFamily="18" charset="0"/>
                <a:cs typeface="Arial" pitchFamily="34" charset="0"/>
              </a:rPr>
              <a:t>se uporabljajo v vojski</a:t>
            </a:r>
            <a:r>
              <a:rPr lang="sl-SI" dirty="0" smtClean="0">
                <a:latin typeface="Muli"/>
                <a:ea typeface="Times New Roman" pitchFamily="18" charset="0"/>
                <a:cs typeface="Arial" pitchFamily="34" charset="0"/>
              </a:rPr>
              <a:t>, pri </a:t>
            </a:r>
            <a:r>
              <a:rPr lang="sl-SI" dirty="0">
                <a:latin typeface="Muli"/>
                <a:ea typeface="Times New Roman" pitchFamily="18" charset="0"/>
                <a:cs typeface="Arial" pitchFamily="34" charset="0"/>
              </a:rPr>
              <a:t>lovu in opazovanju ptic...</a:t>
            </a:r>
            <a:endParaRPr lang="sl-SI" dirty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63593906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b="1" dirty="0" smtClean="0">
                <a:solidFill>
                  <a:schemeClr val="accent1">
                    <a:lumMod val="75000"/>
                  </a:schemeClr>
                </a:solidFill>
              </a:rPr>
              <a:t>Projektor </a:t>
            </a:r>
            <a:endParaRPr lang="sl-SI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 err="1" smtClean="0"/>
              <a:t>Projektor</a:t>
            </a:r>
            <a:r>
              <a:rPr lang="en-US" dirty="0"/>
              <a:t> je </a:t>
            </a:r>
            <a:r>
              <a:rPr lang="sl-SI" dirty="0"/>
              <a:t>optična naprava</a:t>
            </a:r>
            <a:r>
              <a:rPr lang="en-US" dirty="0"/>
              <a:t>, </a:t>
            </a:r>
            <a:r>
              <a:rPr lang="en-US" dirty="0" err="1"/>
              <a:t>ki</a:t>
            </a:r>
            <a:r>
              <a:rPr lang="en-US" dirty="0"/>
              <a:t> </a:t>
            </a:r>
            <a:r>
              <a:rPr lang="en-US" dirty="0" err="1"/>
              <a:t>poveča</a:t>
            </a:r>
            <a:r>
              <a:rPr lang="en-US" dirty="0"/>
              <a:t> </a:t>
            </a:r>
            <a:r>
              <a:rPr lang="en-US" dirty="0" err="1"/>
              <a:t>prosojne</a:t>
            </a:r>
            <a:r>
              <a:rPr lang="en-US" dirty="0"/>
              <a:t> </a:t>
            </a:r>
            <a:r>
              <a:rPr lang="en-US" dirty="0" err="1"/>
              <a:t>ali</a:t>
            </a:r>
            <a:r>
              <a:rPr lang="en-US" dirty="0"/>
              <a:t> </a:t>
            </a:r>
            <a:r>
              <a:rPr lang="en-US" dirty="0" err="1"/>
              <a:t>neprosojne</a:t>
            </a:r>
            <a:r>
              <a:rPr lang="en-US" dirty="0"/>
              <a:t> </a:t>
            </a:r>
            <a:r>
              <a:rPr lang="en-US" dirty="0" err="1"/>
              <a:t>slike</a:t>
            </a:r>
            <a:r>
              <a:rPr lang="en-US" dirty="0"/>
              <a:t> in </a:t>
            </a:r>
            <a:r>
              <a:rPr lang="en-US" dirty="0" err="1"/>
              <a:t>jih</a:t>
            </a:r>
            <a:r>
              <a:rPr lang="en-US" dirty="0"/>
              <a:t> </a:t>
            </a:r>
            <a:r>
              <a:rPr lang="en-US" dirty="0" err="1"/>
              <a:t>projicira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površino</a:t>
            </a:r>
            <a:r>
              <a:rPr lang="en-US" dirty="0"/>
              <a:t>.</a:t>
            </a:r>
          </a:p>
          <a:p>
            <a:pPr marL="0" indent="0">
              <a:buNone/>
            </a:pPr>
            <a:r>
              <a:rPr lang="en-US" dirty="0"/>
              <a:t>Video </a:t>
            </a:r>
            <a:r>
              <a:rPr lang="en-US" dirty="0" err="1"/>
              <a:t>projektor</a:t>
            </a:r>
            <a:r>
              <a:rPr lang="en-US" dirty="0"/>
              <a:t> </a:t>
            </a:r>
            <a:r>
              <a:rPr lang="en-US" dirty="0" err="1"/>
              <a:t>projicira</a:t>
            </a:r>
            <a:r>
              <a:rPr lang="en-US" dirty="0"/>
              <a:t> </a:t>
            </a:r>
            <a:r>
              <a:rPr lang="en-US" dirty="0" err="1"/>
              <a:t>množico</a:t>
            </a:r>
            <a:r>
              <a:rPr lang="en-US" dirty="0"/>
              <a:t> </a:t>
            </a:r>
            <a:r>
              <a:rPr lang="en-US" dirty="0" err="1"/>
              <a:t>hitro</a:t>
            </a:r>
            <a:r>
              <a:rPr lang="en-US" dirty="0"/>
              <a:t> </a:t>
            </a:r>
            <a:r>
              <a:rPr lang="en-US" dirty="0" err="1"/>
              <a:t>si</a:t>
            </a:r>
            <a:r>
              <a:rPr lang="en-US" dirty="0"/>
              <a:t> </a:t>
            </a:r>
            <a:r>
              <a:rPr lang="en-US" dirty="0" err="1"/>
              <a:t>sledečih</a:t>
            </a:r>
            <a:r>
              <a:rPr lang="en-US" dirty="0"/>
              <a:t> </a:t>
            </a:r>
            <a:r>
              <a:rPr lang="en-US" dirty="0" err="1"/>
              <a:t>sličic</a:t>
            </a:r>
            <a:r>
              <a:rPr lang="en-US" dirty="0"/>
              <a:t>. </a:t>
            </a:r>
            <a:r>
              <a:rPr lang="en-US" dirty="0" err="1"/>
              <a:t>Zaradi</a:t>
            </a:r>
            <a:r>
              <a:rPr lang="en-US" dirty="0"/>
              <a:t> </a:t>
            </a:r>
            <a:r>
              <a:rPr lang="en-US" dirty="0" err="1" smtClean="0"/>
              <a:t>vztrajnosti</a:t>
            </a:r>
            <a:r>
              <a:rPr lang="en-US" dirty="0" smtClean="0"/>
              <a:t> </a:t>
            </a:r>
            <a:r>
              <a:rPr lang="en-US" dirty="0" err="1"/>
              <a:t>človeškega</a:t>
            </a:r>
            <a:r>
              <a:rPr lang="en-US" dirty="0"/>
              <a:t> </a:t>
            </a:r>
            <a:r>
              <a:rPr lang="en-US" dirty="0" err="1"/>
              <a:t>očesa</a:t>
            </a:r>
            <a:r>
              <a:rPr lang="en-US" dirty="0"/>
              <a:t> se </a:t>
            </a:r>
            <a:r>
              <a:rPr lang="en-US" dirty="0" err="1"/>
              <a:t>navidezno</a:t>
            </a:r>
            <a:r>
              <a:rPr lang="en-US" dirty="0"/>
              <a:t> </a:t>
            </a:r>
            <a:r>
              <a:rPr lang="en-US" dirty="0" err="1"/>
              <a:t>zlijejo</a:t>
            </a:r>
            <a:r>
              <a:rPr lang="en-US" dirty="0"/>
              <a:t> v </a:t>
            </a:r>
            <a:r>
              <a:rPr lang="en-US" dirty="0" err="1"/>
              <a:t>gibljivo</a:t>
            </a:r>
            <a:r>
              <a:rPr lang="en-US" dirty="0"/>
              <a:t> </a:t>
            </a:r>
            <a:r>
              <a:rPr lang="en-US" dirty="0" err="1"/>
              <a:t>sliko</a:t>
            </a:r>
            <a:r>
              <a:rPr lang="en-US" dirty="0" smtClean="0"/>
              <a:t>.</a:t>
            </a:r>
            <a:endParaRPr lang="sl-SI" dirty="0" smtClean="0"/>
          </a:p>
          <a:p>
            <a:pPr marL="0" indent="0">
              <a:buNone/>
            </a:pPr>
            <a:endParaRPr lang="sl-SI" dirty="0"/>
          </a:p>
          <a:p>
            <a:pPr marL="0" indent="0">
              <a:buNone/>
            </a:pPr>
            <a:endParaRPr lang="sl-SI" dirty="0"/>
          </a:p>
        </p:txBody>
      </p:sp>
      <p:pic>
        <p:nvPicPr>
          <p:cNvPr id="4" name="Picture 2" descr="Rezultat iskanja slik za projektor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59958" y="3778249"/>
            <a:ext cx="4286250" cy="2533651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0766753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isarn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72</TotalTime>
  <Words>514</Words>
  <Application>Microsoft Office PowerPoint</Application>
  <PresentationFormat>Širokozaslonsko</PresentationFormat>
  <Paragraphs>43</Paragraphs>
  <Slides>12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5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12</vt:i4>
      </vt:variant>
    </vt:vector>
  </HeadingPairs>
  <TitlesOfParts>
    <vt:vector size="18" baseType="lpstr">
      <vt:lpstr>Arial</vt:lpstr>
      <vt:lpstr>Calibri</vt:lpstr>
      <vt:lpstr>Calibri Light</vt:lpstr>
      <vt:lpstr>Muli</vt:lpstr>
      <vt:lpstr>Times New Roman</vt:lpstr>
      <vt:lpstr>Officeova tema</vt:lpstr>
      <vt:lpstr>KAMERA OBSCURA IN FIZIKALNI MODEL OČESA OPTIČNE NAPRAVE </vt:lpstr>
      <vt:lpstr>Kaj je kamera obskura?</vt:lpstr>
      <vt:lpstr>Človeško oko je čutilo. Deluje podobno kot kamera obskura. </vt:lpstr>
      <vt:lpstr>NAPAKE ČLOVEŠKEGA OČESA</vt:lpstr>
      <vt:lpstr>OPTIČNE NAPRAVE</vt:lpstr>
      <vt:lpstr>Fotoaparat</vt:lpstr>
      <vt:lpstr>Delitev fotoaparatov</vt:lpstr>
      <vt:lpstr>Daljnogled</vt:lpstr>
      <vt:lpstr>Projektor </vt:lpstr>
      <vt:lpstr>Diaprojektor ali drsni projektor </vt:lpstr>
      <vt:lpstr>Grafoskop</vt:lpstr>
      <vt:lpstr>Domača naloga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Kamera obscura in človeško oko</dc:title>
  <dc:creator>katja.oder@gmail.com</dc:creator>
  <cp:lastModifiedBy>Katja Oder</cp:lastModifiedBy>
  <cp:revision>10</cp:revision>
  <dcterms:created xsi:type="dcterms:W3CDTF">2019-01-02T20:56:54Z</dcterms:created>
  <dcterms:modified xsi:type="dcterms:W3CDTF">2021-11-22T10:47:47Z</dcterms:modified>
</cp:coreProperties>
</file>