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5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7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3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9697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04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5500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78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57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6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2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21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13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33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61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1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7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0.m4a"/><Relationship Id="rId7" Type="http://schemas.openxmlformats.org/officeDocument/2006/relationships/image" Target="../media/image3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8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11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5.m4a"/><Relationship Id="rId7" Type="http://schemas.openxmlformats.org/officeDocument/2006/relationships/image" Target="../media/image14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microsoft.com/office/2007/relationships/hdphoto" Target="../media/hdphoto1.wdp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2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8.m4a"/><Relationship Id="rId7" Type="http://schemas.openxmlformats.org/officeDocument/2006/relationships/image" Target="../media/image24.jpe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FAC71F-31E3-4B34-AF9E-8EFABB49D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510" y="1480479"/>
            <a:ext cx="4617417" cy="2875534"/>
          </a:xfrm>
        </p:spPr>
        <p:txBody>
          <a:bodyPr>
            <a:normAutofit/>
          </a:bodyPr>
          <a:lstStyle/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Delimo s številom 3</a:t>
            </a:r>
          </a:p>
        </p:txBody>
      </p:sp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8A540053-AA20-4492-8459-55DD8B512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140208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3BFB9478-EF0E-49E5-BBB2-A845B3DDA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9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7"/>
    </mc:Choice>
    <mc:Fallback>
      <p:transition spd="slow" advTm="11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BB168BDF-3483-491B-9D1B-877E4607C3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5240" y="1759348"/>
            <a:ext cx="4522246" cy="5199524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190011-A8FD-4CB4-916E-2928E59D5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22" y="286654"/>
            <a:ext cx="8596668" cy="999861"/>
          </a:xfrm>
        </p:spPr>
        <p:txBody>
          <a:bodyPr>
            <a:normAutofit lnSpcReduction="10000"/>
          </a:bodyPr>
          <a:lstStyle/>
          <a:p>
            <a:r>
              <a:rPr lang="sl-SI" sz="2000" dirty="0"/>
              <a:t>Ana je na novoletno jelko obesila 27 balončkov. Odločila se je, da bo obešala po 3 skupaj. Koliko kompletov balončkov je obesila na novoletno jelko?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05C19A9-B5A5-4524-99EB-6DF0A6F1AC94}"/>
              </a:ext>
            </a:extLst>
          </p:cNvPr>
          <p:cNvSpPr txBox="1"/>
          <p:nvPr/>
        </p:nvSpPr>
        <p:spPr>
          <a:xfrm>
            <a:off x="3180245" y="939183"/>
            <a:ext cx="1883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: 3 =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40962C8-B58C-4055-86C4-A1607F9BC012}"/>
              </a:ext>
            </a:extLst>
          </p:cNvPr>
          <p:cNvSpPr txBox="1"/>
          <p:nvPr/>
        </p:nvSpPr>
        <p:spPr>
          <a:xfrm>
            <a:off x="4892937" y="939182"/>
            <a:ext cx="700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C0FCCA0E-D1C0-49C7-A27F-176918E548DD}"/>
              </a:ext>
            </a:extLst>
          </p:cNvPr>
          <p:cNvSpPr txBox="1"/>
          <p:nvPr/>
        </p:nvSpPr>
        <p:spPr>
          <a:xfrm>
            <a:off x="5210023" y="939181"/>
            <a:ext cx="4151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ker je 9 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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27</a:t>
            </a:r>
          </a:p>
        </p:txBody>
      </p:sp>
      <p:pic>
        <p:nvPicPr>
          <p:cNvPr id="4098" name="Picture 2" descr="Ornaments Clipart Transparent Background - Transparent Christmas Images Png  , Free Transparent Clipart - ClipartKey">
            <a:extLst>
              <a:ext uri="{FF2B5EF4-FFF2-40B4-BE49-F238E27FC236}">
                <a16:creationId xmlns:a16="http://schemas.microsoft.com/office/drawing/2014/main" id="{9B3F20AA-7F50-4C11-8312-0DFCA8F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208" y="2394957"/>
            <a:ext cx="479952" cy="89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ansparent Deco Christmas Ornaments Clipart | Gallery Yopriceville -  High-Quality Images and Transparent PNG Free Clipart">
            <a:extLst>
              <a:ext uri="{FF2B5EF4-FFF2-40B4-BE49-F238E27FC236}">
                <a16:creationId xmlns:a16="http://schemas.microsoft.com/office/drawing/2014/main" id="{681A0A66-6500-4AD0-9E6F-152C87F3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21" y="5064760"/>
            <a:ext cx="854040" cy="127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hristmas Ornament Ornaments Clipart Single Clip Art - Christmas Tree  Ornaments Transparent , Free Transparent Clipart - ClipartKey">
            <a:extLst>
              <a:ext uri="{FF2B5EF4-FFF2-40B4-BE49-F238E27FC236}">
                <a16:creationId xmlns:a16="http://schemas.microsoft.com/office/drawing/2014/main" id="{61F0DA79-F73E-4D9C-A9F5-966E443A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40" y="5501467"/>
            <a:ext cx="784936" cy="95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Transparent Deco Christmas Ornaments Clipart | Gallery Yopriceville -  High-Quality Images and Transparent PNG Free Clipart">
            <a:extLst>
              <a:ext uri="{FF2B5EF4-FFF2-40B4-BE49-F238E27FC236}">
                <a16:creationId xmlns:a16="http://schemas.microsoft.com/office/drawing/2014/main" id="{0ED341A1-C290-4224-90D9-E2ADFD09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76" y="3082483"/>
            <a:ext cx="854040" cy="127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Ornaments Clipart Transparent Background - Transparent Christmas Images Png  , Free Transparent Clipart - ClipartKey">
            <a:extLst>
              <a:ext uri="{FF2B5EF4-FFF2-40B4-BE49-F238E27FC236}">
                <a16:creationId xmlns:a16="http://schemas.microsoft.com/office/drawing/2014/main" id="{06B1D2A5-3E3C-4BED-84E7-0D150EC9F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88" y="4482278"/>
            <a:ext cx="479952" cy="89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Christmas Ornament Ornaments Clipart Single Clip Art - Christmas Tree  Ornaments Transparent , Free Transparent Clipart - ClipartKey">
            <a:extLst>
              <a:ext uri="{FF2B5EF4-FFF2-40B4-BE49-F238E27FC236}">
                <a16:creationId xmlns:a16="http://schemas.microsoft.com/office/drawing/2014/main" id="{4C4BA3EE-3DC1-486D-9C8B-4D77B186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48" y="4587027"/>
            <a:ext cx="784936" cy="95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Transparent Deco Christmas Ornaments Clipart | Gallery Yopriceville -  High-Quality Images and Transparent PNG Free Clipart">
            <a:extLst>
              <a:ext uri="{FF2B5EF4-FFF2-40B4-BE49-F238E27FC236}">
                <a16:creationId xmlns:a16="http://schemas.microsoft.com/office/drawing/2014/main" id="{B9A70857-8647-4417-9467-D8845DED1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50" y="5315620"/>
            <a:ext cx="854040" cy="127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Ornaments Clipart Transparent Background - Transparent Christmas Images Png  , Free Transparent Clipart - ClipartKey">
            <a:extLst>
              <a:ext uri="{FF2B5EF4-FFF2-40B4-BE49-F238E27FC236}">
                <a16:creationId xmlns:a16="http://schemas.microsoft.com/office/drawing/2014/main" id="{E5B22AB6-7B88-4EB0-A74B-076F22C02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315" y="3239175"/>
            <a:ext cx="479952" cy="89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Christmas Ornament Ornaments Clipart Single Clip Art - Christmas Tree  Ornaments Transparent , Free Transparent Clipart - ClipartKey">
            <a:extLst>
              <a:ext uri="{FF2B5EF4-FFF2-40B4-BE49-F238E27FC236}">
                <a16:creationId xmlns:a16="http://schemas.microsoft.com/office/drawing/2014/main" id="{00AF0EE6-B9FB-44BE-9345-F1BD6435B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90" y="4081202"/>
            <a:ext cx="784936" cy="95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IFS DE ESTRELLAS | Fondo de estrellas, Fondo purpurina de color rosa,  Dibujos animados tom y jerry">
            <a:extLst>
              <a:ext uri="{FF2B5EF4-FFF2-40B4-BE49-F238E27FC236}">
                <a16:creationId xmlns:a16="http://schemas.microsoft.com/office/drawing/2014/main" id="{E830E9FD-A19F-4B89-B0B8-33A1475E11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87" y="1708740"/>
            <a:ext cx="728475" cy="72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51E32FE6-D032-49DC-9D41-6185F4962A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24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95"/>
    </mc:Choice>
    <mc:Fallback>
      <p:transition spd="slow" advTm="73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" descr="Window With The Christmas Garland Royalty Free Cliparts, Vectors, And Stock  Illustration. Image 7801004.">
            <a:extLst>
              <a:ext uri="{FF2B5EF4-FFF2-40B4-BE49-F238E27FC236}">
                <a16:creationId xmlns:a16="http://schemas.microsoft.com/office/drawing/2014/main" id="{0A9DC5D8-DE93-46AD-95DB-C28CF3B13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1" y="1685926"/>
            <a:ext cx="2329815" cy="16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190011-A8FD-4CB4-916E-2928E59D5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78" y="315414"/>
            <a:ext cx="8596668" cy="999861"/>
          </a:xfrm>
        </p:spPr>
        <p:txBody>
          <a:bodyPr>
            <a:normAutofit/>
          </a:bodyPr>
          <a:lstStyle/>
          <a:p>
            <a:r>
              <a:rPr lang="sl-SI" sz="2000" dirty="0"/>
              <a:t>Otroci so izdelali 30 snežink. Odločili so se, da bodo na vsako okno v učilnici prilepili po 3 snežinke. Koliko oken ima učilnica?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05C19A9-B5A5-4524-99EB-6DF0A6F1AC94}"/>
              </a:ext>
            </a:extLst>
          </p:cNvPr>
          <p:cNvSpPr txBox="1"/>
          <p:nvPr/>
        </p:nvSpPr>
        <p:spPr>
          <a:xfrm>
            <a:off x="2269843" y="1036064"/>
            <a:ext cx="1878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: 3 =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40962C8-B58C-4055-86C4-A1607F9BC012}"/>
              </a:ext>
            </a:extLst>
          </p:cNvPr>
          <p:cNvSpPr txBox="1"/>
          <p:nvPr/>
        </p:nvSpPr>
        <p:spPr>
          <a:xfrm>
            <a:off x="3999802" y="1063568"/>
            <a:ext cx="841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C0FCCA0E-D1C0-49C7-A27F-176918E548DD}"/>
              </a:ext>
            </a:extLst>
          </p:cNvPr>
          <p:cNvSpPr txBox="1"/>
          <p:nvPr/>
        </p:nvSpPr>
        <p:spPr>
          <a:xfrm>
            <a:off x="4530670" y="1063568"/>
            <a:ext cx="4446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ker je 10 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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30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2082BB6-A523-45E0-97C3-32416853E78B}"/>
              </a:ext>
            </a:extLst>
          </p:cNvPr>
          <p:cNvGrpSpPr/>
          <p:nvPr/>
        </p:nvGrpSpPr>
        <p:grpSpPr>
          <a:xfrm>
            <a:off x="1678115" y="2050760"/>
            <a:ext cx="1167154" cy="1139706"/>
            <a:chOff x="1652481" y="2110995"/>
            <a:chExt cx="1167154" cy="1139706"/>
          </a:xfrm>
        </p:grpSpPr>
        <p:pic>
          <p:nvPicPr>
            <p:cNvPr id="3074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88D652BB-9847-482D-B313-396EEDF74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2" y="272528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21CA0267-5A81-4CC7-A2EF-EC11FB9D3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2296528" y="272759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01AFF53F-6918-40B3-A65E-91AB07D3C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1" y="2110995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" descr="Window With The Christmas Garland Royalty Free Cliparts, Vectors, And Stock  Illustration. Image 7801004.">
            <a:extLst>
              <a:ext uri="{FF2B5EF4-FFF2-40B4-BE49-F238E27FC236}">
                <a16:creationId xmlns:a16="http://schemas.microsoft.com/office/drawing/2014/main" id="{2B339732-4CF1-4561-9DB3-DAA07035B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92" y="1713430"/>
            <a:ext cx="2329815" cy="16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Window With The Christmas Garland Royalty Free Cliparts, Vectors, And Stock  Illustration. Image 7801004.">
            <a:extLst>
              <a:ext uri="{FF2B5EF4-FFF2-40B4-BE49-F238E27FC236}">
                <a16:creationId xmlns:a16="http://schemas.microsoft.com/office/drawing/2014/main" id="{9985779D-BFCE-4166-BF32-8281758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47" y="1713430"/>
            <a:ext cx="2329815" cy="16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Window With The Christmas Garland Royalty Free Cliparts, Vectors, And Stock  Illustration. Image 7801004.">
            <a:extLst>
              <a:ext uri="{FF2B5EF4-FFF2-40B4-BE49-F238E27FC236}">
                <a16:creationId xmlns:a16="http://schemas.microsoft.com/office/drawing/2014/main" id="{6249E01F-6408-47FE-A8C1-3FCF5BC26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02" y="1713430"/>
            <a:ext cx="2329815" cy="16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Window With The Christmas Garland Royalty Free Cliparts, Vectors, And Stock  Illustration. Image 7801004.">
            <a:extLst>
              <a:ext uri="{FF2B5EF4-FFF2-40B4-BE49-F238E27FC236}">
                <a16:creationId xmlns:a16="http://schemas.microsoft.com/office/drawing/2014/main" id="{75E978A1-9243-4715-A90D-BBF4CA1AB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92" y="3464114"/>
            <a:ext cx="2329815" cy="16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Window With The Christmas Garland Royalty Free Cliparts, Vectors, And Stock  Illustration. Image 7801004.">
            <a:extLst>
              <a:ext uri="{FF2B5EF4-FFF2-40B4-BE49-F238E27FC236}">
                <a16:creationId xmlns:a16="http://schemas.microsoft.com/office/drawing/2014/main" id="{7CD7414A-D347-4F6C-842D-7FE914A6F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47" y="3464114"/>
            <a:ext cx="2329815" cy="16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 descr="Window With The Christmas Garland Royalty Free Cliparts, Vectors, And Stock  Illustration. Image 7801004.">
            <a:extLst>
              <a:ext uri="{FF2B5EF4-FFF2-40B4-BE49-F238E27FC236}">
                <a16:creationId xmlns:a16="http://schemas.microsoft.com/office/drawing/2014/main" id="{EF6DC2F8-BC96-4D15-AE9D-892D76B5C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37" y="5144570"/>
            <a:ext cx="2329815" cy="16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Window With The Christmas Garland Royalty Free Cliparts, Vectors, And Stock  Illustration. Image 7801004.">
            <a:extLst>
              <a:ext uri="{FF2B5EF4-FFF2-40B4-BE49-F238E27FC236}">
                <a16:creationId xmlns:a16="http://schemas.microsoft.com/office/drawing/2014/main" id="{C02D0D66-9CC3-4BF1-AF68-F58AC03DB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92" y="5144570"/>
            <a:ext cx="2329815" cy="16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Window With The Christmas Garland Royalty Free Cliparts, Vectors, And Stock  Illustration. Image 7801004.">
            <a:extLst>
              <a:ext uri="{FF2B5EF4-FFF2-40B4-BE49-F238E27FC236}">
                <a16:creationId xmlns:a16="http://schemas.microsoft.com/office/drawing/2014/main" id="{C4E1F6B8-95C5-4197-98C3-D17529C1C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47" y="5144570"/>
            <a:ext cx="2329815" cy="16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Window With The Christmas Garland Royalty Free Cliparts, Vectors, And Stock  Illustration. Image 7801004.">
            <a:extLst>
              <a:ext uri="{FF2B5EF4-FFF2-40B4-BE49-F238E27FC236}">
                <a16:creationId xmlns:a16="http://schemas.microsoft.com/office/drawing/2014/main" id="{7E3BD7CC-897A-4519-AFF1-3A2ADF5C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02" y="5144570"/>
            <a:ext cx="2329815" cy="16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Skupina 85">
            <a:extLst>
              <a:ext uri="{FF2B5EF4-FFF2-40B4-BE49-F238E27FC236}">
                <a16:creationId xmlns:a16="http://schemas.microsoft.com/office/drawing/2014/main" id="{AA0C374D-ACF3-4BBC-8FD6-34C4360F931A}"/>
              </a:ext>
            </a:extLst>
          </p:cNvPr>
          <p:cNvGrpSpPr/>
          <p:nvPr/>
        </p:nvGrpSpPr>
        <p:grpSpPr>
          <a:xfrm>
            <a:off x="3955582" y="2098539"/>
            <a:ext cx="1167154" cy="1139706"/>
            <a:chOff x="1652481" y="2110995"/>
            <a:chExt cx="1167154" cy="1139706"/>
          </a:xfrm>
        </p:grpSpPr>
        <p:pic>
          <p:nvPicPr>
            <p:cNvPr id="87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C9934BED-34FA-4F4E-83B1-E76DE8502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2" y="272528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7BE9580E-A299-44B6-BF61-FBAB61AA7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2296528" y="272759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1DED8AD6-AF94-4801-9FC8-C7A6BE3B44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1" y="2110995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Skupina 89">
            <a:extLst>
              <a:ext uri="{FF2B5EF4-FFF2-40B4-BE49-F238E27FC236}">
                <a16:creationId xmlns:a16="http://schemas.microsoft.com/office/drawing/2014/main" id="{63E7E60D-8CE7-4C55-8CAE-6A461F6C3728}"/>
              </a:ext>
            </a:extLst>
          </p:cNvPr>
          <p:cNvGrpSpPr/>
          <p:nvPr/>
        </p:nvGrpSpPr>
        <p:grpSpPr>
          <a:xfrm>
            <a:off x="6182893" y="2120735"/>
            <a:ext cx="1167154" cy="1139706"/>
            <a:chOff x="1652481" y="2110995"/>
            <a:chExt cx="1167154" cy="1139706"/>
          </a:xfrm>
        </p:grpSpPr>
        <p:pic>
          <p:nvPicPr>
            <p:cNvPr id="91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2F6CB16F-1C95-4AE9-AE16-844CDFB81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2" y="272528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081525A2-6723-4A7F-BEC4-FAE1D4A27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2296528" y="272759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7477C435-CF7C-43EB-9C02-BDEE11331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1" y="2110995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Skupina 93">
            <a:extLst>
              <a:ext uri="{FF2B5EF4-FFF2-40B4-BE49-F238E27FC236}">
                <a16:creationId xmlns:a16="http://schemas.microsoft.com/office/drawing/2014/main" id="{541BAC98-0E89-4935-AAB8-E821BA3C5F36}"/>
              </a:ext>
            </a:extLst>
          </p:cNvPr>
          <p:cNvGrpSpPr/>
          <p:nvPr/>
        </p:nvGrpSpPr>
        <p:grpSpPr>
          <a:xfrm>
            <a:off x="8345480" y="2120735"/>
            <a:ext cx="1167154" cy="1139706"/>
            <a:chOff x="1652481" y="2110995"/>
            <a:chExt cx="1167154" cy="1139706"/>
          </a:xfrm>
        </p:grpSpPr>
        <p:pic>
          <p:nvPicPr>
            <p:cNvPr id="95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5752EA62-51CE-4274-A17A-2FFAA84AA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2" y="272528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EF640D3B-0784-4866-AFC4-4B5D8EA56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2296528" y="272759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CE69E075-3DDF-480E-9B29-4E53246ED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1" y="2110995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8" name="Skupina 97">
            <a:extLst>
              <a:ext uri="{FF2B5EF4-FFF2-40B4-BE49-F238E27FC236}">
                <a16:creationId xmlns:a16="http://schemas.microsoft.com/office/drawing/2014/main" id="{D9B9EB57-E3E5-4ECF-A68B-D9EFDA7587FB}"/>
              </a:ext>
            </a:extLst>
          </p:cNvPr>
          <p:cNvGrpSpPr/>
          <p:nvPr/>
        </p:nvGrpSpPr>
        <p:grpSpPr>
          <a:xfrm>
            <a:off x="3931076" y="3869636"/>
            <a:ext cx="1167154" cy="1139706"/>
            <a:chOff x="1652481" y="2110995"/>
            <a:chExt cx="1167154" cy="1139706"/>
          </a:xfrm>
        </p:grpSpPr>
        <p:pic>
          <p:nvPicPr>
            <p:cNvPr id="99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5C35CF63-F573-4520-9D8F-C401BD92A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2" y="272528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D782687E-CB0D-4653-BF40-308121550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2296528" y="272759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24D499EF-1026-4405-BA07-3C328D1C2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1" y="2110995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" name="Skupina 101">
            <a:extLst>
              <a:ext uri="{FF2B5EF4-FFF2-40B4-BE49-F238E27FC236}">
                <a16:creationId xmlns:a16="http://schemas.microsoft.com/office/drawing/2014/main" id="{79B978B4-638D-4BD5-A9AC-8E826B22DE8C}"/>
              </a:ext>
            </a:extLst>
          </p:cNvPr>
          <p:cNvGrpSpPr/>
          <p:nvPr/>
        </p:nvGrpSpPr>
        <p:grpSpPr>
          <a:xfrm>
            <a:off x="6145787" y="3845130"/>
            <a:ext cx="1167154" cy="1139706"/>
            <a:chOff x="1652481" y="2110995"/>
            <a:chExt cx="1167154" cy="1139706"/>
          </a:xfrm>
        </p:grpSpPr>
        <p:pic>
          <p:nvPicPr>
            <p:cNvPr id="103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4D480D33-5910-403E-8AA0-688F827557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2" y="272528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7CDAAFE3-95FE-4CEF-93F4-96CA0A5B6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2296528" y="272759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82C80E42-7B67-4D82-B83D-BB5DCFA9E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1" y="2110995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" name="Skupina 105">
            <a:extLst>
              <a:ext uri="{FF2B5EF4-FFF2-40B4-BE49-F238E27FC236}">
                <a16:creationId xmlns:a16="http://schemas.microsoft.com/office/drawing/2014/main" id="{26420435-C22B-4E28-AF95-8975F701513D}"/>
              </a:ext>
            </a:extLst>
          </p:cNvPr>
          <p:cNvGrpSpPr/>
          <p:nvPr/>
        </p:nvGrpSpPr>
        <p:grpSpPr>
          <a:xfrm>
            <a:off x="1686266" y="5551770"/>
            <a:ext cx="1167154" cy="1139706"/>
            <a:chOff x="1652481" y="2110995"/>
            <a:chExt cx="1167154" cy="1139706"/>
          </a:xfrm>
        </p:grpSpPr>
        <p:pic>
          <p:nvPicPr>
            <p:cNvPr id="107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6F76C73C-47E3-4C57-9DE4-B4E882EAB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2" y="272528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F4B3A0E4-29F8-49E6-8558-4BFBE0940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2296528" y="272759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9E104A2D-4D75-4A70-A439-471FD6D45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1" y="2110995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0" name="Skupina 109">
            <a:extLst>
              <a:ext uri="{FF2B5EF4-FFF2-40B4-BE49-F238E27FC236}">
                <a16:creationId xmlns:a16="http://schemas.microsoft.com/office/drawing/2014/main" id="{120B410B-EF56-4E0D-9549-B70D0A1B950C}"/>
              </a:ext>
            </a:extLst>
          </p:cNvPr>
          <p:cNvGrpSpPr/>
          <p:nvPr/>
        </p:nvGrpSpPr>
        <p:grpSpPr>
          <a:xfrm>
            <a:off x="3905227" y="5529530"/>
            <a:ext cx="1167154" cy="1139706"/>
            <a:chOff x="1652481" y="2110995"/>
            <a:chExt cx="1167154" cy="1139706"/>
          </a:xfrm>
        </p:grpSpPr>
        <p:pic>
          <p:nvPicPr>
            <p:cNvPr id="111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ACEC5208-D879-4E26-A57A-938ACC561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2" y="272528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0F633F20-B543-40EA-92F9-977BA540B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2296528" y="272759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BE5F0683-2237-4FF4-A0F1-80F64E226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1" y="2110995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" name="Skupina 113">
            <a:extLst>
              <a:ext uri="{FF2B5EF4-FFF2-40B4-BE49-F238E27FC236}">
                <a16:creationId xmlns:a16="http://schemas.microsoft.com/office/drawing/2014/main" id="{596ED8F8-5BC2-4ADB-9404-7DED7FE59950}"/>
              </a:ext>
            </a:extLst>
          </p:cNvPr>
          <p:cNvGrpSpPr/>
          <p:nvPr/>
        </p:nvGrpSpPr>
        <p:grpSpPr>
          <a:xfrm>
            <a:off x="6111167" y="5521356"/>
            <a:ext cx="1167154" cy="1139706"/>
            <a:chOff x="1652481" y="2110995"/>
            <a:chExt cx="1167154" cy="1139706"/>
          </a:xfrm>
        </p:grpSpPr>
        <p:pic>
          <p:nvPicPr>
            <p:cNvPr id="115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8CC973E9-C0E8-4E11-A421-60481D790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2" y="272528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BDFD4059-0132-49E4-9DCF-8AA634780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2296528" y="272759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B2DEA3ED-511D-45E8-A249-B4990E4A9C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1" y="2110995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" name="Skupina 117">
            <a:extLst>
              <a:ext uri="{FF2B5EF4-FFF2-40B4-BE49-F238E27FC236}">
                <a16:creationId xmlns:a16="http://schemas.microsoft.com/office/drawing/2014/main" id="{E96B7430-BECF-4403-8721-AA99117E7E71}"/>
              </a:ext>
            </a:extLst>
          </p:cNvPr>
          <p:cNvGrpSpPr/>
          <p:nvPr/>
        </p:nvGrpSpPr>
        <p:grpSpPr>
          <a:xfrm>
            <a:off x="8344232" y="5541286"/>
            <a:ext cx="1167154" cy="1139706"/>
            <a:chOff x="1652481" y="2110995"/>
            <a:chExt cx="1167154" cy="1139706"/>
          </a:xfrm>
        </p:grpSpPr>
        <p:pic>
          <p:nvPicPr>
            <p:cNvPr id="119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191DEBD2-1F46-43E2-B4F9-50D5B8053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2" y="272528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7545CBAB-316B-4E18-9A19-4F67194D5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2296528" y="2727594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2" descr="Snowflake Clip Art | Clip art pictures, Geometric drawing, Snowflake clipart">
              <a:extLst>
                <a:ext uri="{FF2B5EF4-FFF2-40B4-BE49-F238E27FC236}">
                  <a16:creationId xmlns:a16="http://schemas.microsoft.com/office/drawing/2014/main" id="{3121341C-ED1A-4D7E-B0D9-438A15A17C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9382">
              <a:off x="1652481" y="2110995"/>
              <a:ext cx="523107" cy="5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424A67E9-6249-477F-B07D-7E26849E1B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5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04"/>
    </mc:Choice>
    <mc:Fallback>
      <p:transition spd="slow" advTm="72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9EEAAC0B-2A45-4606-A8A2-FC82D05BF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24" y="359426"/>
            <a:ext cx="4541036" cy="6324394"/>
          </a:xfrm>
          <a:prstGeom prst="rect">
            <a:avLst/>
          </a:prstGeom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6C844668-E4EA-4484-8504-8EE483E9F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405" y="1452245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AC11E2F9-618A-44CF-9D12-AC940DF1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4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30"/>
    </mc:Choice>
    <mc:Fallback>
      <p:transition spd="slow" advTm="9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190011-A8FD-4CB4-916E-2928E59D5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88" y="660263"/>
            <a:ext cx="8596668" cy="999861"/>
          </a:xfrm>
        </p:spPr>
        <p:txBody>
          <a:bodyPr>
            <a:normAutofit/>
          </a:bodyPr>
          <a:lstStyle/>
          <a:p>
            <a:r>
              <a:rPr lang="sl-SI" sz="2000" dirty="0"/>
              <a:t>Babica je imela 3 knjige, ki jih je razdelila med tri vnuke. Koliko knjig je dobil vsak?</a:t>
            </a:r>
          </a:p>
        </p:txBody>
      </p:sp>
      <p:pic>
        <p:nvPicPr>
          <p:cNvPr id="1026" name="Picture 2" descr="Grandmother Clipart, Transparent PNG Clipart Images Free Download -  ClipartMax">
            <a:extLst>
              <a:ext uri="{FF2B5EF4-FFF2-40B4-BE49-F238E27FC236}">
                <a16:creationId xmlns:a16="http://schemas.microsoft.com/office/drawing/2014/main" id="{FC3BEF25-E921-4A5D-9E05-1B2295771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88" y="1860489"/>
            <a:ext cx="2203482" cy="42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ree School Kids Waving Stock Photo, Picture And Royalty Free Image. Image  81553006.">
            <a:extLst>
              <a:ext uri="{FF2B5EF4-FFF2-40B4-BE49-F238E27FC236}">
                <a16:creationId xmlns:a16="http://schemas.microsoft.com/office/drawing/2014/main" id="{A76AC38B-9B55-4D06-B886-4D24F322A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89" y="3210104"/>
            <a:ext cx="5645921" cy="298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reen Book PNG Clip Art Image | Gallery Yopriceville - High-Quality Images  and Transparent PNG Free Clipart">
            <a:extLst>
              <a:ext uri="{FF2B5EF4-FFF2-40B4-BE49-F238E27FC236}">
                <a16:creationId xmlns:a16="http://schemas.microsoft.com/office/drawing/2014/main" id="{2FDE8F6C-AAF7-4381-8754-C63F5920E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07" y="5479431"/>
            <a:ext cx="1270849" cy="71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reen Book PNG Clip Art Image | Gallery Yopriceville - High-Quality Images  and Transparent PNG Free Clipart">
            <a:extLst>
              <a:ext uri="{FF2B5EF4-FFF2-40B4-BE49-F238E27FC236}">
                <a16:creationId xmlns:a16="http://schemas.microsoft.com/office/drawing/2014/main" id="{81C1F611-4DB6-41D0-8B5E-17FC37F07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07" y="5226787"/>
            <a:ext cx="1270849" cy="71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reen Book PNG Clip Art Image | Gallery Yopriceville - High-Quality Images  and Transparent PNG Free Clipart">
            <a:extLst>
              <a:ext uri="{FF2B5EF4-FFF2-40B4-BE49-F238E27FC236}">
                <a16:creationId xmlns:a16="http://schemas.microsoft.com/office/drawing/2014/main" id="{8E8634E8-158D-4177-B347-1E86DEDF9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07" y="4974143"/>
            <a:ext cx="1270849" cy="71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05C19A9-B5A5-4524-99EB-6DF0A6F1AC94}"/>
              </a:ext>
            </a:extLst>
          </p:cNvPr>
          <p:cNvSpPr txBox="1"/>
          <p:nvPr/>
        </p:nvSpPr>
        <p:spPr>
          <a:xfrm>
            <a:off x="3379911" y="1304803"/>
            <a:ext cx="1673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: 3 =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40962C8-B58C-4055-86C4-A1607F9BC012}"/>
              </a:ext>
            </a:extLst>
          </p:cNvPr>
          <p:cNvSpPr txBox="1"/>
          <p:nvPr/>
        </p:nvSpPr>
        <p:spPr>
          <a:xfrm>
            <a:off x="4883093" y="1304802"/>
            <a:ext cx="700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C0FCCA0E-D1C0-49C7-A27F-176918E548DD}"/>
              </a:ext>
            </a:extLst>
          </p:cNvPr>
          <p:cNvSpPr txBox="1"/>
          <p:nvPr/>
        </p:nvSpPr>
        <p:spPr>
          <a:xfrm>
            <a:off x="5200179" y="1304801"/>
            <a:ext cx="3876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ker je 1 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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3</a:t>
            </a:r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17A4053E-CCA8-4A10-956D-7F3A0EDD70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10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58"/>
    </mc:Choice>
    <mc:Fallback>
      <p:transition spd="slow" advTm="39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55365 0.015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8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35482 0.075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19271 0.1046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ound Table Wooden Surface Clipart Image">
            <a:extLst>
              <a:ext uri="{FF2B5EF4-FFF2-40B4-BE49-F238E27FC236}">
                <a16:creationId xmlns:a16="http://schemas.microsoft.com/office/drawing/2014/main" id="{9F3DF041-1CD9-4AB0-A4EC-0291C211D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24" y="2072497"/>
            <a:ext cx="4125240" cy="41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190011-A8FD-4CB4-916E-2928E59D5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88" y="660263"/>
            <a:ext cx="8596668" cy="999861"/>
          </a:xfrm>
        </p:spPr>
        <p:txBody>
          <a:bodyPr>
            <a:normAutofit/>
          </a:bodyPr>
          <a:lstStyle/>
          <a:p>
            <a:r>
              <a:rPr lang="sl-SI" sz="2000" dirty="0"/>
              <a:t>Na mizi je 6 jabolk in po 3 bom zložila v košaro. Koliko košar potrebujem?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05C19A9-B5A5-4524-99EB-6DF0A6F1AC94}"/>
              </a:ext>
            </a:extLst>
          </p:cNvPr>
          <p:cNvSpPr txBox="1"/>
          <p:nvPr/>
        </p:nvSpPr>
        <p:spPr>
          <a:xfrm>
            <a:off x="3379911" y="1304803"/>
            <a:ext cx="1673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: 3 =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40962C8-B58C-4055-86C4-A1607F9BC012}"/>
              </a:ext>
            </a:extLst>
          </p:cNvPr>
          <p:cNvSpPr txBox="1"/>
          <p:nvPr/>
        </p:nvSpPr>
        <p:spPr>
          <a:xfrm>
            <a:off x="4883093" y="1304802"/>
            <a:ext cx="700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C0FCCA0E-D1C0-49C7-A27F-176918E548DD}"/>
              </a:ext>
            </a:extLst>
          </p:cNvPr>
          <p:cNvSpPr txBox="1"/>
          <p:nvPr/>
        </p:nvSpPr>
        <p:spPr>
          <a:xfrm>
            <a:off x="5200179" y="1304801"/>
            <a:ext cx="3876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ker je 2 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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6</a:t>
            </a:r>
          </a:p>
        </p:txBody>
      </p:sp>
      <p:pic>
        <p:nvPicPr>
          <p:cNvPr id="2052" name="Picture 4" descr="Cartoon Image Of Basket Icon. Basket Symbol Royalty Free Cliparts, Vectors,  And Stock Illustration. Image 81520886.">
            <a:extLst>
              <a:ext uri="{FF2B5EF4-FFF2-40B4-BE49-F238E27FC236}">
                <a16:creationId xmlns:a16="http://schemas.microsoft.com/office/drawing/2014/main" id="{B66D03E3-CFDE-4898-937A-D90859300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31" y="2074242"/>
            <a:ext cx="2961442" cy="296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artoon Image Of Basket Icon. Basket Symbol Royalty Free Cliparts, Vectors,  And Stock Illustration. Image 81520886.">
            <a:extLst>
              <a:ext uri="{FF2B5EF4-FFF2-40B4-BE49-F238E27FC236}">
                <a16:creationId xmlns:a16="http://schemas.microsoft.com/office/drawing/2014/main" id="{8C5C3A96-34DA-45E9-ACD7-A41EEFF97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522" y="3697872"/>
            <a:ext cx="2961442" cy="296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8FCDDF04-8881-4D6F-9977-0BA01F579311}"/>
              </a:ext>
            </a:extLst>
          </p:cNvPr>
          <p:cNvGrpSpPr/>
          <p:nvPr/>
        </p:nvGrpSpPr>
        <p:grpSpPr>
          <a:xfrm>
            <a:off x="690786" y="2532104"/>
            <a:ext cx="2472722" cy="896896"/>
            <a:chOff x="690786" y="2532104"/>
            <a:chExt cx="2472722" cy="896896"/>
          </a:xfrm>
        </p:grpSpPr>
        <p:pic>
          <p:nvPicPr>
            <p:cNvPr id="27" name="Picture 2" descr="Apple Clip Art, PNG, 1271x1449px, Juice, Apple, Cherry, Clip Art, Food  Download Free">
              <a:extLst>
                <a:ext uri="{FF2B5EF4-FFF2-40B4-BE49-F238E27FC236}">
                  <a16:creationId xmlns:a16="http://schemas.microsoft.com/office/drawing/2014/main" id="{F9469984-580C-4C5D-95FD-6C5374AF8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86" y="2532105"/>
              <a:ext cx="787482" cy="89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Apple Clip Art, PNG, 1271x1449px, Juice, Apple, Cherry, Clip Art, Food  Download Free">
              <a:extLst>
                <a:ext uri="{FF2B5EF4-FFF2-40B4-BE49-F238E27FC236}">
                  <a16:creationId xmlns:a16="http://schemas.microsoft.com/office/drawing/2014/main" id="{7B34D6ED-5D9E-46F6-96FA-102471495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406" y="2532105"/>
              <a:ext cx="787482" cy="89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Apple Clip Art, PNG, 1271x1449px, Juice, Apple, Cherry, Clip Art, Food  Download Free">
              <a:extLst>
                <a:ext uri="{FF2B5EF4-FFF2-40B4-BE49-F238E27FC236}">
                  <a16:creationId xmlns:a16="http://schemas.microsoft.com/office/drawing/2014/main" id="{7EC5775F-130C-4CA5-9192-933BA8242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026" y="2532104"/>
              <a:ext cx="787482" cy="89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80737A2-19FA-43B8-8F86-DB6E1ED0F73A}"/>
              </a:ext>
            </a:extLst>
          </p:cNvPr>
          <p:cNvGrpSpPr/>
          <p:nvPr/>
        </p:nvGrpSpPr>
        <p:grpSpPr>
          <a:xfrm>
            <a:off x="836103" y="3404084"/>
            <a:ext cx="2472722" cy="921811"/>
            <a:chOff x="836103" y="3404084"/>
            <a:chExt cx="2472722" cy="921811"/>
          </a:xfrm>
        </p:grpSpPr>
        <p:pic>
          <p:nvPicPr>
            <p:cNvPr id="36" name="Picture 2" descr="Apple Clip Art, PNG, 1271x1449px, Juice, Apple, Cherry, Clip Art, Food  Download Free">
              <a:extLst>
                <a:ext uri="{FF2B5EF4-FFF2-40B4-BE49-F238E27FC236}">
                  <a16:creationId xmlns:a16="http://schemas.microsoft.com/office/drawing/2014/main" id="{72CEFC9B-CE99-452E-A5F8-A13A16019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03" y="3429000"/>
              <a:ext cx="787482" cy="89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Apple Clip Art, PNG, 1271x1449px, Juice, Apple, Cherry, Clip Art, Food  Download Free">
              <a:extLst>
                <a:ext uri="{FF2B5EF4-FFF2-40B4-BE49-F238E27FC236}">
                  <a16:creationId xmlns:a16="http://schemas.microsoft.com/office/drawing/2014/main" id="{7F4FBF35-2A59-4ED0-86D2-4E3FFA543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723" y="3420564"/>
              <a:ext cx="787482" cy="89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Apple Clip Art, PNG, 1271x1449px, Juice, Apple, Cherry, Clip Art, Food  Download Free">
              <a:extLst>
                <a:ext uri="{FF2B5EF4-FFF2-40B4-BE49-F238E27FC236}">
                  <a16:creationId xmlns:a16="http://schemas.microsoft.com/office/drawing/2014/main" id="{148D9BA1-AA9D-4112-A684-75B9D7C4AD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343" y="3404084"/>
              <a:ext cx="787482" cy="89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9D580EFD-6D59-4BA2-AB0B-AEC15C11C8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85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87"/>
    </mc:Choice>
    <mc:Fallback>
      <p:transition spd="slow" advTm="4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4445 L 0.52644 0.061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33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26263 0.1909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190011-A8FD-4CB4-916E-2928E59D5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88" y="660263"/>
            <a:ext cx="8596668" cy="999861"/>
          </a:xfrm>
        </p:spPr>
        <p:txBody>
          <a:bodyPr>
            <a:normAutofit/>
          </a:bodyPr>
          <a:lstStyle/>
          <a:p>
            <a:r>
              <a:rPr lang="sl-SI" sz="2000" dirty="0"/>
              <a:t>Pek Rok je spekel 9 hlebcev kruha. Po 3 jih bo spravil v škatle. Koliko škatel bo potreboval?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05C19A9-B5A5-4524-99EB-6DF0A6F1AC94}"/>
              </a:ext>
            </a:extLst>
          </p:cNvPr>
          <p:cNvSpPr txBox="1"/>
          <p:nvPr/>
        </p:nvSpPr>
        <p:spPr>
          <a:xfrm>
            <a:off x="3379911" y="1304803"/>
            <a:ext cx="1673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: 3 =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40962C8-B58C-4055-86C4-A1607F9BC012}"/>
              </a:ext>
            </a:extLst>
          </p:cNvPr>
          <p:cNvSpPr txBox="1"/>
          <p:nvPr/>
        </p:nvSpPr>
        <p:spPr>
          <a:xfrm>
            <a:off x="4883093" y="1304802"/>
            <a:ext cx="700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C0FCCA0E-D1C0-49C7-A27F-176918E548DD}"/>
              </a:ext>
            </a:extLst>
          </p:cNvPr>
          <p:cNvSpPr txBox="1"/>
          <p:nvPr/>
        </p:nvSpPr>
        <p:spPr>
          <a:xfrm>
            <a:off x="5200179" y="1304801"/>
            <a:ext cx="3876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ker je 3 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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9</a:t>
            </a:r>
          </a:p>
        </p:txBody>
      </p:sp>
      <p:pic>
        <p:nvPicPr>
          <p:cNvPr id="3074" name="Picture 2" descr="Baker Stock Illustrations, Cliparts And Royalty Free Baker Vectors">
            <a:extLst>
              <a:ext uri="{FF2B5EF4-FFF2-40B4-BE49-F238E27FC236}">
                <a16:creationId xmlns:a16="http://schemas.microsoft.com/office/drawing/2014/main" id="{292BC4FB-16B3-48D5-B6A5-AAC30BD32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010" y="2074242"/>
            <a:ext cx="27432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9F9AE891-18C3-45FC-B1EC-F0D459F653F6}"/>
              </a:ext>
            </a:extLst>
          </p:cNvPr>
          <p:cNvGrpSpPr/>
          <p:nvPr/>
        </p:nvGrpSpPr>
        <p:grpSpPr>
          <a:xfrm>
            <a:off x="3170401" y="5088288"/>
            <a:ext cx="7913122" cy="1769712"/>
            <a:chOff x="3170401" y="5088288"/>
            <a:chExt cx="7913122" cy="1769712"/>
          </a:xfrm>
        </p:grpSpPr>
        <p:pic>
          <p:nvPicPr>
            <p:cNvPr id="3076" name="Picture 4" descr="Cardboard box clipart free image">
              <a:extLst>
                <a:ext uri="{FF2B5EF4-FFF2-40B4-BE49-F238E27FC236}">
                  <a16:creationId xmlns:a16="http://schemas.microsoft.com/office/drawing/2014/main" id="{52FA9FDE-650E-40F2-8789-FBC0AE122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401" y="5088289"/>
              <a:ext cx="2686050" cy="1704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Cardboard box clipart free image">
              <a:extLst>
                <a:ext uri="{FF2B5EF4-FFF2-40B4-BE49-F238E27FC236}">
                  <a16:creationId xmlns:a16="http://schemas.microsoft.com/office/drawing/2014/main" id="{DA59C102-E4D7-47A2-A8E7-BD860734A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451" y="5153025"/>
              <a:ext cx="2686050" cy="1704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Cardboard box clipart free image">
              <a:extLst>
                <a:ext uri="{FF2B5EF4-FFF2-40B4-BE49-F238E27FC236}">
                  <a16:creationId xmlns:a16="http://schemas.microsoft.com/office/drawing/2014/main" id="{6E77C359-AD8B-47FD-9227-85CADAEA7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7473" y="5088288"/>
              <a:ext cx="2686050" cy="1704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Artisan Bread PNG Clip Art - Best WEB Clipart">
            <a:extLst>
              <a:ext uri="{FF2B5EF4-FFF2-40B4-BE49-F238E27FC236}">
                <a16:creationId xmlns:a16="http://schemas.microsoft.com/office/drawing/2014/main" id="{D61AEE02-A884-40F0-8A97-D08A72068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66" y="2840857"/>
            <a:ext cx="779394" cy="5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Artisan Bread PNG Clip Art - Best WEB Clipart">
            <a:extLst>
              <a:ext uri="{FF2B5EF4-FFF2-40B4-BE49-F238E27FC236}">
                <a16:creationId xmlns:a16="http://schemas.microsoft.com/office/drawing/2014/main" id="{6F169353-7571-48CC-B1A5-C2DD0A30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60" y="2840855"/>
            <a:ext cx="779394" cy="5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Artisan Bread PNG Clip Art - Best WEB Clipart">
            <a:extLst>
              <a:ext uri="{FF2B5EF4-FFF2-40B4-BE49-F238E27FC236}">
                <a16:creationId xmlns:a16="http://schemas.microsoft.com/office/drawing/2014/main" id="{722D214E-038C-48CE-8AE5-022D1CF04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54" y="2840853"/>
            <a:ext cx="779394" cy="5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Artisan Bread PNG Clip Art - Best WEB Clipart">
            <a:extLst>
              <a:ext uri="{FF2B5EF4-FFF2-40B4-BE49-F238E27FC236}">
                <a16:creationId xmlns:a16="http://schemas.microsoft.com/office/drawing/2014/main" id="{6EECED07-FED9-4AD2-B0F4-A1A0B548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37" y="3239171"/>
            <a:ext cx="779394" cy="5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Artisan Bread PNG Clip Art - Best WEB Clipart">
            <a:extLst>
              <a:ext uri="{FF2B5EF4-FFF2-40B4-BE49-F238E27FC236}">
                <a16:creationId xmlns:a16="http://schemas.microsoft.com/office/drawing/2014/main" id="{43B3638D-9C6E-416A-9EFF-85D09AAD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31" y="3239169"/>
            <a:ext cx="779394" cy="5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Artisan Bread PNG Clip Art - Best WEB Clipart">
            <a:extLst>
              <a:ext uri="{FF2B5EF4-FFF2-40B4-BE49-F238E27FC236}">
                <a16:creationId xmlns:a16="http://schemas.microsoft.com/office/drawing/2014/main" id="{7F7E87A2-C6E4-465B-8937-FC210E8EC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25" y="3239167"/>
            <a:ext cx="779394" cy="5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Artisan Bread PNG Clip Art - Best WEB Clipart">
            <a:extLst>
              <a:ext uri="{FF2B5EF4-FFF2-40B4-BE49-F238E27FC236}">
                <a16:creationId xmlns:a16="http://schemas.microsoft.com/office/drawing/2014/main" id="{07D19E14-6D8B-41BF-B090-B92BE686E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08" y="3637485"/>
            <a:ext cx="779394" cy="5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Artisan Bread PNG Clip Art - Best WEB Clipart">
            <a:extLst>
              <a:ext uri="{FF2B5EF4-FFF2-40B4-BE49-F238E27FC236}">
                <a16:creationId xmlns:a16="http://schemas.microsoft.com/office/drawing/2014/main" id="{81834770-BBAD-4F9A-827C-C00CC7FA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02" y="3637483"/>
            <a:ext cx="779394" cy="5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Artisan Bread PNG Clip Art - Best WEB Clipart">
            <a:extLst>
              <a:ext uri="{FF2B5EF4-FFF2-40B4-BE49-F238E27FC236}">
                <a16:creationId xmlns:a16="http://schemas.microsoft.com/office/drawing/2014/main" id="{E48CB680-1896-4F7E-9CC4-44AE62EDA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96" y="3637481"/>
            <a:ext cx="779394" cy="5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1464155A-E87F-4FF1-B2F6-F58348D63F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568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79"/>
    </mc:Choice>
    <mc:Fallback>
      <p:transition spd="slow" advTm="5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0065 0.3428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664 0.357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29805 0.3479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02318 0.3599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2851 0.3740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275 0.36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00912 0.2486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1513 0.265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5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 0.2486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190011-A8FD-4CB4-916E-2928E59D5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490502"/>
            <a:ext cx="9316720" cy="999861"/>
          </a:xfrm>
        </p:spPr>
        <p:txBody>
          <a:bodyPr>
            <a:normAutofit/>
          </a:bodyPr>
          <a:lstStyle/>
          <a:p>
            <a:r>
              <a:rPr lang="sl-SI" sz="2000" dirty="0"/>
              <a:t>Cvetličarka Špela pripravlja šopke. Ima 12 rož in v en šopek bo dala 3 rože. Koliko šopkov bo cvetličarka Špela naredila?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05C19A9-B5A5-4524-99EB-6DF0A6F1AC94}"/>
              </a:ext>
            </a:extLst>
          </p:cNvPr>
          <p:cNvSpPr txBox="1"/>
          <p:nvPr/>
        </p:nvSpPr>
        <p:spPr>
          <a:xfrm>
            <a:off x="3170401" y="1304803"/>
            <a:ext cx="1883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3 =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40962C8-B58C-4055-86C4-A1607F9BC012}"/>
              </a:ext>
            </a:extLst>
          </p:cNvPr>
          <p:cNvSpPr txBox="1"/>
          <p:nvPr/>
        </p:nvSpPr>
        <p:spPr>
          <a:xfrm>
            <a:off x="4883093" y="1304802"/>
            <a:ext cx="700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C0FCCA0E-D1C0-49C7-A27F-176918E548DD}"/>
              </a:ext>
            </a:extLst>
          </p:cNvPr>
          <p:cNvSpPr txBox="1"/>
          <p:nvPr/>
        </p:nvSpPr>
        <p:spPr>
          <a:xfrm>
            <a:off x="5200179" y="1304801"/>
            <a:ext cx="4151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ker je 4 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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12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3DFD017-77A5-4560-9E8B-85CCADE43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6" y="1416808"/>
            <a:ext cx="2578546" cy="46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lower Stem PNG Images, Free Transparent Flower Stem Download - KindPNG">
            <a:extLst>
              <a:ext uri="{FF2B5EF4-FFF2-40B4-BE49-F238E27FC236}">
                <a16:creationId xmlns:a16="http://schemas.microsoft.com/office/drawing/2014/main" id="{73078AB7-F5C6-4987-945C-D4BED3C09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99" y="2536504"/>
            <a:ext cx="1175107" cy="14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Flower Stem PNG Images, Free Transparent Flower Stem Download - KindPNG">
            <a:extLst>
              <a:ext uri="{FF2B5EF4-FFF2-40B4-BE49-F238E27FC236}">
                <a16:creationId xmlns:a16="http://schemas.microsoft.com/office/drawing/2014/main" id="{898B5B1E-C3A8-4996-B56F-7E49B8BC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523" y="2888541"/>
            <a:ext cx="1175107" cy="14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Flower Stem PNG Images, Free Transparent Flower Stem Download - KindPNG">
            <a:extLst>
              <a:ext uri="{FF2B5EF4-FFF2-40B4-BE49-F238E27FC236}">
                <a16:creationId xmlns:a16="http://schemas.microsoft.com/office/drawing/2014/main" id="{D00C37DD-8E39-4936-BC34-31985B68F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72" y="2536504"/>
            <a:ext cx="1175107" cy="14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Yellow Flower Clipart Free Stock Photo - Public Domain Pictures">
            <a:extLst>
              <a:ext uri="{FF2B5EF4-FFF2-40B4-BE49-F238E27FC236}">
                <a16:creationId xmlns:a16="http://schemas.microsoft.com/office/drawing/2014/main" id="{385F5D97-239F-48F4-95B5-E4584F0AD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91" y="2843078"/>
            <a:ext cx="1365366" cy="151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Yellow Flower Clipart Free Stock Photo - Public Domain Pictures">
            <a:extLst>
              <a:ext uri="{FF2B5EF4-FFF2-40B4-BE49-F238E27FC236}">
                <a16:creationId xmlns:a16="http://schemas.microsoft.com/office/drawing/2014/main" id="{1065C68E-838D-475A-BD6B-AB073DF26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016" y="2643920"/>
            <a:ext cx="1365366" cy="151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Yellow Flower Clipart Free Stock Photo - Public Domain Pictures">
            <a:extLst>
              <a:ext uri="{FF2B5EF4-FFF2-40B4-BE49-F238E27FC236}">
                <a16:creationId xmlns:a16="http://schemas.microsoft.com/office/drawing/2014/main" id="{A7FC52F0-5ABB-4678-9865-FC078ACED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16" y="2330942"/>
            <a:ext cx="1365366" cy="151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ree Flower Clip Art Graphics Of Flowers For Layouts - Single Flower Clip  Art , Free Transparent Clipart - ClipartKey">
            <a:extLst>
              <a:ext uri="{FF2B5EF4-FFF2-40B4-BE49-F238E27FC236}">
                <a16:creationId xmlns:a16="http://schemas.microsoft.com/office/drawing/2014/main" id="{595F056D-D99C-494F-8B29-44E8F85B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7624" y="3035138"/>
            <a:ext cx="731949" cy="15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ree Flower Clip Art Graphics Of Flowers For Layouts - Single Flower Clip  Art , Free Transparent Clipart - ClipartKey">
            <a:extLst>
              <a:ext uri="{FF2B5EF4-FFF2-40B4-BE49-F238E27FC236}">
                <a16:creationId xmlns:a16="http://schemas.microsoft.com/office/drawing/2014/main" id="{11AF29C0-2A1C-4ED8-9148-F08A27805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6062" y="2447985"/>
            <a:ext cx="731949" cy="15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Free Flower Clip Art Graphics Of Flowers For Layouts - Single Flower Clip  Art , Free Transparent Clipart - ClipartKey">
            <a:extLst>
              <a:ext uri="{FF2B5EF4-FFF2-40B4-BE49-F238E27FC236}">
                <a16:creationId xmlns:a16="http://schemas.microsoft.com/office/drawing/2014/main" id="{0D481661-69BF-4433-9160-61AC3C34B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9472" y="2816797"/>
            <a:ext cx="731949" cy="15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Red Tulip Transparent Clip Art Image | Gallery Yopriceville - High-Quality  Images and Transparent PNG Free Clipart">
            <a:extLst>
              <a:ext uri="{FF2B5EF4-FFF2-40B4-BE49-F238E27FC236}">
                <a16:creationId xmlns:a16="http://schemas.microsoft.com/office/drawing/2014/main" id="{FCD5951C-7601-42DE-A62C-3A389226F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57" y="2701417"/>
            <a:ext cx="884300" cy="15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Red Tulip Transparent Clip Art Image | Gallery Yopriceville - High-Quality  Images and Transparent PNG Free Clipart">
            <a:extLst>
              <a:ext uri="{FF2B5EF4-FFF2-40B4-BE49-F238E27FC236}">
                <a16:creationId xmlns:a16="http://schemas.microsoft.com/office/drawing/2014/main" id="{B5B540EE-87D9-4049-A71F-2EF0C1A2D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93" y="2593736"/>
            <a:ext cx="884300" cy="15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Red Tulip Transparent Clip Art Image | Gallery Yopriceville - High-Quality  Images and Transparent PNG Free Clipart">
            <a:extLst>
              <a:ext uri="{FF2B5EF4-FFF2-40B4-BE49-F238E27FC236}">
                <a16:creationId xmlns:a16="http://schemas.microsoft.com/office/drawing/2014/main" id="{BDBD5CE9-A7A7-4087-9E12-59EF8A709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297" y="2359851"/>
            <a:ext cx="884300" cy="15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6641272A-F9D8-45D8-8BF7-D59016B521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61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81"/>
    </mc:Choice>
    <mc:Fallback>
      <p:transition spd="slow" advTm="5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1718 0.2282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114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14076 0.25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" y="127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24688 0.2719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15052 0.290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1453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01472 0.2458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229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1655 0.3173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0.03727 L 0.01745 0.2872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0.00093 L 0.14675 0.32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1" y="1622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23503 0.3328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32956 0.2979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1488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15169 0.2546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127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41107 0.1812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190011-A8FD-4CB4-916E-2928E59D5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78" y="490502"/>
            <a:ext cx="8596668" cy="999861"/>
          </a:xfrm>
        </p:spPr>
        <p:txBody>
          <a:bodyPr>
            <a:normAutofit lnSpcReduction="10000"/>
          </a:bodyPr>
          <a:lstStyle/>
          <a:p>
            <a:r>
              <a:rPr lang="sl-SI" sz="2000" dirty="0"/>
              <a:t>Na zasneženem vrtu so stali snežaki, ki so bili brez gumbov. Manca je prinesla 15 gumbov in vsakemu dala 3. Koliko snežakov je dobilo gumbe?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05C19A9-B5A5-4524-99EB-6DF0A6F1AC94}"/>
              </a:ext>
            </a:extLst>
          </p:cNvPr>
          <p:cNvSpPr txBox="1"/>
          <p:nvPr/>
        </p:nvSpPr>
        <p:spPr>
          <a:xfrm>
            <a:off x="3170401" y="1304803"/>
            <a:ext cx="1883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: 3 =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40962C8-B58C-4055-86C4-A1607F9BC012}"/>
              </a:ext>
            </a:extLst>
          </p:cNvPr>
          <p:cNvSpPr txBox="1"/>
          <p:nvPr/>
        </p:nvSpPr>
        <p:spPr>
          <a:xfrm>
            <a:off x="4883093" y="1304802"/>
            <a:ext cx="700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C0FCCA0E-D1C0-49C7-A27F-176918E548DD}"/>
              </a:ext>
            </a:extLst>
          </p:cNvPr>
          <p:cNvSpPr txBox="1"/>
          <p:nvPr/>
        </p:nvSpPr>
        <p:spPr>
          <a:xfrm>
            <a:off x="5200179" y="1304801"/>
            <a:ext cx="4151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ker je 5 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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15</a:t>
            </a:r>
          </a:p>
        </p:txBody>
      </p:sp>
      <p:pic>
        <p:nvPicPr>
          <p:cNvPr id="70" name="Picture 14" descr="Three Snowmen Stock Illustrations – 172 Three Snowmen Stock Illustrations,  Vectors &amp; Clipart - Dreamstime">
            <a:extLst>
              <a:ext uri="{FF2B5EF4-FFF2-40B4-BE49-F238E27FC236}">
                <a16:creationId xmlns:a16="http://schemas.microsoft.com/office/drawing/2014/main" id="{76774987-49C2-44D3-9FBF-465730BFF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4" r="35527"/>
          <a:stretch/>
        </p:blipFill>
        <p:spPr bwMode="auto">
          <a:xfrm>
            <a:off x="8306737" y="1304800"/>
            <a:ext cx="2024816" cy="50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 descr="Three Snowmen Stock Illustrations – 172 Three Snowmen Stock Illustrations,  Vectors &amp; Clipart - Dreamstime">
            <a:extLst>
              <a:ext uri="{FF2B5EF4-FFF2-40B4-BE49-F238E27FC236}">
                <a16:creationId xmlns:a16="http://schemas.microsoft.com/office/drawing/2014/main" id="{2666A89E-714E-4A51-9A3C-7DEF0F95A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34"/>
          <a:stretch/>
        </p:blipFill>
        <p:spPr bwMode="auto">
          <a:xfrm>
            <a:off x="5520619" y="1219248"/>
            <a:ext cx="2576455" cy="522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Three Snowmen Stock Illustrations – 172 Three Snowmen Stock Illustrations,  Vectors &amp; Clipart - Dreamstime">
            <a:extLst>
              <a:ext uri="{FF2B5EF4-FFF2-40B4-BE49-F238E27FC236}">
                <a16:creationId xmlns:a16="http://schemas.microsoft.com/office/drawing/2014/main" id="{06A698C3-8447-465E-84D3-F7465CFEF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7" r="4492"/>
          <a:stretch/>
        </p:blipFill>
        <p:spPr bwMode="auto">
          <a:xfrm>
            <a:off x="4190976" y="1249680"/>
            <a:ext cx="2225181" cy="50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4" descr="Three Snowmen Stock Illustrations – 172 Three Snowmen Stock Illustrations,  Vectors &amp; Clipart - Dreamstime">
            <a:extLst>
              <a:ext uri="{FF2B5EF4-FFF2-40B4-BE49-F238E27FC236}">
                <a16:creationId xmlns:a16="http://schemas.microsoft.com/office/drawing/2014/main" id="{15B7A9A6-2E23-450B-901F-AE18A3136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4" r="35527"/>
          <a:stretch/>
        </p:blipFill>
        <p:spPr bwMode="auto">
          <a:xfrm>
            <a:off x="2117102" y="1490363"/>
            <a:ext cx="2024816" cy="50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Three Snowmen Stock Illustrations – 172 Three Snowmen Stock Illustrations,  Vectors &amp; Clipart - Dreamstime">
            <a:extLst>
              <a:ext uri="{FF2B5EF4-FFF2-40B4-BE49-F238E27FC236}">
                <a16:creationId xmlns:a16="http://schemas.microsoft.com/office/drawing/2014/main" id="{4A9FFAC7-BACB-42C6-AF5F-1CE8E8A0A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16"/>
          <a:stretch/>
        </p:blipFill>
        <p:spPr bwMode="auto">
          <a:xfrm>
            <a:off x="-241608" y="1226865"/>
            <a:ext cx="2543483" cy="50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05390FC4-EB73-4884-A890-81FDFBE01E4C}"/>
              </a:ext>
            </a:extLst>
          </p:cNvPr>
          <p:cNvGrpSpPr/>
          <p:nvPr/>
        </p:nvGrpSpPr>
        <p:grpSpPr>
          <a:xfrm>
            <a:off x="846061" y="3981148"/>
            <a:ext cx="307067" cy="921195"/>
            <a:chOff x="846061" y="3981148"/>
            <a:chExt cx="307067" cy="921195"/>
          </a:xfrm>
        </p:grpSpPr>
        <p:pic>
          <p:nvPicPr>
            <p:cNvPr id="5138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DB9BE172-4A44-4FF1-9DC3-DAD6C5549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3" y="3981148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68E47881-2B86-4BCF-A69C-582321E63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2" y="4288213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4AB276E2-1CEE-4ED2-BA5B-13A44AF23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1" y="4595278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5B4719A3-ED62-45B2-8180-D91BA437A6E4}"/>
              </a:ext>
            </a:extLst>
          </p:cNvPr>
          <p:cNvGrpSpPr/>
          <p:nvPr/>
        </p:nvGrpSpPr>
        <p:grpSpPr>
          <a:xfrm>
            <a:off x="3016630" y="3972569"/>
            <a:ext cx="307067" cy="921195"/>
            <a:chOff x="846061" y="3981148"/>
            <a:chExt cx="307067" cy="921195"/>
          </a:xfrm>
        </p:grpSpPr>
        <p:pic>
          <p:nvPicPr>
            <p:cNvPr id="72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C4C21FA8-A3D3-4D36-96ED-408CA7563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3" y="3981148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C99380F2-499F-4C71-94C9-B8CABF13D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2" y="4288213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7358B4F5-8F12-4BEA-B8AC-35CD9480A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1" y="4595278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Skupina 74">
            <a:extLst>
              <a:ext uri="{FF2B5EF4-FFF2-40B4-BE49-F238E27FC236}">
                <a16:creationId xmlns:a16="http://schemas.microsoft.com/office/drawing/2014/main" id="{C591E8C1-2A02-41F6-ABE2-6ABF2873DC8D}"/>
              </a:ext>
            </a:extLst>
          </p:cNvPr>
          <p:cNvGrpSpPr/>
          <p:nvPr/>
        </p:nvGrpSpPr>
        <p:grpSpPr>
          <a:xfrm>
            <a:off x="5068703" y="3862562"/>
            <a:ext cx="307067" cy="921195"/>
            <a:chOff x="846061" y="3981148"/>
            <a:chExt cx="307067" cy="921195"/>
          </a:xfrm>
        </p:grpSpPr>
        <p:pic>
          <p:nvPicPr>
            <p:cNvPr id="76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20B0BC90-2D43-48C4-B29E-63C4FF130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3" y="3981148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A60042D3-2600-4D47-8E84-38220C855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2" y="4288213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CD452823-F571-4B7F-B329-456E3AE78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1" y="4595278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F926B0C0-1435-4FDE-8617-CBD8F4A98C58}"/>
              </a:ext>
            </a:extLst>
          </p:cNvPr>
          <p:cNvGrpSpPr/>
          <p:nvPr/>
        </p:nvGrpSpPr>
        <p:grpSpPr>
          <a:xfrm>
            <a:off x="6981131" y="4016094"/>
            <a:ext cx="307067" cy="921195"/>
            <a:chOff x="846061" y="3981148"/>
            <a:chExt cx="307067" cy="921195"/>
          </a:xfrm>
        </p:grpSpPr>
        <p:pic>
          <p:nvPicPr>
            <p:cNvPr id="80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3994BC40-022C-4EB4-8743-14A26C927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3" y="3981148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030E12EE-0478-4B17-AC2F-D3632335E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2" y="4288213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DABCA3F2-9B36-4138-80BF-AB512360C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1" y="4595278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C5083E71-38B4-431F-9C53-A0FFBFBDAD01}"/>
              </a:ext>
            </a:extLst>
          </p:cNvPr>
          <p:cNvGrpSpPr/>
          <p:nvPr/>
        </p:nvGrpSpPr>
        <p:grpSpPr>
          <a:xfrm>
            <a:off x="9165611" y="3963126"/>
            <a:ext cx="307067" cy="921195"/>
            <a:chOff x="846061" y="3981148"/>
            <a:chExt cx="307067" cy="921195"/>
          </a:xfrm>
        </p:grpSpPr>
        <p:pic>
          <p:nvPicPr>
            <p:cNvPr id="84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64AC4729-35FD-40AD-A010-643828E38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3" y="3981148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C6D60553-39D0-433C-8456-898C32A5E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2" y="4288213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8" descr="Button Pin PNG and Button Pin Transparent Clipart Free Download. - CleanPNG  / KissPNG">
              <a:extLst>
                <a:ext uri="{FF2B5EF4-FFF2-40B4-BE49-F238E27FC236}">
                  <a16:creationId xmlns:a16="http://schemas.microsoft.com/office/drawing/2014/main" id="{E4A8C7B9-F9E3-489D-955F-124B36A3C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61" y="4595278"/>
              <a:ext cx="307065" cy="3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1C226273-F2EF-4718-87ED-B086145951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35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52"/>
    </mc:Choice>
    <mc:Fallback>
      <p:transition spd="slow" advTm="5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190011-A8FD-4CB4-916E-2928E59D5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78" y="490502"/>
            <a:ext cx="8596668" cy="999861"/>
          </a:xfrm>
        </p:spPr>
        <p:txBody>
          <a:bodyPr>
            <a:normAutofit lnSpcReduction="10000"/>
          </a:bodyPr>
          <a:lstStyle/>
          <a:p>
            <a:r>
              <a:rPr lang="sl-SI" sz="2000" dirty="0"/>
              <a:t>Zapadel je prvi sneg. Otroci so naredili 18 velikih kep in naredili snežake. Vsak snežak je bil sestavljen iz treh kep. Koliko snežakov so naredili otroci?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05C19A9-B5A5-4524-99EB-6DF0A6F1AC94}"/>
              </a:ext>
            </a:extLst>
          </p:cNvPr>
          <p:cNvSpPr txBox="1"/>
          <p:nvPr/>
        </p:nvSpPr>
        <p:spPr>
          <a:xfrm>
            <a:off x="3170401" y="1304803"/>
            <a:ext cx="1883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: 3 =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40962C8-B58C-4055-86C4-A1607F9BC012}"/>
              </a:ext>
            </a:extLst>
          </p:cNvPr>
          <p:cNvSpPr txBox="1"/>
          <p:nvPr/>
        </p:nvSpPr>
        <p:spPr>
          <a:xfrm>
            <a:off x="4883093" y="1304802"/>
            <a:ext cx="700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C0FCCA0E-D1C0-49C7-A27F-176918E548DD}"/>
              </a:ext>
            </a:extLst>
          </p:cNvPr>
          <p:cNvSpPr txBox="1"/>
          <p:nvPr/>
        </p:nvSpPr>
        <p:spPr>
          <a:xfrm>
            <a:off x="5200179" y="1304801"/>
            <a:ext cx="4151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ker je 6 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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18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27701FB2-D96D-4837-89A9-B0CB1F85E1C5}"/>
              </a:ext>
            </a:extLst>
          </p:cNvPr>
          <p:cNvGrpSpPr/>
          <p:nvPr/>
        </p:nvGrpSpPr>
        <p:grpSpPr>
          <a:xfrm flipH="1">
            <a:off x="313849" y="2322459"/>
            <a:ext cx="2348071" cy="2608055"/>
            <a:chOff x="151289" y="2787504"/>
            <a:chExt cx="2627429" cy="3142871"/>
          </a:xfrm>
        </p:grpSpPr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B19EC6F6-9F6E-4105-B332-F139C0800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999" y="4530471"/>
              <a:ext cx="2091259" cy="1399904"/>
            </a:xfrm>
            <a:prstGeom prst="rect">
              <a:avLst/>
            </a:prstGeom>
          </p:spPr>
        </p:pic>
        <p:pic>
          <p:nvPicPr>
            <p:cNvPr id="8" name="Slika 7" descr="Slika, ki vsebuje besede kuhinjska posoda, lonec&#10;&#10;Opis je samodejno ustvarjen">
              <a:extLst>
                <a:ext uri="{FF2B5EF4-FFF2-40B4-BE49-F238E27FC236}">
                  <a16:creationId xmlns:a16="http://schemas.microsoft.com/office/drawing/2014/main" id="{B7008852-168A-41B6-9233-EB5ADD98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289" y="3234063"/>
              <a:ext cx="2627429" cy="1530410"/>
            </a:xfrm>
            <a:prstGeom prst="rect">
              <a:avLst/>
            </a:prstGeom>
          </p:spPr>
        </p:pic>
        <p:pic>
          <p:nvPicPr>
            <p:cNvPr id="6" name="Slika 5">
              <a:extLst>
                <a:ext uri="{FF2B5EF4-FFF2-40B4-BE49-F238E27FC236}">
                  <a16:creationId xmlns:a16="http://schemas.microsoft.com/office/drawing/2014/main" id="{88EA3D24-18B7-40BB-9815-4473DFA5B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873" y="2787504"/>
              <a:ext cx="1296155" cy="1022560"/>
            </a:xfrm>
            <a:prstGeom prst="rect">
              <a:avLst/>
            </a:prstGeom>
          </p:spPr>
        </p:pic>
      </p:grp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04CAE8BE-564A-4885-9A90-FC623BD4FE61}"/>
              </a:ext>
            </a:extLst>
          </p:cNvPr>
          <p:cNvGrpSpPr/>
          <p:nvPr/>
        </p:nvGrpSpPr>
        <p:grpSpPr>
          <a:xfrm>
            <a:off x="1908025" y="3401313"/>
            <a:ext cx="2140728" cy="2377754"/>
            <a:chOff x="151289" y="2787504"/>
            <a:chExt cx="2627429" cy="3142871"/>
          </a:xfrm>
        </p:grpSpPr>
        <p:pic>
          <p:nvPicPr>
            <p:cNvPr id="58" name="Slika 57">
              <a:extLst>
                <a:ext uri="{FF2B5EF4-FFF2-40B4-BE49-F238E27FC236}">
                  <a16:creationId xmlns:a16="http://schemas.microsoft.com/office/drawing/2014/main" id="{E11EBA0F-7C52-474B-A941-DF1E7908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9999" y="4530471"/>
              <a:ext cx="2091259" cy="1399904"/>
            </a:xfrm>
            <a:prstGeom prst="rect">
              <a:avLst/>
            </a:prstGeom>
          </p:spPr>
        </p:pic>
        <p:pic>
          <p:nvPicPr>
            <p:cNvPr id="59" name="Slika 58" descr="Slika, ki vsebuje besede kuhinjska posoda, lonec&#10;&#10;Opis je samodejno ustvarjen">
              <a:extLst>
                <a:ext uri="{FF2B5EF4-FFF2-40B4-BE49-F238E27FC236}">
                  <a16:creationId xmlns:a16="http://schemas.microsoft.com/office/drawing/2014/main" id="{50EC7B0F-927C-4D8C-9B79-3965CF34B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289" y="3234063"/>
              <a:ext cx="2627429" cy="1530410"/>
            </a:xfrm>
            <a:prstGeom prst="rect">
              <a:avLst/>
            </a:prstGeom>
          </p:spPr>
        </p:pic>
        <p:pic>
          <p:nvPicPr>
            <p:cNvPr id="60" name="Slika 59">
              <a:extLst>
                <a:ext uri="{FF2B5EF4-FFF2-40B4-BE49-F238E27FC236}">
                  <a16:creationId xmlns:a16="http://schemas.microsoft.com/office/drawing/2014/main" id="{DC759262-4A96-42A5-99F2-1A9517C83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873" y="2787504"/>
              <a:ext cx="1296155" cy="1022560"/>
            </a:xfrm>
            <a:prstGeom prst="rect">
              <a:avLst/>
            </a:prstGeom>
          </p:spPr>
        </p:pic>
      </p:grpSp>
      <p:grpSp>
        <p:nvGrpSpPr>
          <p:cNvPr id="62" name="Skupina 61">
            <a:extLst>
              <a:ext uri="{FF2B5EF4-FFF2-40B4-BE49-F238E27FC236}">
                <a16:creationId xmlns:a16="http://schemas.microsoft.com/office/drawing/2014/main" id="{5137E577-86AE-4A3B-8CEE-CDD48DE128AF}"/>
              </a:ext>
            </a:extLst>
          </p:cNvPr>
          <p:cNvGrpSpPr/>
          <p:nvPr/>
        </p:nvGrpSpPr>
        <p:grpSpPr>
          <a:xfrm flipH="1">
            <a:off x="3746337" y="2368181"/>
            <a:ext cx="1965853" cy="2208838"/>
            <a:chOff x="151289" y="2787504"/>
            <a:chExt cx="2627429" cy="3142871"/>
          </a:xfrm>
        </p:grpSpPr>
        <p:pic>
          <p:nvPicPr>
            <p:cNvPr id="63" name="Slika 62">
              <a:extLst>
                <a:ext uri="{FF2B5EF4-FFF2-40B4-BE49-F238E27FC236}">
                  <a16:creationId xmlns:a16="http://schemas.microsoft.com/office/drawing/2014/main" id="{7235541E-9FE7-4F11-8601-4E0F18BA0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9999" y="4530471"/>
              <a:ext cx="2091259" cy="1399904"/>
            </a:xfrm>
            <a:prstGeom prst="rect">
              <a:avLst/>
            </a:prstGeom>
          </p:spPr>
        </p:pic>
        <p:pic>
          <p:nvPicPr>
            <p:cNvPr id="64" name="Slika 63" descr="Slika, ki vsebuje besede kuhinjska posoda, lonec&#10;&#10;Opis je samodejno ustvarjen">
              <a:extLst>
                <a:ext uri="{FF2B5EF4-FFF2-40B4-BE49-F238E27FC236}">
                  <a16:creationId xmlns:a16="http://schemas.microsoft.com/office/drawing/2014/main" id="{8452B59E-97D2-4C47-BFF6-F51BCA871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289" y="3234063"/>
              <a:ext cx="2627429" cy="1530410"/>
            </a:xfrm>
            <a:prstGeom prst="rect">
              <a:avLst/>
            </a:prstGeom>
          </p:spPr>
        </p:pic>
        <p:pic>
          <p:nvPicPr>
            <p:cNvPr id="65" name="Slika 64">
              <a:extLst>
                <a:ext uri="{FF2B5EF4-FFF2-40B4-BE49-F238E27FC236}">
                  <a16:creationId xmlns:a16="http://schemas.microsoft.com/office/drawing/2014/main" id="{EAA5EF7F-BD43-47D1-9A6E-6A3DC87A3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873" y="2787504"/>
              <a:ext cx="1296155" cy="1022560"/>
            </a:xfrm>
            <a:prstGeom prst="rect">
              <a:avLst/>
            </a:prstGeom>
          </p:spPr>
        </p:pic>
      </p:grpSp>
      <p:grpSp>
        <p:nvGrpSpPr>
          <p:cNvPr id="66" name="Skupina 65">
            <a:extLst>
              <a:ext uri="{FF2B5EF4-FFF2-40B4-BE49-F238E27FC236}">
                <a16:creationId xmlns:a16="http://schemas.microsoft.com/office/drawing/2014/main" id="{7918634C-837B-4B27-911D-436961A9CA80}"/>
              </a:ext>
            </a:extLst>
          </p:cNvPr>
          <p:cNvGrpSpPr/>
          <p:nvPr/>
        </p:nvGrpSpPr>
        <p:grpSpPr>
          <a:xfrm>
            <a:off x="5212451" y="3348759"/>
            <a:ext cx="2140728" cy="2405328"/>
            <a:chOff x="151289" y="2787504"/>
            <a:chExt cx="2627429" cy="3142871"/>
          </a:xfrm>
        </p:grpSpPr>
        <p:pic>
          <p:nvPicPr>
            <p:cNvPr id="67" name="Slika 66">
              <a:extLst>
                <a:ext uri="{FF2B5EF4-FFF2-40B4-BE49-F238E27FC236}">
                  <a16:creationId xmlns:a16="http://schemas.microsoft.com/office/drawing/2014/main" id="{F1636503-5F04-41FD-A8BF-7CE38EE54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9999" y="4530471"/>
              <a:ext cx="2091259" cy="1399904"/>
            </a:xfrm>
            <a:prstGeom prst="rect">
              <a:avLst/>
            </a:prstGeom>
          </p:spPr>
        </p:pic>
        <p:pic>
          <p:nvPicPr>
            <p:cNvPr id="87" name="Slika 86" descr="Slika, ki vsebuje besede kuhinjska posoda, lonec&#10;&#10;Opis je samodejno ustvarjen">
              <a:extLst>
                <a:ext uri="{FF2B5EF4-FFF2-40B4-BE49-F238E27FC236}">
                  <a16:creationId xmlns:a16="http://schemas.microsoft.com/office/drawing/2014/main" id="{BE95EE93-809E-4B5A-92A9-303D7B44D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289" y="3234063"/>
              <a:ext cx="2627429" cy="1530410"/>
            </a:xfrm>
            <a:prstGeom prst="rect">
              <a:avLst/>
            </a:prstGeom>
          </p:spPr>
        </p:pic>
        <p:pic>
          <p:nvPicPr>
            <p:cNvPr id="88" name="Slika 87">
              <a:extLst>
                <a:ext uri="{FF2B5EF4-FFF2-40B4-BE49-F238E27FC236}">
                  <a16:creationId xmlns:a16="http://schemas.microsoft.com/office/drawing/2014/main" id="{D4AFAF4D-4263-48A3-A111-42E50FA47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873" y="2787504"/>
              <a:ext cx="1296155" cy="1022560"/>
            </a:xfrm>
            <a:prstGeom prst="rect">
              <a:avLst/>
            </a:prstGeom>
          </p:spPr>
        </p:pic>
      </p:grpSp>
      <p:grpSp>
        <p:nvGrpSpPr>
          <p:cNvPr id="89" name="Skupina 88">
            <a:extLst>
              <a:ext uri="{FF2B5EF4-FFF2-40B4-BE49-F238E27FC236}">
                <a16:creationId xmlns:a16="http://schemas.microsoft.com/office/drawing/2014/main" id="{8EE475DB-756C-42C5-8B9C-8C91FD4E4E58}"/>
              </a:ext>
            </a:extLst>
          </p:cNvPr>
          <p:cNvGrpSpPr/>
          <p:nvPr/>
        </p:nvGrpSpPr>
        <p:grpSpPr>
          <a:xfrm>
            <a:off x="6927489" y="2272957"/>
            <a:ext cx="1932870" cy="2137704"/>
            <a:chOff x="151289" y="2787504"/>
            <a:chExt cx="2627429" cy="3142871"/>
          </a:xfrm>
        </p:grpSpPr>
        <p:pic>
          <p:nvPicPr>
            <p:cNvPr id="90" name="Slika 89">
              <a:extLst>
                <a:ext uri="{FF2B5EF4-FFF2-40B4-BE49-F238E27FC236}">
                  <a16:creationId xmlns:a16="http://schemas.microsoft.com/office/drawing/2014/main" id="{9B174E03-7B72-4C9C-A984-996597BB4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9999" y="4530471"/>
              <a:ext cx="2091259" cy="1399904"/>
            </a:xfrm>
            <a:prstGeom prst="rect">
              <a:avLst/>
            </a:prstGeom>
          </p:spPr>
        </p:pic>
        <p:pic>
          <p:nvPicPr>
            <p:cNvPr id="91" name="Slika 90" descr="Slika, ki vsebuje besede kuhinjska posoda, lonec&#10;&#10;Opis je samodejno ustvarjen">
              <a:extLst>
                <a:ext uri="{FF2B5EF4-FFF2-40B4-BE49-F238E27FC236}">
                  <a16:creationId xmlns:a16="http://schemas.microsoft.com/office/drawing/2014/main" id="{BC834E02-BFA0-4026-BDA9-B942272FD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289" y="3234063"/>
              <a:ext cx="2627429" cy="1530410"/>
            </a:xfrm>
            <a:prstGeom prst="rect">
              <a:avLst/>
            </a:prstGeom>
          </p:spPr>
        </p:pic>
        <p:pic>
          <p:nvPicPr>
            <p:cNvPr id="92" name="Slika 91">
              <a:extLst>
                <a:ext uri="{FF2B5EF4-FFF2-40B4-BE49-F238E27FC236}">
                  <a16:creationId xmlns:a16="http://schemas.microsoft.com/office/drawing/2014/main" id="{05FCC23D-4497-47A9-8839-4D0322319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873" y="2787504"/>
              <a:ext cx="1296155" cy="1022560"/>
            </a:xfrm>
            <a:prstGeom prst="rect">
              <a:avLst/>
            </a:prstGeom>
          </p:spPr>
        </p:pic>
      </p:grpSp>
      <p:grpSp>
        <p:nvGrpSpPr>
          <p:cNvPr id="93" name="Skupina 92">
            <a:extLst>
              <a:ext uri="{FF2B5EF4-FFF2-40B4-BE49-F238E27FC236}">
                <a16:creationId xmlns:a16="http://schemas.microsoft.com/office/drawing/2014/main" id="{3DE26577-92E0-418E-BC6C-EC9C1216E0C2}"/>
              </a:ext>
            </a:extLst>
          </p:cNvPr>
          <p:cNvGrpSpPr/>
          <p:nvPr/>
        </p:nvGrpSpPr>
        <p:grpSpPr>
          <a:xfrm>
            <a:off x="8472424" y="3768829"/>
            <a:ext cx="1713128" cy="1928936"/>
            <a:chOff x="151289" y="2787504"/>
            <a:chExt cx="2627429" cy="3142871"/>
          </a:xfrm>
        </p:grpSpPr>
        <p:pic>
          <p:nvPicPr>
            <p:cNvPr id="94" name="Slika 93">
              <a:extLst>
                <a:ext uri="{FF2B5EF4-FFF2-40B4-BE49-F238E27FC236}">
                  <a16:creationId xmlns:a16="http://schemas.microsoft.com/office/drawing/2014/main" id="{3F551B8B-3C1F-42D6-B030-A12B779A3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9999" y="4530471"/>
              <a:ext cx="2091259" cy="1399904"/>
            </a:xfrm>
            <a:prstGeom prst="rect">
              <a:avLst/>
            </a:prstGeom>
          </p:spPr>
        </p:pic>
        <p:pic>
          <p:nvPicPr>
            <p:cNvPr id="95" name="Slika 94" descr="Slika, ki vsebuje besede kuhinjska posoda, lonec&#10;&#10;Opis je samodejno ustvarjen">
              <a:extLst>
                <a:ext uri="{FF2B5EF4-FFF2-40B4-BE49-F238E27FC236}">
                  <a16:creationId xmlns:a16="http://schemas.microsoft.com/office/drawing/2014/main" id="{92D4E418-DAE5-4298-937F-41A36867F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289" y="3234063"/>
              <a:ext cx="2627429" cy="1530410"/>
            </a:xfrm>
            <a:prstGeom prst="rect">
              <a:avLst/>
            </a:prstGeom>
          </p:spPr>
        </p:pic>
        <p:pic>
          <p:nvPicPr>
            <p:cNvPr id="96" name="Slika 95">
              <a:extLst>
                <a:ext uri="{FF2B5EF4-FFF2-40B4-BE49-F238E27FC236}">
                  <a16:creationId xmlns:a16="http://schemas.microsoft.com/office/drawing/2014/main" id="{B2D89821-2954-4858-AB14-6E057FE11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873" y="2787504"/>
              <a:ext cx="1296155" cy="1022560"/>
            </a:xfrm>
            <a:prstGeom prst="rect">
              <a:avLst/>
            </a:prstGeom>
          </p:spPr>
        </p:pic>
      </p:grp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FC8D774B-7C41-4C0E-9E5A-C6646BDD1F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25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72"/>
    </mc:Choice>
    <mc:Fallback>
      <p:transition spd="slow" advTm="65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190011-A8FD-4CB4-916E-2928E59D5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78" y="490502"/>
            <a:ext cx="8596668" cy="999861"/>
          </a:xfrm>
        </p:spPr>
        <p:txBody>
          <a:bodyPr>
            <a:normAutofit lnSpcReduction="10000"/>
          </a:bodyPr>
          <a:lstStyle/>
          <a:p>
            <a:r>
              <a:rPr lang="sl-SI" sz="2000" dirty="0"/>
              <a:t>V knjižnico je prispelo 21 novih knjig. Knjižničarka Urška jih je razporedila v knjižno omaro. Na vsako polico je dala po 3 knjige. Na koliko knjižnih polic je razporedila knjige?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05C19A9-B5A5-4524-99EB-6DF0A6F1AC94}"/>
              </a:ext>
            </a:extLst>
          </p:cNvPr>
          <p:cNvSpPr txBox="1"/>
          <p:nvPr/>
        </p:nvSpPr>
        <p:spPr>
          <a:xfrm>
            <a:off x="2518648" y="1356533"/>
            <a:ext cx="1883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: 3 =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40962C8-B58C-4055-86C4-A1607F9BC012}"/>
              </a:ext>
            </a:extLst>
          </p:cNvPr>
          <p:cNvSpPr txBox="1"/>
          <p:nvPr/>
        </p:nvSpPr>
        <p:spPr>
          <a:xfrm>
            <a:off x="4231340" y="1356532"/>
            <a:ext cx="700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C0FCCA0E-D1C0-49C7-A27F-176918E548DD}"/>
              </a:ext>
            </a:extLst>
          </p:cNvPr>
          <p:cNvSpPr txBox="1"/>
          <p:nvPr/>
        </p:nvSpPr>
        <p:spPr>
          <a:xfrm>
            <a:off x="4548426" y="1356531"/>
            <a:ext cx="4151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ker je 7 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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21</a:t>
            </a:r>
          </a:p>
        </p:txBody>
      </p:sp>
      <p:pic>
        <p:nvPicPr>
          <p:cNvPr id="6154" name="Picture 10" descr="Amazon.com: Ikea Billy Bookcase Birch Veneer 94 1/2x11x41 3/4 490.234.01:  Kitchen &amp; Dining">
            <a:extLst>
              <a:ext uri="{FF2B5EF4-FFF2-40B4-BE49-F238E27FC236}">
                <a16:creationId xmlns:a16="http://schemas.microsoft.com/office/drawing/2014/main" id="{A3AEC992-860E-4809-928C-D046632F6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9" b="20037"/>
          <a:stretch/>
        </p:blipFill>
        <p:spPr bwMode="auto">
          <a:xfrm>
            <a:off x="4112006" y="1741252"/>
            <a:ext cx="7210175" cy="520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My Little Pony Grab &amp; Go Play Pack - Walmart.com - Walmart.com">
            <a:extLst>
              <a:ext uri="{FF2B5EF4-FFF2-40B4-BE49-F238E27FC236}">
                <a16:creationId xmlns:a16="http://schemas.microsoft.com/office/drawing/2014/main" id="{5A9C195E-521E-47E6-B284-F98AAFEAF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76" y="2983124"/>
            <a:ext cx="1496125" cy="99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218 books free clipart | Public domain vectors">
            <a:extLst>
              <a:ext uri="{FF2B5EF4-FFF2-40B4-BE49-F238E27FC236}">
                <a16:creationId xmlns:a16="http://schemas.microsoft.com/office/drawing/2014/main" id="{CB86827E-5FC9-418E-B6CD-F0E71B118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95" y="2884751"/>
            <a:ext cx="1112159" cy="87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atholic schools week 2020 - Clip Art Library">
            <a:extLst>
              <a:ext uri="{FF2B5EF4-FFF2-40B4-BE49-F238E27FC236}">
                <a16:creationId xmlns:a16="http://schemas.microsoft.com/office/drawing/2014/main" id="{083AEBCA-C502-4E29-9363-9E717551F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88" y="3661158"/>
            <a:ext cx="1882941" cy="101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218 books free clipart | Public domain vectors">
            <a:extLst>
              <a:ext uri="{FF2B5EF4-FFF2-40B4-BE49-F238E27FC236}">
                <a16:creationId xmlns:a16="http://schemas.microsoft.com/office/drawing/2014/main" id="{8117273F-6CF5-4E99-A60F-B6C733133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73" y="3716663"/>
            <a:ext cx="1112159" cy="87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y Little Pony Grab &amp; Go Play Pack - Walmart.com - Walmart.com">
            <a:extLst>
              <a:ext uri="{FF2B5EF4-FFF2-40B4-BE49-F238E27FC236}">
                <a16:creationId xmlns:a16="http://schemas.microsoft.com/office/drawing/2014/main" id="{F8081114-B3C7-4653-9729-AE9EB7EF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8" y="4629218"/>
            <a:ext cx="1496125" cy="99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My Little Pony Grab &amp; Go Play Pack - Walmart.com - Walmart.com">
            <a:extLst>
              <a:ext uri="{FF2B5EF4-FFF2-40B4-BE49-F238E27FC236}">
                <a16:creationId xmlns:a16="http://schemas.microsoft.com/office/drawing/2014/main" id="{4B37604A-D462-4FB2-A965-C3D62DB1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304" y="4629218"/>
            <a:ext cx="1496125" cy="99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atholic schools week 2020 - Clip Art Library">
            <a:extLst>
              <a:ext uri="{FF2B5EF4-FFF2-40B4-BE49-F238E27FC236}">
                <a16:creationId xmlns:a16="http://schemas.microsoft.com/office/drawing/2014/main" id="{3232F0F4-7353-489B-B8B2-2A2F6B316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35" y="5394610"/>
            <a:ext cx="1801644" cy="97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E62BF90A-D114-4DE0-A306-A39E1F5C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3518" y="-32194"/>
            <a:ext cx="2120498" cy="21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405E05F1-3465-4AB5-B38E-71319F3FAA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381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42"/>
    </mc:Choice>
    <mc:Fallback>
      <p:transition spd="slow" advTm="7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0.24896 0.062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35508 -0.071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836 0.141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5336 -0.171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80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52695 0.0386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41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41133 -0.1481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01551 L 0.63867 -0.0483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60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4" descr="Open Red Gift Box , Red Present Box With Red Ribbon Bow And Empty Space In  The Box Isolated On White Background Stock Illustration - Illustration of  color, packet: 103802697">
            <a:extLst>
              <a:ext uri="{FF2B5EF4-FFF2-40B4-BE49-F238E27FC236}">
                <a16:creationId xmlns:a16="http://schemas.microsoft.com/office/drawing/2014/main" id="{5EE36EE0-AE6C-4D16-AFDF-BEE50ECA7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5" y="1921790"/>
            <a:ext cx="2587740" cy="19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Open Red Gift Box , Red Present Box With Red Ribbon Bow And Empty Space In  The Box Isolated On White Background Stock Illustration - Illustration of  color, packet: 103802697">
            <a:extLst>
              <a:ext uri="{FF2B5EF4-FFF2-40B4-BE49-F238E27FC236}">
                <a16:creationId xmlns:a16="http://schemas.microsoft.com/office/drawing/2014/main" id="{7C696A73-B642-4C65-8821-CD3130B10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62" y="3046805"/>
            <a:ext cx="2587740" cy="19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Open Red Gift Box , Red Present Box With Red Ribbon Bow And Empty Space In  The Box Isolated On White Background Stock Illustration - Illustration of  color, packet: 103802697">
            <a:extLst>
              <a:ext uri="{FF2B5EF4-FFF2-40B4-BE49-F238E27FC236}">
                <a16:creationId xmlns:a16="http://schemas.microsoft.com/office/drawing/2014/main" id="{5830F360-A039-427C-BDC0-6A343FE9B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3" y="4829400"/>
            <a:ext cx="2587740" cy="19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Open Red Gift Box , Red Present Box With Red Ribbon Bow And Empty Space In  The Box Isolated On White Background Stock Illustration - Illustration of  color, packet: 103802697">
            <a:extLst>
              <a:ext uri="{FF2B5EF4-FFF2-40B4-BE49-F238E27FC236}">
                <a16:creationId xmlns:a16="http://schemas.microsoft.com/office/drawing/2014/main" id="{03D67506-63A3-4A6E-824C-981E89781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73" y="4884067"/>
            <a:ext cx="2587740" cy="19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Open Red Gift Box , Red Present Box With Red Ribbon Bow And Empty Space In  The Box Isolated On White Background Stock Illustration - Illustration of  color, packet: 103802697">
            <a:extLst>
              <a:ext uri="{FF2B5EF4-FFF2-40B4-BE49-F238E27FC236}">
                <a16:creationId xmlns:a16="http://schemas.microsoft.com/office/drawing/2014/main" id="{DDDD2864-D050-4A70-AAC4-404EDA9C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84" y="2839274"/>
            <a:ext cx="2587740" cy="19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Open Red Gift Box , Red Present Box With Red Ribbon Bow And Empty Space In  The Box Isolated On White Background Stock Illustration - Illustration of  color, packet: 103802697">
            <a:extLst>
              <a:ext uri="{FF2B5EF4-FFF2-40B4-BE49-F238E27FC236}">
                <a16:creationId xmlns:a16="http://schemas.microsoft.com/office/drawing/2014/main" id="{20650754-6027-4FD2-A264-33D49B06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71" y="4991363"/>
            <a:ext cx="2587740" cy="19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Open Red Gift Box , Red Present Box With Red Ribbon Bow And Empty Space In  The Box Isolated On White Background Stock Illustration - Illustration of  color, packet: 103802697">
            <a:extLst>
              <a:ext uri="{FF2B5EF4-FFF2-40B4-BE49-F238E27FC236}">
                <a16:creationId xmlns:a16="http://schemas.microsoft.com/office/drawing/2014/main" id="{5302268C-7F0A-4DCA-9180-3BD3D073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87" y="4217527"/>
            <a:ext cx="2587740" cy="19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190011-A8FD-4CB4-916E-2928E59D5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78" y="490502"/>
            <a:ext cx="8596668" cy="999861"/>
          </a:xfrm>
        </p:spPr>
        <p:txBody>
          <a:bodyPr>
            <a:normAutofit/>
          </a:bodyPr>
          <a:lstStyle/>
          <a:p>
            <a:r>
              <a:rPr lang="sl-SI" sz="2000" dirty="0"/>
              <a:t>Manca in Tine sta spekla 24 piškotov. V eno darilno škatlo bosta dala 3 piškote. Koliko darilnih škatel potrebujeta?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05C19A9-B5A5-4524-99EB-6DF0A6F1AC94}"/>
              </a:ext>
            </a:extLst>
          </p:cNvPr>
          <p:cNvSpPr txBox="1"/>
          <p:nvPr/>
        </p:nvSpPr>
        <p:spPr>
          <a:xfrm>
            <a:off x="2518648" y="1356533"/>
            <a:ext cx="1883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: 3 =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40962C8-B58C-4055-86C4-A1607F9BC012}"/>
              </a:ext>
            </a:extLst>
          </p:cNvPr>
          <p:cNvSpPr txBox="1"/>
          <p:nvPr/>
        </p:nvSpPr>
        <p:spPr>
          <a:xfrm>
            <a:off x="4231340" y="1356532"/>
            <a:ext cx="700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C0FCCA0E-D1C0-49C7-A27F-176918E548DD}"/>
              </a:ext>
            </a:extLst>
          </p:cNvPr>
          <p:cNvSpPr txBox="1"/>
          <p:nvPr/>
        </p:nvSpPr>
        <p:spPr>
          <a:xfrm>
            <a:off x="4548426" y="1356531"/>
            <a:ext cx="4151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ker je 8 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</a:t>
            </a:r>
            <a:r>
              <a:rPr lang="sl-SI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24</a:t>
            </a:r>
          </a:p>
        </p:txBody>
      </p:sp>
      <p:pic>
        <p:nvPicPr>
          <p:cNvPr id="2052" name="Picture 4" descr="Open Red Gift Box , Red Present Box With Red Ribbon Bow And Empty Space In  The Box Isolated On White Background Stock Illustration - Illustration of  color, packet: 103802697">
            <a:extLst>
              <a:ext uri="{FF2B5EF4-FFF2-40B4-BE49-F238E27FC236}">
                <a16:creationId xmlns:a16="http://schemas.microsoft.com/office/drawing/2014/main" id="{16BB05AF-5383-43A8-9D12-9DB8636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473" y="2048458"/>
            <a:ext cx="2587740" cy="19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87129212-245F-4C7C-8341-374C42F70DFE}"/>
              </a:ext>
            </a:extLst>
          </p:cNvPr>
          <p:cNvGrpSpPr/>
          <p:nvPr/>
        </p:nvGrpSpPr>
        <p:grpSpPr>
          <a:xfrm>
            <a:off x="603457" y="2366659"/>
            <a:ext cx="995190" cy="860149"/>
            <a:chOff x="500484" y="2373552"/>
            <a:chExt cx="995190" cy="860149"/>
          </a:xfrm>
        </p:grpSpPr>
        <p:pic>
          <p:nvPicPr>
            <p:cNvPr id="2050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51B4BE4F-1A5B-4B22-B6F6-59D33E484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84" y="2476870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73C6A414-0F2F-4F75-90C7-A6A96A523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90" y="2373552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D499191D-FBC8-4341-B941-503F4F14A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104" y="2785871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74BEEB6A-F490-443C-9BC4-135DF671D92F}"/>
              </a:ext>
            </a:extLst>
          </p:cNvPr>
          <p:cNvGrpSpPr/>
          <p:nvPr/>
        </p:nvGrpSpPr>
        <p:grpSpPr>
          <a:xfrm>
            <a:off x="1620154" y="2381695"/>
            <a:ext cx="995190" cy="860149"/>
            <a:chOff x="500484" y="2373552"/>
            <a:chExt cx="995190" cy="860149"/>
          </a:xfrm>
        </p:grpSpPr>
        <p:pic>
          <p:nvPicPr>
            <p:cNvPr id="21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AC95DF12-BA0F-402D-9DD4-B921FE976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84" y="2476870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66EA3066-C6FC-469F-A35E-EE6F2A044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90" y="2373552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67945189-D011-476A-95CE-4786B6CAC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104" y="2785871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5E62F8C9-DC31-4B1E-903B-7DCD1D015B82}"/>
              </a:ext>
            </a:extLst>
          </p:cNvPr>
          <p:cNvGrpSpPr/>
          <p:nvPr/>
        </p:nvGrpSpPr>
        <p:grpSpPr>
          <a:xfrm>
            <a:off x="1672853" y="3357378"/>
            <a:ext cx="995190" cy="860149"/>
            <a:chOff x="500484" y="2373552"/>
            <a:chExt cx="995190" cy="860149"/>
          </a:xfrm>
        </p:grpSpPr>
        <p:pic>
          <p:nvPicPr>
            <p:cNvPr id="25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E49A2026-6000-4A21-A286-85BEF22B3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84" y="2476870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B166B03F-6967-436C-AC05-0D680FF6F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90" y="2373552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8AADBE75-2A8E-498C-8F90-25FAA7A2D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104" y="2785871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BDB02F44-45B6-4CDC-96FA-66FAD9992CB7}"/>
              </a:ext>
            </a:extLst>
          </p:cNvPr>
          <p:cNvGrpSpPr/>
          <p:nvPr/>
        </p:nvGrpSpPr>
        <p:grpSpPr>
          <a:xfrm>
            <a:off x="3815081" y="2399450"/>
            <a:ext cx="995190" cy="860149"/>
            <a:chOff x="500484" y="2373552"/>
            <a:chExt cx="995190" cy="860149"/>
          </a:xfrm>
        </p:grpSpPr>
        <p:pic>
          <p:nvPicPr>
            <p:cNvPr id="29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A3FF4812-C0D7-48B6-846A-591F80D91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84" y="2476870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530FA4DC-17F5-4BF1-AC27-D03B2BCAB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90" y="2373552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CF8CAA3E-8B29-4522-98B8-586157B71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104" y="2785871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28FE625B-F974-445E-9327-DD969D1FBE49}"/>
              </a:ext>
            </a:extLst>
          </p:cNvPr>
          <p:cNvGrpSpPr/>
          <p:nvPr/>
        </p:nvGrpSpPr>
        <p:grpSpPr>
          <a:xfrm>
            <a:off x="575357" y="3420023"/>
            <a:ext cx="995190" cy="860149"/>
            <a:chOff x="500484" y="2373552"/>
            <a:chExt cx="995190" cy="860149"/>
          </a:xfrm>
        </p:grpSpPr>
        <p:pic>
          <p:nvPicPr>
            <p:cNvPr id="41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4565F770-8BD7-432A-AA68-ABF516615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84" y="2476870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DB9C7E44-4DA7-4F3C-AB95-619C6B52EC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90" y="2373552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63E46EF7-178D-4B7D-9246-8AA494D18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104" y="2785871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DAB45870-2723-4659-9069-2FA1D2FE29B0}"/>
              </a:ext>
            </a:extLst>
          </p:cNvPr>
          <p:cNvGrpSpPr/>
          <p:nvPr/>
        </p:nvGrpSpPr>
        <p:grpSpPr>
          <a:xfrm>
            <a:off x="2672875" y="2391444"/>
            <a:ext cx="995190" cy="860149"/>
            <a:chOff x="500484" y="2373552"/>
            <a:chExt cx="995190" cy="860149"/>
          </a:xfrm>
        </p:grpSpPr>
        <p:pic>
          <p:nvPicPr>
            <p:cNvPr id="45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450FE9AA-D287-43EA-A9AF-D2EE92991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84" y="2476870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5358FF4D-B014-4B29-BB59-AE6F2A939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90" y="2373552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F4AA5A0F-4577-4C11-8BAD-AE3DCD22B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104" y="2785871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Skupina 47">
            <a:extLst>
              <a:ext uri="{FF2B5EF4-FFF2-40B4-BE49-F238E27FC236}">
                <a16:creationId xmlns:a16="http://schemas.microsoft.com/office/drawing/2014/main" id="{DE4B77AD-68FD-468B-8976-EE8C108E956B}"/>
              </a:ext>
            </a:extLst>
          </p:cNvPr>
          <p:cNvGrpSpPr/>
          <p:nvPr/>
        </p:nvGrpSpPr>
        <p:grpSpPr>
          <a:xfrm>
            <a:off x="2712620" y="3402267"/>
            <a:ext cx="995190" cy="860149"/>
            <a:chOff x="500484" y="2373552"/>
            <a:chExt cx="995190" cy="860149"/>
          </a:xfrm>
        </p:grpSpPr>
        <p:pic>
          <p:nvPicPr>
            <p:cNvPr id="49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74050703-3332-445D-BBD1-F5C86F8073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84" y="2476870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0D90F57E-47EB-4C5C-B8A6-B4F4E3379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90" y="2373552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7F8FEC8D-3078-4C20-BA9C-12B70065A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104" y="2785871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F8C620A6-F759-42AC-9764-905F8452F6D3}"/>
              </a:ext>
            </a:extLst>
          </p:cNvPr>
          <p:cNvGrpSpPr/>
          <p:nvPr/>
        </p:nvGrpSpPr>
        <p:grpSpPr>
          <a:xfrm>
            <a:off x="3847663" y="3375133"/>
            <a:ext cx="995190" cy="860149"/>
            <a:chOff x="500484" y="2373552"/>
            <a:chExt cx="995190" cy="860149"/>
          </a:xfrm>
        </p:grpSpPr>
        <p:pic>
          <p:nvPicPr>
            <p:cNvPr id="53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872EF2F6-4D4F-41F3-8FEB-C6A2913CD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84" y="2476870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456E9367-59C2-408E-95D8-F721877CC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90" y="2373552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Christmas Cookie Clip Art, PNG, 6169x5523px, Frosting Icing, Biscuit,  Biscuits, Can Stock Photo, Chocolate Download Free">
              <a:extLst>
                <a:ext uri="{FF2B5EF4-FFF2-40B4-BE49-F238E27FC236}">
                  <a16:creationId xmlns:a16="http://schemas.microsoft.com/office/drawing/2014/main" id="{CB3B0E9A-FFC9-4666-A247-BDE1A2012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104" y="2785871"/>
              <a:ext cx="500284" cy="447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8BF79653-AE9D-480D-8FA3-C30E49014B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226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13"/>
    </mc:Choice>
    <mc:Fallback>
      <p:transition spd="slow" advTm="7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34296 0.00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0.3405 0.184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8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25235 0.283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06796 0.4048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326 -0.019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03893 0.3967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26849 -0.0064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7.5|3.6|2.2|2|3.1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10.6|2.2|1.5|1.4|1.4|1.5|1.4|1.7|1.4|1.6|3.9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2.2|4|0.9|2.1|2.7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2|1.5|1.6|1.8|1.5|2.1|2|1.7|1.5|2.1|6.3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9.7|4.2|2.9|2.6|3.6|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3.3|2.7|2.4|1.4|2.3|1.4|3|1.4|2.9|1.6|4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15.6|4.8|1|1.3|1|1.3|4.8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17.7|2.2|2|1.8|3.5|2.1|2.2|4.6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13.9|2|1.1|1.6|1.1|2.2|1.1|1.9|1.1|1.7|0.8|1.6|0.9|1.9|1|5.3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5.8|9.9|2.4|2|1.6|1.2|1|1.2|2.3|1.3|5|7.3|10.1"/>
</p:tagLst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6C6C7C0809F54490AF8CC3CB365A88" ma:contentTypeVersion="13" ma:contentTypeDescription="Ustvari nov dokument." ma:contentTypeScope="" ma:versionID="8511ec54e105997e392021061e349bbc">
  <xsd:schema xmlns:xsd="http://www.w3.org/2001/XMLSchema" xmlns:xs="http://www.w3.org/2001/XMLSchema" xmlns:p="http://schemas.microsoft.com/office/2006/metadata/properties" xmlns:ns3="bfab77db-7a3c-4e0c-9ce2-471f85717837" xmlns:ns4="073c2dc4-fb49-4b53-88d6-a73c084b1d1c" targetNamespace="http://schemas.microsoft.com/office/2006/metadata/properties" ma:root="true" ma:fieldsID="964ea2b2575df7b1dd8440bb70f7fcf4" ns3:_="" ns4:_="">
    <xsd:import namespace="bfab77db-7a3c-4e0c-9ce2-471f85717837"/>
    <xsd:import namespace="073c2dc4-fb49-4b53-88d6-a73c084b1d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b77db-7a3c-4e0c-9ce2-471f857178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Razprševanje namiga za skupno rabo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3c2dc4-fb49-4b53-88d6-a73c084b1d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05244ED-CEB4-4146-9238-3426CE76A8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b77db-7a3c-4e0c-9ce2-471f85717837"/>
    <ds:schemaRef ds:uri="073c2dc4-fb49-4b53-88d6-a73c084b1d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4301B7-C11B-4776-B918-978A6994E6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DAB364-F53A-4107-8EA2-FE87296D4686}">
  <ds:schemaRefs>
    <ds:schemaRef ds:uri="http://www.w3.org/XML/1998/namespace"/>
    <ds:schemaRef ds:uri="073c2dc4-fb49-4b53-88d6-a73c084b1d1c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fab77db-7a3c-4e0c-9ce2-471f8571783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</TotalTime>
  <Words>387</Words>
  <Application>Microsoft Office PowerPoint</Application>
  <PresentationFormat>Širokozaslonsko</PresentationFormat>
  <Paragraphs>41</Paragraphs>
  <Slides>12</Slides>
  <Notes>0</Notes>
  <HiddenSlides>0</HiddenSlides>
  <MMClips>12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Gladko</vt:lpstr>
      <vt:lpstr>Delimo s številom 3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Delimo s številom 3</dc:title>
  <dc:creator>Andreja Vavpetič</dc:creator>
  <cp:lastModifiedBy>sdajc</cp:lastModifiedBy>
  <cp:revision>7</cp:revision>
  <dcterms:created xsi:type="dcterms:W3CDTF">2020-12-29T13:31:51Z</dcterms:created>
  <dcterms:modified xsi:type="dcterms:W3CDTF">2022-01-25T05:47:23Z</dcterms:modified>
</cp:coreProperties>
</file>