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300" r:id="rId4"/>
    <p:sldId id="302" r:id="rId5"/>
    <p:sldId id="296" r:id="rId6"/>
    <p:sldId id="297" r:id="rId7"/>
    <p:sldId id="299" r:id="rId8"/>
    <p:sldId id="276" r:id="rId9"/>
    <p:sldId id="293" r:id="rId10"/>
    <p:sldId id="282" r:id="rId11"/>
    <p:sldId id="289" r:id="rId12"/>
    <p:sldId id="291" r:id="rId13"/>
    <p:sldId id="294" r:id="rId14"/>
    <p:sldId id="295" r:id="rId15"/>
    <p:sldId id="258" r:id="rId16"/>
  </p:sldIdLst>
  <p:sldSz cx="9144000" cy="6858000" type="screen4x3"/>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99FF"/>
    <a:srgbClr val="00FFFF"/>
    <a:srgbClr val="CC99FF"/>
    <a:srgbClr val="99FF33"/>
    <a:srgbClr val="66FF33"/>
    <a:srgbClr val="00FF00"/>
    <a:srgbClr val="FF33CC"/>
    <a:srgbClr val="FF99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82" autoAdjust="0"/>
  </p:normalViewPr>
  <p:slideViewPr>
    <p:cSldViewPr>
      <p:cViewPr varScale="1">
        <p:scale>
          <a:sx n="134" d="100"/>
          <a:sy n="134" d="100"/>
        </p:scale>
        <p:origin x="2580" y="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356E78CC-27F0-4C30-9B37-61F8318DB249}" type="datetimeFigureOut">
              <a:rPr lang="nl-NL" smtClean="0"/>
              <a:t>23-10-2022</a:t>
            </a:fld>
            <a:endParaRPr lang="nl-NL"/>
          </a:p>
        </p:txBody>
      </p:sp>
      <p:sp>
        <p:nvSpPr>
          <p:cNvPr id="4" name="Tijdelijke aanduiding voor dia-afbeelding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D7680D65-C340-45A3-9F1E-390F66EF62B5}" type="slidenum">
              <a:rPr lang="nl-NL" smtClean="0"/>
              <a:t>‹#›</a:t>
            </a:fld>
            <a:endParaRPr lang="nl-NL"/>
          </a:p>
        </p:txBody>
      </p:sp>
    </p:spTree>
    <p:extLst>
      <p:ext uri="{BB962C8B-B14F-4D97-AF65-F5344CB8AC3E}">
        <p14:creationId xmlns:p14="http://schemas.microsoft.com/office/powerpoint/2010/main" val="207760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D7680D65-C340-45A3-9F1E-390F66EF62B5}" type="slidenum">
              <a:rPr lang="nl-NL" smtClean="0"/>
              <a:t>6</a:t>
            </a:fld>
            <a:endParaRPr lang="nl-NL"/>
          </a:p>
        </p:txBody>
      </p:sp>
    </p:spTree>
    <p:extLst>
      <p:ext uri="{BB962C8B-B14F-4D97-AF65-F5344CB8AC3E}">
        <p14:creationId xmlns:p14="http://schemas.microsoft.com/office/powerpoint/2010/main" val="115653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7680D65-C340-45A3-9F1E-390F66EF62B5}" type="slidenum">
              <a:rPr lang="nl-NL" smtClean="0"/>
              <a:t>13</a:t>
            </a:fld>
            <a:endParaRPr lang="nl-NL"/>
          </a:p>
        </p:txBody>
      </p:sp>
    </p:spTree>
    <p:extLst>
      <p:ext uri="{BB962C8B-B14F-4D97-AF65-F5344CB8AC3E}">
        <p14:creationId xmlns:p14="http://schemas.microsoft.com/office/powerpoint/2010/main" val="284278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23-10-2022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32659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23-10-2022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66458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23-10-2022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265424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23-10-2022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100374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23-10-2022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2813431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23-10-2022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236493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EB3763D-8107-435A-BC0D-D7F843BB164E}" type="datetimeFigureOut">
              <a:rPr lang="nl-NL" smtClean="0"/>
              <a:t>23-10-2022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98917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EB3763D-8107-435A-BC0D-D7F843BB164E}" type="datetimeFigureOut">
              <a:rPr lang="nl-NL" smtClean="0"/>
              <a:t>23-10-2022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255739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EB3763D-8107-435A-BC0D-D7F843BB164E}" type="datetimeFigureOut">
              <a:rPr lang="nl-NL" smtClean="0"/>
              <a:t>23-10-2022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4162320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EB3763D-8107-435A-BC0D-D7F843BB164E}" type="datetimeFigureOut">
              <a:rPr lang="nl-NL" smtClean="0"/>
              <a:t>23-10-2022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3989333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EB3763D-8107-435A-BC0D-D7F843BB164E}" type="datetimeFigureOut">
              <a:rPr lang="nl-NL" smtClean="0"/>
              <a:t>23-10-2022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15839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23-10-2022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567878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EB3763D-8107-435A-BC0D-D7F843BB164E}" type="datetimeFigureOut">
              <a:rPr lang="nl-NL" smtClean="0"/>
              <a:t>23-10-2022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1056557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23-10-2022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3846531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23-10-2022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951197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122363"/>
            <a:ext cx="6858000" cy="2387600"/>
          </a:xfrm>
        </p:spPr>
        <p:txBody>
          <a:bodyPr anchor="b"/>
          <a:lstStyle>
            <a:lvl1pPr algn="ctr">
              <a:defRPr sz="4500"/>
            </a:lvl1pPr>
          </a:lstStyle>
          <a:p>
            <a:r>
              <a:rPr lang="sl-SI"/>
              <a:t>Uredite slog naslova matrice</a:t>
            </a:r>
          </a:p>
        </p:txBody>
      </p:sp>
      <p:sp>
        <p:nvSpPr>
          <p:cNvPr id="3" name="Podnaslov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23. 10. 2022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76821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23. 10. 2022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4172694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9"/>
            <a:ext cx="7886700" cy="2852737"/>
          </a:xfrm>
        </p:spPr>
        <p:txBody>
          <a:bodyPr anchor="b"/>
          <a:lstStyle>
            <a:lvl1pPr>
              <a:defRPr sz="4500"/>
            </a:lvl1pPr>
          </a:lstStyle>
          <a:p>
            <a:r>
              <a:rPr lang="sl-SI"/>
              <a:t>Uredite slog naslova matrice</a:t>
            </a:r>
          </a:p>
        </p:txBody>
      </p:sp>
      <p:sp>
        <p:nvSpPr>
          <p:cNvPr id="3" name="Označba mesta besedila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23. 10. 2022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725070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6286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46291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23. 10. 2022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4144979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29841" y="365126"/>
            <a:ext cx="7886700" cy="1325563"/>
          </a:xfrm>
        </p:spPr>
        <p:txBody>
          <a:bodyPr/>
          <a:lstStyle/>
          <a:p>
            <a:r>
              <a:rPr lang="sl-SI"/>
              <a:t>Uredite slog naslova matrice</a:t>
            </a:r>
          </a:p>
        </p:txBody>
      </p:sp>
      <p:sp>
        <p:nvSpPr>
          <p:cNvPr id="3" name="Označba mesta besedila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Uredite sloge besedila matrice</a:t>
            </a:r>
          </a:p>
        </p:txBody>
      </p:sp>
      <p:sp>
        <p:nvSpPr>
          <p:cNvPr id="4" name="Označba mesta vsebine 3"/>
          <p:cNvSpPr>
            <a:spLocks noGrp="1"/>
          </p:cNvSpPr>
          <p:nvPr>
            <p:ph sz="half" idx="2"/>
          </p:nvPr>
        </p:nvSpPr>
        <p:spPr>
          <a:xfrm>
            <a:off x="629842" y="2505075"/>
            <a:ext cx="3868340"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Uredite sloge besedila matrice</a:t>
            </a:r>
          </a:p>
        </p:txBody>
      </p:sp>
      <p:sp>
        <p:nvSpPr>
          <p:cNvPr id="6" name="Označba mesta vsebine 5"/>
          <p:cNvSpPr>
            <a:spLocks noGrp="1"/>
          </p:cNvSpPr>
          <p:nvPr>
            <p:ph sz="quarter" idx="4"/>
          </p:nvPr>
        </p:nvSpPr>
        <p:spPr>
          <a:xfrm>
            <a:off x="4629150" y="2505075"/>
            <a:ext cx="3887391"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23. 10. 2022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46084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23. 10. 2022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448330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23. 10. 2022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80012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23-10-2022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595998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629841" y="457200"/>
            <a:ext cx="2949178" cy="1600200"/>
          </a:xfrm>
        </p:spPr>
        <p:txBody>
          <a:bodyPr anchor="b"/>
          <a:lstStyle>
            <a:lvl1pPr>
              <a:defRPr sz="2400"/>
            </a:lvl1pPr>
          </a:lstStyle>
          <a:p>
            <a:r>
              <a:rPr lang="sl-SI"/>
              <a:t>Uredite slog naslova matrice</a:t>
            </a:r>
          </a:p>
        </p:txBody>
      </p:sp>
      <p:sp>
        <p:nvSpPr>
          <p:cNvPr id="3" name="Označba mesta vsebine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23. 10. 2022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064201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29841" y="457200"/>
            <a:ext cx="2949178" cy="1600200"/>
          </a:xfrm>
        </p:spPr>
        <p:txBody>
          <a:bodyPr anchor="b"/>
          <a:lstStyle>
            <a:lvl1pPr>
              <a:defRPr sz="2400"/>
            </a:lvl1pPr>
          </a:lstStyle>
          <a:p>
            <a:r>
              <a:rPr lang="sl-SI"/>
              <a:t>Uredite slog naslova matrice</a:t>
            </a:r>
          </a:p>
        </p:txBody>
      </p:sp>
      <p:sp>
        <p:nvSpPr>
          <p:cNvPr id="3" name="Označba mesta slik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l-SI"/>
          </a:p>
        </p:txBody>
      </p:sp>
      <p:sp>
        <p:nvSpPr>
          <p:cNvPr id="4" name="Označba mesta besedila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23. 10. 2022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431824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23. 10. 2022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669975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43675" y="365125"/>
            <a:ext cx="1971675"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628650" y="365125"/>
            <a:ext cx="5800725"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23. 10. 2022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3711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EBCEB2B-2412-4CD7-9358-69AEFA5A259A}" type="datetimeFigureOut">
              <a:rPr lang="nl-NL" smtClean="0"/>
              <a:t>23-10-2022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6599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EBCEB2B-2412-4CD7-9358-69AEFA5A259A}" type="datetimeFigureOut">
              <a:rPr lang="nl-NL" smtClean="0"/>
              <a:t>23-10-2022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22448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EBCEB2B-2412-4CD7-9358-69AEFA5A259A}" type="datetimeFigureOut">
              <a:rPr lang="nl-NL" smtClean="0"/>
              <a:t>23-10-2022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52521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EBCEB2B-2412-4CD7-9358-69AEFA5A259A}" type="datetimeFigureOut">
              <a:rPr lang="nl-NL" smtClean="0"/>
              <a:t>23-10-2022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41310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EBCEB2B-2412-4CD7-9358-69AEFA5A259A}" type="datetimeFigureOut">
              <a:rPr lang="nl-NL" smtClean="0"/>
              <a:t>23-10-2022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382959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EBCEB2B-2412-4CD7-9358-69AEFA5A259A}" type="datetimeFigureOut">
              <a:rPr lang="nl-NL" smtClean="0"/>
              <a:t>23-10-2022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87379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CEB2B-2412-4CD7-9358-69AEFA5A259A}" type="datetimeFigureOut">
              <a:rPr lang="nl-NL" smtClean="0"/>
              <a:t>23-10-2022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7E055-5B32-4DE1-8B44-48C613AB4A08}" type="slidenum">
              <a:rPr lang="nl-NL" smtClean="0"/>
              <a:t>‹#›</a:t>
            </a:fld>
            <a:endParaRPr lang="nl-NL"/>
          </a:p>
        </p:txBody>
      </p:sp>
    </p:spTree>
    <p:extLst>
      <p:ext uri="{BB962C8B-B14F-4D97-AF65-F5344CB8AC3E}">
        <p14:creationId xmlns:p14="http://schemas.microsoft.com/office/powerpoint/2010/main" val="224934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B3763D-8107-435A-BC0D-D7F843BB164E}" type="datetimeFigureOut">
              <a:rPr lang="nl-NL" smtClean="0"/>
              <a:t>23-10-2022</a:t>
            </a:fld>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77BDD2-B7AF-4A16-82D0-9B78D252AD4B}" type="slidenum">
              <a:rPr lang="nl-NL" smtClean="0"/>
              <a:t>‹#›</a:t>
            </a:fld>
            <a:endParaRPr lang="nl-NL"/>
          </a:p>
        </p:txBody>
      </p:sp>
    </p:spTree>
    <p:extLst>
      <p:ext uri="{BB962C8B-B14F-4D97-AF65-F5344CB8AC3E}">
        <p14:creationId xmlns:p14="http://schemas.microsoft.com/office/powerpoint/2010/main" val="1655679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F146DF-40EF-4CDA-9A34-B0F39BD7D7C7}" type="datetimeFigureOut">
              <a:rPr lang="sl-SI" smtClean="0"/>
              <a:t>23. 10. 2022</a:t>
            </a:fld>
            <a:endParaRPr lang="sl-SI"/>
          </a:p>
        </p:txBody>
      </p:sp>
      <p:sp>
        <p:nvSpPr>
          <p:cNvPr id="5" name="Označba mesta no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7DE085-5200-41E1-96DE-DFD3F8135918}" type="slidenum">
              <a:rPr lang="sl-SI" smtClean="0"/>
              <a:t>‹#›</a:t>
            </a:fld>
            <a:endParaRPr lang="sl-SI"/>
          </a:p>
        </p:txBody>
      </p:sp>
    </p:spTree>
    <p:extLst>
      <p:ext uri="{BB962C8B-B14F-4D97-AF65-F5344CB8AC3E}">
        <p14:creationId xmlns:p14="http://schemas.microsoft.com/office/powerpoint/2010/main" val="2814252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rrVtWTRkFB4?feature=oembed" TargetMode="External"/><Relationship Id="rId4" Type="http://schemas.openxmlformats.org/officeDocument/2006/relationships/hyperlink" Target="https://youtu.be/rrVtWTRkFB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228829" y="1735186"/>
            <a:ext cx="6858000" cy="847898"/>
          </a:xfrm>
        </p:spPr>
        <p:txBody>
          <a:bodyPr>
            <a:normAutofit/>
          </a:bodyPr>
          <a:lstStyle/>
          <a:p>
            <a:r>
              <a:rPr lang="sl-SI" sz="5400" dirty="0"/>
              <a:t>Project </a:t>
            </a:r>
            <a:r>
              <a:rPr lang="sl-SI" sz="5400" b="1" dirty="0"/>
              <a:t>SMILE too</a:t>
            </a:r>
            <a:endParaRPr lang="sl-SI" sz="5400" dirty="0"/>
          </a:p>
        </p:txBody>
      </p:sp>
      <p:sp>
        <p:nvSpPr>
          <p:cNvPr id="3" name="Podnaslov 2"/>
          <p:cNvSpPr>
            <a:spLocks noGrp="1"/>
          </p:cNvSpPr>
          <p:nvPr>
            <p:ph type="subTitle" idx="1"/>
          </p:nvPr>
        </p:nvSpPr>
        <p:spPr>
          <a:xfrm>
            <a:off x="1275648" y="2878172"/>
            <a:ext cx="6858000" cy="392777"/>
          </a:xfrm>
        </p:spPr>
        <p:txBody>
          <a:bodyPr>
            <a:normAutofit/>
          </a:bodyPr>
          <a:lstStyle/>
          <a:p>
            <a:r>
              <a:rPr lang="en-GB" sz="2100" dirty="0"/>
              <a:t>Social Skills Make Inclusive Life Easier</a:t>
            </a: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5047" y="1025698"/>
            <a:ext cx="1195786" cy="341566"/>
          </a:xfrm>
          <a:prstGeom prst="rect">
            <a:avLst/>
          </a:prstGeom>
        </p:spPr>
      </p:pic>
      <p:sp>
        <p:nvSpPr>
          <p:cNvPr id="8" name="Podnaslov 2"/>
          <p:cNvSpPr txBox="1">
            <a:spLocks/>
          </p:cNvSpPr>
          <p:nvPr/>
        </p:nvSpPr>
        <p:spPr>
          <a:xfrm>
            <a:off x="1228829" y="3419649"/>
            <a:ext cx="6858000" cy="128867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endParaRPr lang="sl-SI" sz="2100" dirty="0">
              <a:solidFill>
                <a:prstClr val="black"/>
              </a:solidFill>
              <a:latin typeface="Calibri" panose="020F0502020204030204"/>
            </a:endParaRPr>
          </a:p>
        </p:txBody>
      </p:sp>
      <p:sp>
        <p:nvSpPr>
          <p:cNvPr id="9" name="Enakokraki trikotnik 8"/>
          <p:cNvSpPr/>
          <p:nvPr/>
        </p:nvSpPr>
        <p:spPr>
          <a:xfrm flipV="1">
            <a:off x="49877" y="857250"/>
            <a:ext cx="3042458" cy="334085"/>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sl-SI" sz="1350">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10" name="Enakokraki trikotnik 9"/>
          <p:cNvSpPr/>
          <p:nvPr/>
        </p:nvSpPr>
        <p:spPr>
          <a:xfrm flipV="1">
            <a:off x="3424845" y="857250"/>
            <a:ext cx="3042458" cy="334085"/>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sl-SI" sz="1350">
              <a:ln w="0"/>
              <a:solidFill>
                <a:prstClr val="black"/>
              </a:solidFill>
              <a:effectLst>
                <a:outerShdw blurRad="38100" dist="19050" dir="2700000" algn="tl" rotWithShape="0">
                  <a:prstClr val="black">
                    <a:alpha val="40000"/>
                  </a:prstClr>
                </a:outerShdw>
              </a:effectLst>
              <a:latin typeface="Calibri" panose="020F0502020204030204"/>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166" y="5130885"/>
            <a:ext cx="3817620" cy="512608"/>
          </a:xfrm>
          <a:prstGeom prst="rect">
            <a:avLst/>
          </a:prstGeom>
        </p:spPr>
      </p:pic>
      <p:sp>
        <p:nvSpPr>
          <p:cNvPr id="11" name="TextovéPole 10">
            <a:extLst>
              <a:ext uri="{FF2B5EF4-FFF2-40B4-BE49-F238E27FC236}">
                <a16:creationId xmlns:a16="http://schemas.microsoft.com/office/drawing/2014/main" id="{BB39B971-1B6B-B992-13CB-9579743CA282}"/>
              </a:ext>
            </a:extLst>
          </p:cNvPr>
          <p:cNvSpPr txBox="1"/>
          <p:nvPr/>
        </p:nvSpPr>
        <p:spPr>
          <a:xfrm>
            <a:off x="2146677" y="3521342"/>
            <a:ext cx="5768494" cy="1077218"/>
          </a:xfrm>
          <a:prstGeom prst="rect">
            <a:avLst/>
          </a:prstGeom>
          <a:noFill/>
        </p:spPr>
        <p:txBody>
          <a:bodyPr wrap="square">
            <a:spAutoFit/>
          </a:bodyPr>
          <a:lstStyle/>
          <a:p>
            <a:pPr algn="ctr"/>
            <a:r>
              <a:rPr lang="en-GB" sz="6400" b="1" dirty="0"/>
              <a:t>Empowerment</a:t>
            </a:r>
          </a:p>
        </p:txBody>
      </p:sp>
    </p:spTree>
    <p:extLst>
      <p:ext uri="{BB962C8B-B14F-4D97-AF65-F5344CB8AC3E}">
        <p14:creationId xmlns:p14="http://schemas.microsoft.com/office/powerpoint/2010/main" val="276313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400" b="1" dirty="0">
                <a:solidFill>
                  <a:schemeClr val="accent1">
                    <a:lumMod val="75000"/>
                  </a:schemeClr>
                </a:solidFill>
              </a:rPr>
              <a:t>Focus on exploration</a:t>
            </a:r>
            <a:endParaRPr lang="en-GB" sz="4400" b="1" dirty="0">
              <a:solidFill>
                <a:schemeClr val="accent1">
                  <a:lumMod val="75000"/>
                </a:schemeClr>
              </a:solidFill>
              <a:effectLst>
                <a:outerShdw blurRad="38100" dist="38100" dir="2700000" algn="tl">
                  <a:srgbClr val="000000">
                    <a:alpha val="43137"/>
                  </a:srgbClr>
                </a:outerShdw>
              </a:effectLst>
            </a:endParaRPr>
          </a:p>
        </p:txBody>
      </p:sp>
      <p:pic>
        <p:nvPicPr>
          <p:cNvPr id="6" name="Tijdelijke aanduiding voor inhoud 5"/>
          <p:cNvPicPr>
            <a:picLocks noGrp="1"/>
          </p:cNvPicPr>
          <p:nvPr>
            <p:ph idx="1"/>
          </p:nvPr>
        </p:nvPicPr>
        <p:blipFill>
          <a:blip r:embed="rId2"/>
          <a:stretch>
            <a:fillRect/>
          </a:stretch>
        </p:blipFill>
        <p:spPr>
          <a:xfrm>
            <a:off x="783168" y="2204864"/>
            <a:ext cx="5123811" cy="3488168"/>
          </a:xfrm>
          <a:prstGeom prst="rect">
            <a:avLst/>
          </a:prstGeom>
        </p:spPr>
      </p:pic>
      <p:pic>
        <p:nvPicPr>
          <p:cNvPr id="5" name="Afbeelding 4"/>
          <p:cNvPicPr>
            <a:picLocks noChangeAspect="1"/>
          </p:cNvPicPr>
          <p:nvPr/>
        </p:nvPicPr>
        <p:blipFill>
          <a:blip r:embed="rId3"/>
          <a:stretch>
            <a:fillRect/>
          </a:stretch>
        </p:blipFill>
        <p:spPr>
          <a:xfrm>
            <a:off x="6012160" y="1916832"/>
            <a:ext cx="2894122" cy="2883423"/>
          </a:xfrm>
          <a:prstGeom prst="rect">
            <a:avLst/>
          </a:prstGeom>
        </p:spPr>
      </p:pic>
      <p:pic>
        <p:nvPicPr>
          <p:cNvPr id="7" name="Afbeelding 3">
            <a:extLst>
              <a:ext uri="{FF2B5EF4-FFF2-40B4-BE49-F238E27FC236}">
                <a16:creationId xmlns:a16="http://schemas.microsoft.com/office/drawing/2014/main" id="{AC82271D-26B8-34B0-E4CC-F9FE401A75AE}"/>
              </a:ext>
            </a:extLst>
          </p:cNvPr>
          <p:cNvPicPr>
            <a:picLocks noChangeAspect="1"/>
          </p:cNvPicPr>
          <p:nvPr/>
        </p:nvPicPr>
        <p:blipFill>
          <a:blip r:embed="rId4"/>
          <a:stretch>
            <a:fillRect/>
          </a:stretch>
        </p:blipFill>
        <p:spPr>
          <a:xfrm>
            <a:off x="755301" y="5445224"/>
            <a:ext cx="758027" cy="155906"/>
          </a:xfrm>
          <a:prstGeom prst="rect">
            <a:avLst/>
          </a:prstGeom>
        </p:spPr>
      </p:pic>
    </p:spTree>
    <p:extLst>
      <p:ext uri="{BB962C8B-B14F-4D97-AF65-F5344CB8AC3E}">
        <p14:creationId xmlns:p14="http://schemas.microsoft.com/office/powerpoint/2010/main" val="2471123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b="1" dirty="0">
                <a:solidFill>
                  <a:schemeClr val="accent1">
                    <a:lumMod val="75000"/>
                  </a:schemeClr>
                </a:solidFill>
              </a:rPr>
              <a:t>Focus on </a:t>
            </a:r>
            <a:br>
              <a:rPr lang="en-GB" b="1" dirty="0">
                <a:solidFill>
                  <a:schemeClr val="accent1">
                    <a:lumMod val="75000"/>
                  </a:schemeClr>
                </a:solidFill>
              </a:rPr>
            </a:br>
            <a:r>
              <a:rPr lang="cs-CZ" b="1" dirty="0">
                <a:solidFill>
                  <a:schemeClr val="accent1">
                    <a:lumMod val="75000"/>
                  </a:schemeClr>
                </a:solidFill>
              </a:rPr>
              <a:t>t</a:t>
            </a:r>
            <a:r>
              <a:rPr lang="en-GB" b="1" dirty="0">
                <a:solidFill>
                  <a:schemeClr val="accent1">
                    <a:lumMod val="75000"/>
                  </a:schemeClr>
                </a:solidFill>
              </a:rPr>
              <a:t>hree basic psychological needs</a:t>
            </a:r>
          </a:p>
        </p:txBody>
      </p:sp>
      <p:pic>
        <p:nvPicPr>
          <p:cNvPr id="4" name="Tijdelijke aanduiding voor inhoud 3"/>
          <p:cNvPicPr>
            <a:picLocks noGrp="1" noChangeAspect="1"/>
          </p:cNvPicPr>
          <p:nvPr>
            <p:ph idx="1"/>
          </p:nvPr>
        </p:nvPicPr>
        <p:blipFill>
          <a:blip r:embed="rId2"/>
          <a:stretch>
            <a:fillRect/>
          </a:stretch>
        </p:blipFill>
        <p:spPr>
          <a:xfrm>
            <a:off x="2204123" y="1417638"/>
            <a:ext cx="5110357" cy="5292870"/>
          </a:xfrm>
          <a:prstGeom prst="rect">
            <a:avLst/>
          </a:prstGeom>
        </p:spPr>
      </p:pic>
      <p:sp>
        <p:nvSpPr>
          <p:cNvPr id="5" name="Stroomdiagram: Proces 4"/>
          <p:cNvSpPr/>
          <p:nvPr/>
        </p:nvSpPr>
        <p:spPr>
          <a:xfrm>
            <a:off x="2638387" y="3140968"/>
            <a:ext cx="1800200" cy="57606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C00000"/>
                </a:solidFill>
                <a:effectLst/>
                <a:uLnTx/>
                <a:uFillTx/>
                <a:latin typeface="Calibri"/>
                <a:ea typeface="+mn-ea"/>
                <a:cs typeface="+mn-cs"/>
              </a:rPr>
              <a:t>AUTONOMY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dirty="0">
                <a:ln>
                  <a:noFill/>
                </a:ln>
                <a:solidFill>
                  <a:srgbClr val="C00000"/>
                </a:solidFill>
                <a:effectLst/>
                <a:uLnTx/>
                <a:uFillTx/>
                <a:latin typeface="Calibri"/>
                <a:ea typeface="+mn-ea"/>
                <a:cs typeface="+mn-cs"/>
              </a:rPr>
              <a:t>‘I can do it myself</a:t>
            </a:r>
            <a:r>
              <a:rPr kumimoji="0" lang="nl-NL" sz="1600" b="1" i="1" u="none" strike="noStrike" kern="1200" cap="none" spc="0" normalizeH="0" baseline="0" noProof="0" dirty="0">
                <a:ln>
                  <a:noFill/>
                </a:ln>
                <a:solidFill>
                  <a:srgbClr val="C00000"/>
                </a:solidFill>
                <a:effectLst/>
                <a:uLnTx/>
                <a:uFillTx/>
                <a:latin typeface="Calibri"/>
                <a:ea typeface="+mn-ea"/>
                <a:cs typeface="+mn-cs"/>
              </a:rPr>
              <a:t>’</a:t>
            </a:r>
            <a:endParaRPr kumimoji="0" lang="en-GB" sz="1600" b="1" i="1" u="none" strike="noStrike" kern="1200" cap="none" spc="0" normalizeH="0" baseline="0" noProof="0" dirty="0">
              <a:ln>
                <a:noFill/>
              </a:ln>
              <a:solidFill>
                <a:srgbClr val="C00000"/>
              </a:solidFill>
              <a:effectLst/>
              <a:uLnTx/>
              <a:uFillTx/>
              <a:latin typeface="Calibri"/>
              <a:ea typeface="+mn-ea"/>
              <a:cs typeface="+mn-cs"/>
            </a:endParaRPr>
          </a:p>
        </p:txBody>
      </p:sp>
      <p:sp>
        <p:nvSpPr>
          <p:cNvPr id="6" name="Stroomdiagram: Proces 5"/>
          <p:cNvSpPr/>
          <p:nvPr/>
        </p:nvSpPr>
        <p:spPr>
          <a:xfrm>
            <a:off x="4937951" y="3157247"/>
            <a:ext cx="1800200" cy="57606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C00000"/>
                </a:solidFill>
                <a:effectLst/>
                <a:uLnTx/>
                <a:uFillTx/>
                <a:latin typeface="Calibri"/>
                <a:ea typeface="+mn-ea"/>
                <a:cs typeface="+mn-cs"/>
              </a:rPr>
              <a:t>COMPETENCE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dirty="0">
                <a:ln>
                  <a:noFill/>
                </a:ln>
                <a:solidFill>
                  <a:srgbClr val="C00000"/>
                </a:solidFill>
                <a:effectLst/>
                <a:uLnTx/>
                <a:uFillTx/>
                <a:latin typeface="Calibri"/>
                <a:ea typeface="+mn-ea"/>
                <a:cs typeface="+mn-cs"/>
              </a:rPr>
              <a:t>‘I can do it’</a:t>
            </a:r>
          </a:p>
        </p:txBody>
      </p:sp>
      <p:sp>
        <p:nvSpPr>
          <p:cNvPr id="7" name="Stroomdiagram: Proces 6"/>
          <p:cNvSpPr/>
          <p:nvPr/>
        </p:nvSpPr>
        <p:spPr>
          <a:xfrm>
            <a:off x="3822093" y="5085184"/>
            <a:ext cx="1800200" cy="57606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C00000"/>
                </a:solidFill>
                <a:effectLst/>
                <a:uLnTx/>
                <a:uFillTx/>
                <a:latin typeface="Calibri"/>
                <a:ea typeface="+mn-ea"/>
                <a:cs typeface="+mn-cs"/>
              </a:rPr>
              <a:t>RELATEDNESS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dirty="0">
                <a:ln>
                  <a:noFill/>
                </a:ln>
                <a:solidFill>
                  <a:srgbClr val="C00000"/>
                </a:solidFill>
                <a:effectLst/>
                <a:uLnTx/>
                <a:uFillTx/>
                <a:latin typeface="Calibri"/>
                <a:ea typeface="+mn-ea"/>
                <a:cs typeface="+mn-cs"/>
              </a:rPr>
              <a:t>‘I belong’</a:t>
            </a:r>
          </a:p>
        </p:txBody>
      </p:sp>
    </p:spTree>
    <p:extLst>
      <p:ext uri="{BB962C8B-B14F-4D97-AF65-F5344CB8AC3E}">
        <p14:creationId xmlns:p14="http://schemas.microsoft.com/office/powerpoint/2010/main" val="397166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400" b="1" dirty="0">
                <a:solidFill>
                  <a:schemeClr val="accent1">
                    <a:lumMod val="75000"/>
                  </a:schemeClr>
                </a:solidFill>
              </a:rPr>
              <a:t>Stimulate a growth mindset</a:t>
            </a:r>
          </a:p>
        </p:txBody>
      </p:sp>
      <p:sp>
        <p:nvSpPr>
          <p:cNvPr id="3" name="Tijdelijke aanduiding voor inhoud 2"/>
          <p:cNvSpPr>
            <a:spLocks noGrp="1"/>
          </p:cNvSpPr>
          <p:nvPr>
            <p:ph idx="1"/>
          </p:nvPr>
        </p:nvSpPr>
        <p:spPr/>
        <p:txBody>
          <a:bodyPr/>
          <a:lstStyle/>
          <a:p>
            <a:endParaRPr lang="en-GB" dirty="0"/>
          </a:p>
        </p:txBody>
      </p:sp>
      <p:pic>
        <p:nvPicPr>
          <p:cNvPr id="4" name="Google Shape;102;p2"/>
          <p:cNvPicPr preferRelativeResize="0"/>
          <p:nvPr/>
        </p:nvPicPr>
        <p:blipFill rotWithShape="1">
          <a:blip r:embed="rId2">
            <a:alphaModFix/>
          </a:blip>
          <a:srcRect/>
          <a:stretch/>
        </p:blipFill>
        <p:spPr>
          <a:xfrm>
            <a:off x="628650" y="1568712"/>
            <a:ext cx="7975798" cy="4865164"/>
          </a:xfrm>
          <a:prstGeom prst="rect">
            <a:avLst/>
          </a:prstGeom>
          <a:noFill/>
          <a:ln>
            <a:noFill/>
          </a:ln>
        </p:spPr>
      </p:pic>
      <p:pic>
        <p:nvPicPr>
          <p:cNvPr id="5" name="Afbeelding 5">
            <a:extLst>
              <a:ext uri="{FF2B5EF4-FFF2-40B4-BE49-F238E27FC236}">
                <a16:creationId xmlns:a16="http://schemas.microsoft.com/office/drawing/2014/main" id="{4DD07810-02C5-8310-F549-5B42B2ED9257}"/>
              </a:ext>
            </a:extLst>
          </p:cNvPr>
          <p:cNvPicPr>
            <a:picLocks noChangeAspect="1"/>
          </p:cNvPicPr>
          <p:nvPr/>
        </p:nvPicPr>
        <p:blipFill>
          <a:blip r:embed="rId3"/>
          <a:stretch>
            <a:fillRect/>
          </a:stretch>
        </p:blipFill>
        <p:spPr>
          <a:xfrm>
            <a:off x="827584" y="6142962"/>
            <a:ext cx="720080" cy="279299"/>
          </a:xfrm>
          <a:prstGeom prst="rect">
            <a:avLst/>
          </a:prstGeom>
        </p:spPr>
      </p:pic>
    </p:spTree>
    <p:extLst>
      <p:ext uri="{BB962C8B-B14F-4D97-AF65-F5344CB8AC3E}">
        <p14:creationId xmlns:p14="http://schemas.microsoft.com/office/powerpoint/2010/main" val="713803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06942" y="1256863"/>
            <a:ext cx="7886700" cy="1693506"/>
          </a:xfrm>
        </p:spPr>
        <p:txBody>
          <a:bodyPr>
            <a:normAutofit/>
          </a:bodyPr>
          <a:lstStyle/>
          <a:p>
            <a:pPr algn="just"/>
            <a:r>
              <a:rPr lang="en-US" sz="2000" dirty="0">
                <a:solidFill>
                  <a:schemeClr val="dk1"/>
                </a:solidFill>
                <a:latin typeface="Calibri"/>
                <a:cs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l-SI" sz="2000" dirty="0">
              <a:solidFill>
                <a:schemeClr val="dk1"/>
              </a:solidFill>
              <a:latin typeface="Calibri"/>
              <a:cs typeface="Calibri"/>
            </a:endParaRPr>
          </a:p>
        </p:txBody>
      </p:sp>
      <p:sp>
        <p:nvSpPr>
          <p:cNvPr id="4" name="Enakokraki trikotnik 3"/>
          <p:cNvSpPr/>
          <p:nvPr/>
        </p:nvSpPr>
        <p:spPr>
          <a:xfrm flipV="1">
            <a:off x="56112" y="857250"/>
            <a:ext cx="3042458" cy="334085"/>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sl-SI" sz="1350">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5" name="Enakokraki trikotnik 4"/>
          <p:cNvSpPr/>
          <p:nvPr/>
        </p:nvSpPr>
        <p:spPr>
          <a:xfrm flipV="1">
            <a:off x="3431080" y="857250"/>
            <a:ext cx="3042458" cy="334085"/>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sl-SI" sz="1350">
              <a:ln w="0"/>
              <a:solidFill>
                <a:prstClr val="black"/>
              </a:solidFill>
              <a:effectLst>
                <a:outerShdw blurRad="38100" dist="19050" dir="2700000" algn="tl" rotWithShape="0">
                  <a:prstClr val="black">
                    <a:alpha val="40000"/>
                  </a:prstClr>
                </a:outerShdw>
              </a:effectLst>
              <a:latin typeface="Calibri" panose="020F0502020204030204"/>
            </a:endParaRPr>
          </a:p>
        </p:txBody>
      </p:sp>
      <p:pic>
        <p:nvPicPr>
          <p:cNvPr id="8"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4" y="3015897"/>
            <a:ext cx="4286250" cy="1250156"/>
          </a:xfrm>
          <a:prstGeom prst="rect">
            <a:avLst/>
          </a:prstGeom>
        </p:spPr>
      </p:pic>
      <p:pic>
        <p:nvPicPr>
          <p:cNvPr id="3" name="Slika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98" y="4925119"/>
            <a:ext cx="7989944" cy="1075631"/>
          </a:xfrm>
          <a:prstGeom prst="rect">
            <a:avLst/>
          </a:prstGeom>
        </p:spPr>
      </p:pic>
    </p:spTree>
    <p:extLst>
      <p:ext uri="{BB962C8B-B14F-4D97-AF65-F5344CB8AC3E}">
        <p14:creationId xmlns:p14="http://schemas.microsoft.com/office/powerpoint/2010/main" val="41549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7">
            <a:extLst>
              <a:ext uri="{FF2B5EF4-FFF2-40B4-BE49-F238E27FC236}">
                <a16:creationId xmlns:a16="http://schemas.microsoft.com/office/drawing/2014/main" id="{0F0B6B13-E2FC-441C-B0EC-0B4B1EBAA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031240"/>
            <a:ext cx="4286250" cy="1250156"/>
          </a:xfrm>
          <a:prstGeom prst="rect">
            <a:avLst/>
          </a:prstGeom>
        </p:spPr>
      </p:pic>
      <p:pic>
        <p:nvPicPr>
          <p:cNvPr id="6" name="Immagine 5">
            <a:extLst>
              <a:ext uri="{FF2B5EF4-FFF2-40B4-BE49-F238E27FC236}">
                <a16:creationId xmlns:a16="http://schemas.microsoft.com/office/drawing/2014/main" id="{26D8D8DB-D9B2-43FA-9C0C-C4A61071B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922" y="116632"/>
            <a:ext cx="3222492" cy="1767003"/>
          </a:xfrm>
          <a:prstGeom prst="rect">
            <a:avLst/>
          </a:prstGeom>
        </p:spPr>
      </p:pic>
      <p:sp>
        <p:nvSpPr>
          <p:cNvPr id="7" name="Rettangolo 6">
            <a:extLst>
              <a:ext uri="{FF2B5EF4-FFF2-40B4-BE49-F238E27FC236}">
                <a16:creationId xmlns:a16="http://schemas.microsoft.com/office/drawing/2014/main" id="{823FFFFF-D82B-4C81-BC98-0FEE3EB7F04A}"/>
              </a:ext>
            </a:extLst>
          </p:cNvPr>
          <p:cNvSpPr/>
          <p:nvPr/>
        </p:nvSpPr>
        <p:spPr>
          <a:xfrm>
            <a:off x="971600" y="3429000"/>
            <a:ext cx="7776864" cy="1384995"/>
          </a:xfrm>
          <a:prstGeom prst="rect">
            <a:avLst/>
          </a:prstGeom>
        </p:spPr>
        <p:txBody>
          <a:bodyPr wrap="square">
            <a:spAutoFit/>
          </a:bodyPr>
          <a:lstStyle/>
          <a:p>
            <a:r>
              <a:rPr lang="nl-NL" sz="6400" dirty="0">
                <a:solidFill>
                  <a:srgbClr val="2F5496"/>
                </a:solidFill>
                <a:latin typeface="Arial Rounded MT Bold" panose="020F0704030504030204" pitchFamily="34" charset="0"/>
                <a:cs typeface="Times New Roman" panose="02020603050405020304" pitchFamily="18" charset="0"/>
              </a:rPr>
              <a:t>Developement</a:t>
            </a:r>
            <a:endParaRPr lang="it-IT" sz="6400" dirty="0">
              <a:solidFill>
                <a:srgbClr val="2F5496"/>
              </a:solidFill>
              <a:latin typeface="Arial Rounded MT Bold" panose="020F0704030504030204" pitchFamily="34" charset="0"/>
              <a:cs typeface="Times New Roman" panose="02020603050405020304" pitchFamily="18" charset="0"/>
            </a:endParaRPr>
          </a:p>
          <a:p>
            <a:r>
              <a:rPr lang="nl-NL" sz="2000" dirty="0">
                <a:solidFill>
                  <a:srgbClr val="2F5496"/>
                </a:solidFill>
                <a:latin typeface="Arial Rounded MT Bold" panose="020F0704030504030204" pitchFamily="34" charset="0"/>
                <a:cs typeface="Times New Roman" panose="02020603050405020304" pitchFamily="18" charset="0"/>
              </a:rPr>
              <a:t>Empowerment of parents, teachers and children</a:t>
            </a:r>
            <a:endParaRPr lang="it-IT" sz="2000" dirty="0">
              <a:solidFill>
                <a:srgbClr val="2F5496"/>
              </a:solidFill>
              <a:latin typeface="Arial Rounded MT Bold" panose="020F0704030504030204" pitchFamily="34" charset="0"/>
              <a:cs typeface="Times New Roman" panose="02020603050405020304" pitchFamily="18" charset="0"/>
            </a:endParaRPr>
          </a:p>
        </p:txBody>
      </p:sp>
    </p:spTree>
    <p:extLst>
      <p:ext uri="{BB962C8B-B14F-4D97-AF65-F5344CB8AC3E}">
        <p14:creationId xmlns:p14="http://schemas.microsoft.com/office/powerpoint/2010/main" val="221727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chemeClr val="accent1">
                    <a:lumMod val="75000"/>
                  </a:schemeClr>
                </a:solidFill>
              </a:rPr>
              <a:t>Statement</a:t>
            </a:r>
          </a:p>
        </p:txBody>
      </p:sp>
      <p:sp>
        <p:nvSpPr>
          <p:cNvPr id="3" name="Tijdelijke aanduiding voor inhoud 2"/>
          <p:cNvSpPr>
            <a:spLocks noGrp="1"/>
          </p:cNvSpPr>
          <p:nvPr>
            <p:ph idx="1"/>
          </p:nvPr>
        </p:nvSpPr>
        <p:spPr>
          <a:xfrm>
            <a:off x="611560" y="1166018"/>
            <a:ext cx="8229600" cy="4525963"/>
          </a:xfrm>
        </p:spPr>
        <p:txBody>
          <a:bodyPr/>
          <a:lstStyle/>
          <a:p>
            <a:pPr marL="0" lvl="0" indent="0" algn="ctr">
              <a:buNone/>
            </a:pPr>
            <a:endParaRPr lang="en-GB" sz="4000" b="1" dirty="0">
              <a:solidFill>
                <a:schemeClr val="accent1"/>
              </a:solidFill>
            </a:endParaRPr>
          </a:p>
          <a:p>
            <a:pPr marL="0" indent="0">
              <a:buNone/>
            </a:pPr>
            <a:r>
              <a:rPr lang="it-IT" sz="4400" b="1" dirty="0">
                <a:solidFill>
                  <a:schemeClr val="tx2">
                    <a:lumMod val="60000"/>
                    <a:lumOff val="40000"/>
                  </a:schemeClr>
                </a:solidFill>
              </a:rPr>
              <a:t>A child with severe MDVI or with deafblindness has fewer developmental opportunities than sighted and hearing children</a:t>
            </a:r>
          </a:p>
          <a:p>
            <a:pPr lvl="0"/>
            <a:endParaRPr lang="en-GB" dirty="0">
              <a:solidFill>
                <a:schemeClr val="accent1"/>
              </a:solidFill>
            </a:endParaRPr>
          </a:p>
          <a:p>
            <a:pPr marL="0" indent="0">
              <a:buNone/>
            </a:pPr>
            <a:endParaRPr lang="en-GB" dirty="0"/>
          </a:p>
        </p:txBody>
      </p:sp>
    </p:spTree>
    <p:extLst>
      <p:ext uri="{BB962C8B-B14F-4D97-AF65-F5344CB8AC3E}">
        <p14:creationId xmlns:p14="http://schemas.microsoft.com/office/powerpoint/2010/main" val="352367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chemeClr val="accent1">
                    <a:lumMod val="75000"/>
                  </a:schemeClr>
                </a:solidFill>
              </a:rPr>
              <a:t>Statement</a:t>
            </a:r>
            <a:endParaRPr lang="en-GB" dirty="0"/>
          </a:p>
        </p:txBody>
      </p:sp>
      <p:sp>
        <p:nvSpPr>
          <p:cNvPr id="3" name="Tijdelijke aanduiding voor inhoud 2"/>
          <p:cNvSpPr>
            <a:spLocks noGrp="1"/>
          </p:cNvSpPr>
          <p:nvPr>
            <p:ph idx="1"/>
          </p:nvPr>
        </p:nvSpPr>
        <p:spPr/>
        <p:txBody>
          <a:bodyPr/>
          <a:lstStyle/>
          <a:p>
            <a:pPr marL="0" indent="0">
              <a:buNone/>
            </a:pPr>
            <a:endParaRPr lang="en-GB" b="1" dirty="0">
              <a:solidFill>
                <a:schemeClr val="accent1"/>
              </a:solidFill>
            </a:endParaRPr>
          </a:p>
          <a:p>
            <a:pPr marL="0" indent="0">
              <a:buNone/>
            </a:pPr>
            <a:r>
              <a:rPr lang="en-US" sz="4400" b="1" dirty="0">
                <a:solidFill>
                  <a:schemeClr val="accent1"/>
                </a:solidFill>
              </a:rPr>
              <a:t>    </a:t>
            </a:r>
            <a:r>
              <a:rPr lang="en-US" sz="4400" b="1" dirty="0">
                <a:solidFill>
                  <a:schemeClr val="tx2">
                    <a:lumMod val="60000"/>
                    <a:lumOff val="40000"/>
                  </a:schemeClr>
                </a:solidFill>
              </a:rPr>
              <a:t>I can influence the development</a:t>
            </a:r>
          </a:p>
          <a:p>
            <a:pPr marL="0" indent="0">
              <a:buNone/>
            </a:pPr>
            <a:r>
              <a:rPr lang="en-US" sz="4400" b="1" dirty="0">
                <a:solidFill>
                  <a:schemeClr val="tx2">
                    <a:lumMod val="60000"/>
                    <a:lumOff val="40000"/>
                  </a:schemeClr>
                </a:solidFill>
              </a:rPr>
              <a:t>        of my son/of my pupil</a:t>
            </a:r>
            <a:endParaRPr lang="en-GB" sz="4400" b="1" dirty="0">
              <a:solidFill>
                <a:schemeClr val="tx2">
                  <a:lumMod val="60000"/>
                  <a:lumOff val="40000"/>
                </a:schemeClr>
              </a:solidFill>
            </a:endParaRPr>
          </a:p>
        </p:txBody>
      </p:sp>
    </p:spTree>
    <p:extLst>
      <p:ext uri="{BB962C8B-B14F-4D97-AF65-F5344CB8AC3E}">
        <p14:creationId xmlns:p14="http://schemas.microsoft.com/office/powerpoint/2010/main" val="343028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solidFill>
                  <a:schemeClr val="accent1">
                    <a:lumMod val="75000"/>
                  </a:schemeClr>
                </a:solidFill>
              </a:rPr>
              <a:t>Statement</a:t>
            </a:r>
            <a:endParaRPr lang="en-GB" dirty="0"/>
          </a:p>
        </p:txBody>
      </p:sp>
      <p:sp>
        <p:nvSpPr>
          <p:cNvPr id="3" name="Tijdelijke aanduiding voor inhoud 2"/>
          <p:cNvSpPr>
            <a:spLocks noGrp="1"/>
          </p:cNvSpPr>
          <p:nvPr>
            <p:ph idx="1"/>
          </p:nvPr>
        </p:nvSpPr>
        <p:spPr>
          <a:xfrm>
            <a:off x="611560" y="1556792"/>
            <a:ext cx="8229600" cy="4525963"/>
          </a:xfrm>
        </p:spPr>
        <p:txBody>
          <a:bodyPr/>
          <a:lstStyle/>
          <a:p>
            <a:pPr marL="0" indent="0">
              <a:buNone/>
            </a:pPr>
            <a:endParaRPr lang="en-GB" b="1" dirty="0">
              <a:solidFill>
                <a:schemeClr val="accent1"/>
              </a:solidFill>
            </a:endParaRPr>
          </a:p>
          <a:p>
            <a:pPr marL="0" indent="0">
              <a:buNone/>
            </a:pPr>
            <a:r>
              <a:rPr lang="en-US" sz="4400" b="1" dirty="0">
                <a:solidFill>
                  <a:schemeClr val="tx2">
                    <a:lumMod val="60000"/>
                    <a:lumOff val="40000"/>
                  </a:schemeClr>
                </a:solidFill>
              </a:rPr>
              <a:t>Children with severe MDVI or with deafblindness should have the same opportunities as children with sight and hearing</a:t>
            </a:r>
            <a:endParaRPr lang="en-GB" sz="4400" b="1" dirty="0">
              <a:solidFill>
                <a:schemeClr val="tx2">
                  <a:lumMod val="60000"/>
                  <a:lumOff val="40000"/>
                </a:schemeClr>
              </a:solidFill>
            </a:endParaRPr>
          </a:p>
        </p:txBody>
      </p:sp>
    </p:spTree>
    <p:extLst>
      <p:ext uri="{BB962C8B-B14F-4D97-AF65-F5344CB8AC3E}">
        <p14:creationId xmlns:p14="http://schemas.microsoft.com/office/powerpoint/2010/main" val="253231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en-GB" b="1" dirty="0">
                <a:solidFill>
                  <a:schemeClr val="tx2"/>
                </a:solidFill>
              </a:rPr>
              <a:t>Focus on Strengths</a:t>
            </a:r>
            <a:br>
              <a:rPr lang="en-GB" b="1" dirty="0">
                <a:solidFill>
                  <a:schemeClr val="tx2"/>
                </a:solidFill>
              </a:rPr>
            </a:br>
            <a:r>
              <a:rPr lang="en-GB" i="1" dirty="0">
                <a:solidFill>
                  <a:srgbClr val="008000"/>
                </a:solidFill>
              </a:rPr>
              <a:t>‘Energy flows where attention goes’</a:t>
            </a:r>
          </a:p>
        </p:txBody>
      </p:sp>
      <p:sp>
        <p:nvSpPr>
          <p:cNvPr id="5" name="Tijdelijke aanduiding voor inhoud 4"/>
          <p:cNvSpPr>
            <a:spLocks noGrp="1"/>
          </p:cNvSpPr>
          <p:nvPr>
            <p:ph idx="1"/>
          </p:nvPr>
        </p:nvSpPr>
        <p:spPr>
          <a:xfrm>
            <a:off x="457200" y="1600200"/>
            <a:ext cx="8507288" cy="5069160"/>
          </a:xfrm>
        </p:spPr>
        <p:txBody>
          <a:bodyPr>
            <a:normAutofit/>
          </a:bodyPr>
          <a:lstStyle/>
          <a:p>
            <a:endParaRPr lang="nl-NL" dirty="0">
              <a:solidFill>
                <a:schemeClr val="tx2"/>
              </a:solidFill>
            </a:endParaRPr>
          </a:p>
          <a:p>
            <a:endParaRPr lang="nl-NL" dirty="0"/>
          </a:p>
          <a:p>
            <a:endParaRPr lang="nl-NL" dirty="0"/>
          </a:p>
          <a:p>
            <a:endParaRPr lang="nl-NL" dirty="0"/>
          </a:p>
          <a:p>
            <a:endParaRPr lang="nl-NL" dirty="0"/>
          </a:p>
          <a:p>
            <a:endParaRPr lang="nl-NL" dirty="0"/>
          </a:p>
          <a:p>
            <a:endParaRPr lang="nl-NL" dirty="0"/>
          </a:p>
          <a:p>
            <a:pPr marL="0" indent="0">
              <a:buNone/>
            </a:pPr>
            <a:r>
              <a:rPr lang="nl-NL" dirty="0">
                <a:solidFill>
                  <a:schemeClr val="tx2"/>
                </a:solidFill>
              </a:rPr>
              <a:t>	</a:t>
            </a:r>
            <a:r>
              <a:rPr lang="en-GB" dirty="0">
                <a:solidFill>
                  <a:schemeClr val="tx2"/>
                </a:solidFill>
              </a:rPr>
              <a:t>What approach do we choose?</a:t>
            </a:r>
          </a:p>
        </p:txBody>
      </p:sp>
      <p:pic>
        <p:nvPicPr>
          <p:cNvPr id="6" name="Afbeelding 5"/>
          <p:cNvPicPr>
            <a:picLocks noChangeAspect="1"/>
          </p:cNvPicPr>
          <p:nvPr/>
        </p:nvPicPr>
        <p:blipFill>
          <a:blip r:embed="rId3"/>
          <a:stretch>
            <a:fillRect/>
          </a:stretch>
        </p:blipFill>
        <p:spPr>
          <a:xfrm>
            <a:off x="965004" y="1844824"/>
            <a:ext cx="3574218" cy="3356098"/>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06412BC0-5C83-30FF-F062-AE35C316EF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75" t="26476" r="16138" b="6799"/>
          <a:stretch/>
        </p:blipFill>
        <p:spPr>
          <a:xfrm>
            <a:off x="4644008" y="2204865"/>
            <a:ext cx="4392488" cy="2239814"/>
          </a:xfrm>
          <a:prstGeom prst="rect">
            <a:avLst/>
          </a:prstGeom>
        </p:spPr>
      </p:pic>
      <p:pic>
        <p:nvPicPr>
          <p:cNvPr id="8" name="Afbeelding 8">
            <a:extLst>
              <a:ext uri="{FF2B5EF4-FFF2-40B4-BE49-F238E27FC236}">
                <a16:creationId xmlns:a16="http://schemas.microsoft.com/office/drawing/2014/main" id="{9BC2AE63-81A0-8B18-150F-6120225CBA7E}"/>
              </a:ext>
            </a:extLst>
          </p:cNvPr>
          <p:cNvPicPr>
            <a:picLocks noChangeAspect="1"/>
          </p:cNvPicPr>
          <p:nvPr/>
        </p:nvPicPr>
        <p:blipFill>
          <a:blip r:embed="rId5"/>
          <a:stretch>
            <a:fillRect/>
          </a:stretch>
        </p:blipFill>
        <p:spPr>
          <a:xfrm>
            <a:off x="2347429" y="5339159"/>
            <a:ext cx="1656011" cy="186865"/>
          </a:xfrm>
          <a:prstGeom prst="rect">
            <a:avLst/>
          </a:prstGeom>
        </p:spPr>
      </p:pic>
    </p:spTree>
    <p:extLst>
      <p:ext uri="{BB962C8B-B14F-4D97-AF65-F5344CB8AC3E}">
        <p14:creationId xmlns:p14="http://schemas.microsoft.com/office/powerpoint/2010/main" val="51289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400" b="1" dirty="0">
                <a:solidFill>
                  <a:schemeClr val="accent1">
                    <a:lumMod val="75000"/>
                  </a:schemeClr>
                </a:solidFill>
              </a:rPr>
              <a:t>Curling Parents and Professionals</a:t>
            </a:r>
          </a:p>
        </p:txBody>
      </p:sp>
      <p:pic>
        <p:nvPicPr>
          <p:cNvPr id="4" name="Tijdelijke aanduiding voor inhoud 3"/>
          <p:cNvPicPr>
            <a:picLocks noGrp="1" noChangeAspect="1"/>
          </p:cNvPicPr>
          <p:nvPr>
            <p:ph idx="1"/>
          </p:nvPr>
        </p:nvPicPr>
        <p:blipFill>
          <a:blip r:embed="rId2"/>
          <a:stretch>
            <a:fillRect/>
          </a:stretch>
        </p:blipFill>
        <p:spPr>
          <a:xfrm>
            <a:off x="1043608" y="1541484"/>
            <a:ext cx="6848428" cy="4479804"/>
          </a:xfrm>
          <a:prstGeom prst="rect">
            <a:avLst/>
          </a:prstGeom>
        </p:spPr>
      </p:pic>
      <p:pic>
        <p:nvPicPr>
          <p:cNvPr id="5" name="Afbeelding 4">
            <a:extLst>
              <a:ext uri="{FF2B5EF4-FFF2-40B4-BE49-F238E27FC236}">
                <a16:creationId xmlns:a16="http://schemas.microsoft.com/office/drawing/2014/main" id="{2E00F5E3-01D5-88B2-43D4-7201804471BE}"/>
              </a:ext>
            </a:extLst>
          </p:cNvPr>
          <p:cNvPicPr>
            <a:picLocks noChangeAspect="1"/>
          </p:cNvPicPr>
          <p:nvPr/>
        </p:nvPicPr>
        <p:blipFill>
          <a:blip r:embed="rId3"/>
          <a:stretch>
            <a:fillRect/>
          </a:stretch>
        </p:blipFill>
        <p:spPr>
          <a:xfrm>
            <a:off x="2567608" y="6093297"/>
            <a:ext cx="3528392" cy="169634"/>
          </a:xfrm>
          <a:prstGeom prst="rect">
            <a:avLst/>
          </a:prstGeom>
        </p:spPr>
      </p:pic>
    </p:spTree>
    <p:extLst>
      <p:ext uri="{BB962C8B-B14F-4D97-AF65-F5344CB8AC3E}">
        <p14:creationId xmlns:p14="http://schemas.microsoft.com/office/powerpoint/2010/main" val="849568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b="1" dirty="0">
                <a:solidFill>
                  <a:schemeClr val="accent1">
                    <a:lumMod val="75000"/>
                  </a:schemeClr>
                </a:solidFill>
              </a:rPr>
              <a:t>Ray Charles </a:t>
            </a:r>
          </a:p>
        </p:txBody>
      </p:sp>
      <p:pic>
        <p:nvPicPr>
          <p:cNvPr id="4" name="Onlinemedia 3" title="Ray Charles goes blind and calls for help">
            <a:hlinkClick r:id="" action="ppaction://media"/>
            <a:extLst>
              <a:ext uri="{FF2B5EF4-FFF2-40B4-BE49-F238E27FC236}">
                <a16:creationId xmlns:a16="http://schemas.microsoft.com/office/drawing/2014/main" id="{1D85E5E6-47BD-409E-B546-1510ACB83690}"/>
              </a:ext>
            </a:extLst>
          </p:cNvPr>
          <p:cNvPicPr>
            <a:picLocks noRot="1" noChangeAspect="1"/>
          </p:cNvPicPr>
          <p:nvPr>
            <a:videoFile r:link="rId1"/>
          </p:nvPr>
        </p:nvPicPr>
        <p:blipFill>
          <a:blip r:embed="rId3"/>
          <a:stretch>
            <a:fillRect/>
          </a:stretch>
        </p:blipFill>
        <p:spPr>
          <a:xfrm>
            <a:off x="1187624" y="1196752"/>
            <a:ext cx="7139136" cy="4176464"/>
          </a:xfrm>
          <a:prstGeom prst="rect">
            <a:avLst/>
          </a:prstGeom>
        </p:spPr>
      </p:pic>
      <p:sp>
        <p:nvSpPr>
          <p:cNvPr id="3" name="Rectangle 2"/>
          <p:cNvSpPr/>
          <p:nvPr/>
        </p:nvSpPr>
        <p:spPr>
          <a:xfrm>
            <a:off x="2286000" y="3086471"/>
            <a:ext cx="4572000" cy="685059"/>
          </a:xfrm>
          <a:prstGeom prst="rect">
            <a:avLst/>
          </a:prstGeom>
        </p:spPr>
        <p:txBody>
          <a:bodyPr>
            <a:spAutoFit/>
          </a:bodyPr>
          <a:lstStyle/>
          <a:p>
            <a:pPr>
              <a:lnSpc>
                <a:spcPct val="107000"/>
              </a:lnSpc>
              <a:spcAft>
                <a:spcPts val="800"/>
              </a:spcAft>
            </a:pPr>
            <a:r>
              <a:rPr lang="sl-SI" b="1" dirty="0">
                <a:solidFill>
                  <a:prstClr val="black"/>
                </a:solidFill>
                <a:latin typeface="Calibri" panose="020F0502020204030204" pitchFamily="34" charset="0"/>
                <a:ea typeface="Calibri" panose="020F0502020204030204" pitchFamily="34" charset="0"/>
                <a:cs typeface="Times New Roman" panose="02020603050405020304" pitchFamily="18" charset="0"/>
              </a:rPr>
              <a:t>Youtube video:  Ray Charles goes blind and calls for help </a:t>
            </a:r>
            <a:r>
              <a:rPr lang="sl-SI"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https://youtu.be/rrVtWTRkFB4</a:t>
            </a:r>
            <a:endParaRPr lang="nl-NL"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286000" y="3086471"/>
            <a:ext cx="4572000" cy="685059"/>
          </a:xfrm>
          <a:prstGeom prst="rect">
            <a:avLst/>
          </a:prstGeom>
        </p:spPr>
        <p:txBody>
          <a:bodyPr>
            <a:spAutoFit/>
          </a:bodyPr>
          <a:lstStyle/>
          <a:p>
            <a:pPr>
              <a:lnSpc>
                <a:spcPct val="107000"/>
              </a:lnSpc>
              <a:spcAft>
                <a:spcPts val="800"/>
              </a:spcAft>
            </a:pPr>
            <a:r>
              <a:rPr lang="sl-SI" b="1" dirty="0">
                <a:solidFill>
                  <a:prstClr val="black"/>
                </a:solidFill>
                <a:latin typeface="Calibri" panose="020F0502020204030204" pitchFamily="34" charset="0"/>
                <a:ea typeface="Calibri" panose="020F0502020204030204" pitchFamily="34" charset="0"/>
                <a:cs typeface="Times New Roman" panose="02020603050405020304" pitchFamily="18" charset="0"/>
              </a:rPr>
              <a:t>Youtube video:  Ray Charles goes blind and calls for help </a:t>
            </a:r>
            <a:r>
              <a:rPr lang="sl-SI"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https://youtu.be/rrVtWTRkFB4</a:t>
            </a:r>
            <a:endParaRPr lang="nl-NL"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52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1">
                    <a:lumMod val="75000"/>
                  </a:schemeClr>
                </a:solidFill>
              </a:rPr>
              <a:t> </a:t>
            </a:r>
            <a:r>
              <a:rPr lang="en-GB" sz="4400" b="1" dirty="0">
                <a:solidFill>
                  <a:schemeClr val="accent1">
                    <a:lumMod val="75000"/>
                  </a:schemeClr>
                </a:solidFill>
              </a:rPr>
              <a:t>Importance of: EXPLORATION</a:t>
            </a:r>
            <a:endParaRPr lang="en-GB" sz="4400" dirty="0">
              <a:solidFill>
                <a:schemeClr val="accent1">
                  <a:lumMod val="75000"/>
                </a:schemeClr>
              </a:solidFill>
            </a:endParaRPr>
          </a:p>
        </p:txBody>
      </p:sp>
      <p:sp>
        <p:nvSpPr>
          <p:cNvPr id="3" name="Tijdelijke aanduiding voor inhoud 2"/>
          <p:cNvSpPr>
            <a:spLocks noGrp="1"/>
          </p:cNvSpPr>
          <p:nvPr>
            <p:ph idx="1"/>
          </p:nvPr>
        </p:nvSpPr>
        <p:spPr>
          <a:xfrm>
            <a:off x="657160" y="1484784"/>
            <a:ext cx="8235319" cy="3220396"/>
          </a:xfrm>
        </p:spPr>
        <p:txBody>
          <a:bodyPr>
            <a:normAutofit/>
          </a:bodyPr>
          <a:lstStyle/>
          <a:p>
            <a:pPr marL="0" indent="0">
              <a:buNone/>
            </a:pPr>
            <a:r>
              <a:rPr lang="en-GB" dirty="0"/>
              <a:t>It is not only about love and comforting 	</a:t>
            </a:r>
          </a:p>
          <a:p>
            <a:pPr marL="0" indent="0">
              <a:buNone/>
            </a:pPr>
            <a:r>
              <a:rPr lang="en-GB" dirty="0">
                <a:solidFill>
                  <a:srgbClr val="FF0000"/>
                </a:solidFill>
              </a:rPr>
              <a:t>	we need to stimulate children to EXPLORE! </a:t>
            </a:r>
          </a:p>
          <a:p>
            <a:pPr marL="0" indent="0">
              <a:buNone/>
            </a:pPr>
            <a:r>
              <a:rPr lang="nl-NL" b="1" dirty="0">
                <a:solidFill>
                  <a:schemeClr val="accent5"/>
                </a:solidFill>
              </a:rPr>
              <a:t>							</a:t>
            </a:r>
          </a:p>
          <a:p>
            <a:pPr marL="0" indent="0">
              <a:buNone/>
            </a:pPr>
            <a:r>
              <a:rPr lang="nl-NL" b="1" dirty="0">
                <a:solidFill>
                  <a:schemeClr val="accent5"/>
                </a:solidFill>
              </a:rPr>
              <a:t>							</a:t>
            </a:r>
            <a:endParaRPr lang="nl-NL" dirty="0">
              <a:solidFill>
                <a:schemeClr val="accent5"/>
              </a:solidFill>
            </a:endParaRPr>
          </a:p>
        </p:txBody>
      </p:sp>
      <p:sp>
        <p:nvSpPr>
          <p:cNvPr id="4" name="Pijl-rechts 3"/>
          <p:cNvSpPr/>
          <p:nvPr/>
        </p:nvSpPr>
        <p:spPr>
          <a:xfrm>
            <a:off x="755576" y="1843395"/>
            <a:ext cx="569068" cy="284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panose="020F0502020204030204"/>
            </a:endParaRPr>
          </a:p>
        </p:txBody>
      </p:sp>
      <p:pic>
        <p:nvPicPr>
          <p:cNvPr id="5" name="Afbeelding 4"/>
          <p:cNvPicPr>
            <a:picLocks noChangeAspect="1"/>
          </p:cNvPicPr>
          <p:nvPr/>
        </p:nvPicPr>
        <p:blipFill>
          <a:blip r:embed="rId2"/>
          <a:stretch>
            <a:fillRect/>
          </a:stretch>
        </p:blipFill>
        <p:spPr>
          <a:xfrm>
            <a:off x="1259632" y="2279756"/>
            <a:ext cx="6048672" cy="4454767"/>
          </a:xfrm>
          <a:prstGeom prst="rect">
            <a:avLst/>
          </a:prstGeom>
        </p:spPr>
      </p:pic>
      <p:pic>
        <p:nvPicPr>
          <p:cNvPr id="6" name="Afbeelding 10">
            <a:extLst>
              <a:ext uri="{FF2B5EF4-FFF2-40B4-BE49-F238E27FC236}">
                <a16:creationId xmlns:a16="http://schemas.microsoft.com/office/drawing/2014/main" id="{B175C2C0-BF82-03DA-2039-B48E36DAA996}"/>
              </a:ext>
            </a:extLst>
          </p:cNvPr>
          <p:cNvPicPr>
            <a:picLocks noChangeAspect="1"/>
          </p:cNvPicPr>
          <p:nvPr/>
        </p:nvPicPr>
        <p:blipFill>
          <a:blip r:embed="rId3"/>
          <a:stretch>
            <a:fillRect/>
          </a:stretch>
        </p:blipFill>
        <p:spPr>
          <a:xfrm>
            <a:off x="1504950" y="6395068"/>
            <a:ext cx="3707904" cy="339456"/>
          </a:xfrm>
          <a:prstGeom prst="rect">
            <a:avLst/>
          </a:prstGeom>
        </p:spPr>
      </p:pic>
    </p:spTree>
    <p:extLst>
      <p:ext uri="{BB962C8B-B14F-4D97-AF65-F5344CB8AC3E}">
        <p14:creationId xmlns:p14="http://schemas.microsoft.com/office/powerpoint/2010/main" val="139368753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6082</TotalTime>
  <Words>198</Words>
  <Application>Microsoft Office PowerPoint</Application>
  <PresentationFormat>On-screen Show (4:3)</PresentationFormat>
  <Paragraphs>45</Paragraphs>
  <Slides>13</Slides>
  <Notes>2</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Arial Rounded MT Bold</vt:lpstr>
      <vt:lpstr>Calibri</vt:lpstr>
      <vt:lpstr>Calibri Light</vt:lpstr>
      <vt:lpstr>Times New Roman</vt:lpstr>
      <vt:lpstr>Kantoorthema</vt:lpstr>
      <vt:lpstr>1_Kantoorthema</vt:lpstr>
      <vt:lpstr>Officeova tema</vt:lpstr>
      <vt:lpstr>Project SMILE too</vt:lpstr>
      <vt:lpstr>PowerPoint Presentation</vt:lpstr>
      <vt:lpstr>Statement</vt:lpstr>
      <vt:lpstr>Statement</vt:lpstr>
      <vt:lpstr>Statement</vt:lpstr>
      <vt:lpstr>Focus on Strengths ‘Energy flows where attention goes’</vt:lpstr>
      <vt:lpstr>Curling Parents and Professionals</vt:lpstr>
      <vt:lpstr>Ray Charles </vt:lpstr>
      <vt:lpstr> Importance of: EXPLORATION</vt:lpstr>
      <vt:lpstr>Focus on exploration</vt:lpstr>
      <vt:lpstr>Focus on  three basic psychological needs</vt:lpstr>
      <vt:lpstr>Stimulate a growth mindset</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Koninklijke Visio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Giséla van Bennekom</dc:creator>
  <cp:lastModifiedBy>Gregor Jeraša</cp:lastModifiedBy>
  <cp:revision>111</cp:revision>
  <cp:lastPrinted>2022-09-22T13:37:50Z</cp:lastPrinted>
  <dcterms:created xsi:type="dcterms:W3CDTF">2021-01-05T13:57:13Z</dcterms:created>
  <dcterms:modified xsi:type="dcterms:W3CDTF">2022-10-23T09:08:01Z</dcterms:modified>
</cp:coreProperties>
</file>