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4"/>
  </p:sldMasterIdLst>
  <p:handoutMasterIdLst>
    <p:handoutMasterId r:id="rId39"/>
  </p:handoutMasterIdLst>
  <p:sldIdLst>
    <p:sldId id="280" r:id="rId5"/>
    <p:sldId id="325" r:id="rId6"/>
    <p:sldId id="336" r:id="rId7"/>
    <p:sldId id="335" r:id="rId8"/>
    <p:sldId id="334" r:id="rId9"/>
    <p:sldId id="326" r:id="rId10"/>
    <p:sldId id="327" r:id="rId11"/>
    <p:sldId id="328" r:id="rId12"/>
    <p:sldId id="331" r:id="rId13"/>
    <p:sldId id="332" r:id="rId14"/>
    <p:sldId id="329" r:id="rId15"/>
    <p:sldId id="330" r:id="rId16"/>
    <p:sldId id="338" r:id="rId17"/>
    <p:sldId id="323" r:id="rId18"/>
    <p:sldId id="313" r:id="rId19"/>
    <p:sldId id="314" r:id="rId20"/>
    <p:sldId id="317" r:id="rId21"/>
    <p:sldId id="307" r:id="rId22"/>
    <p:sldId id="306" r:id="rId23"/>
    <p:sldId id="303" r:id="rId24"/>
    <p:sldId id="320" r:id="rId25"/>
    <p:sldId id="301" r:id="rId26"/>
    <p:sldId id="318" r:id="rId27"/>
    <p:sldId id="257" r:id="rId28"/>
    <p:sldId id="299" r:id="rId29"/>
    <p:sldId id="292" r:id="rId30"/>
    <p:sldId id="293" r:id="rId31"/>
    <p:sldId id="294" r:id="rId32"/>
    <p:sldId id="260" r:id="rId33"/>
    <p:sldId id="324" r:id="rId34"/>
    <p:sldId id="261" r:id="rId35"/>
    <p:sldId id="262" r:id="rId36"/>
    <p:sldId id="264" r:id="rId37"/>
    <p:sldId id="339" r:id="rId38"/>
  </p:sldIdLst>
  <p:sldSz cx="12192000" cy="6858000"/>
  <p:notesSz cx="6858000" cy="9144000"/>
  <p:custShowLst>
    <p:custShow name="(1.1)" id="0">
      <p:sldLst>
        <p:sld r:id="rId28"/>
      </p:sldLst>
    </p:custShow>
    <p:custShow name="Diaprojekcija po meri 1" id="1">
      <p:sldLst>
        <p:sld r:id="rId5"/>
      </p:sldLst>
    </p:custShow>
  </p:custShowLst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C8363444-41C4-4836-9F36-15BD4787EEA3}">
          <p14:sldIdLst>
            <p14:sldId id="280"/>
            <p14:sldId id="325"/>
            <p14:sldId id="336"/>
            <p14:sldId id="335"/>
            <p14:sldId id="334"/>
            <p14:sldId id="326"/>
            <p14:sldId id="327"/>
            <p14:sldId id="328"/>
            <p14:sldId id="331"/>
            <p14:sldId id="332"/>
            <p14:sldId id="329"/>
            <p14:sldId id="330"/>
            <p14:sldId id="338"/>
            <p14:sldId id="323"/>
            <p14:sldId id="313"/>
            <p14:sldId id="314"/>
            <p14:sldId id="317"/>
            <p14:sldId id="307"/>
            <p14:sldId id="306"/>
            <p14:sldId id="303"/>
            <p14:sldId id="320"/>
          </p14:sldIdLst>
        </p14:section>
        <p14:section name="Odsek brez naslova" id="{E654CCF4-FCF3-4FD4-AB8A-A1E68B04A91F}">
          <p14:sldIdLst>
            <p14:sldId id="301"/>
            <p14:sldId id="318"/>
            <p14:sldId id="257"/>
            <p14:sldId id="299"/>
            <p14:sldId id="292"/>
            <p14:sldId id="293"/>
            <p14:sldId id="294"/>
            <p14:sldId id="260"/>
            <p14:sldId id="324"/>
            <p14:sldId id="261"/>
            <p14:sldId id="262"/>
            <p14:sldId id="264"/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E9A"/>
    <a:srgbClr val="99CCFF"/>
    <a:srgbClr val="FF7F00"/>
    <a:srgbClr val="569319"/>
    <a:srgbClr val="69B41E"/>
    <a:srgbClr val="339966"/>
    <a:srgbClr val="996633"/>
    <a:srgbClr val="CC9900"/>
    <a:srgbClr val="CCFF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>
      <p:cViewPr varScale="1">
        <p:scale>
          <a:sx n="88" d="100"/>
          <a:sy n="88" d="100"/>
        </p:scale>
        <p:origin x="360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2146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E9339-358A-47E6-8011-F4D09FFBFD33}" type="datetimeFigureOut">
              <a:rPr lang="sl-SI" smtClean="0"/>
              <a:pPr/>
              <a:t>8. 04. 2020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5B32D-DC12-4CED-A8B7-84325D8BD79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8641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646ED-237F-4900-82DC-241C664F0F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ndara" pitchFamily="34" charset="0"/>
              </a:defRPr>
            </a:lvl1pPr>
            <a:lvl2pPr>
              <a:defRPr>
                <a:latin typeface="Candara" pitchFamily="34" charset="0"/>
              </a:defRPr>
            </a:lvl2pPr>
            <a:lvl3pPr>
              <a:defRPr>
                <a:latin typeface="Candara" pitchFamily="34" charset="0"/>
              </a:defRPr>
            </a:lvl3pPr>
            <a:lvl4pPr>
              <a:defRPr>
                <a:latin typeface="Candara" pitchFamily="34" charset="0"/>
              </a:defRPr>
            </a:lvl4pPr>
            <a:lvl5pPr>
              <a:defRPr>
                <a:latin typeface="Candara" pitchFamily="34" charset="0"/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fld id="{0C6837CD-DB7A-4C40-AB0C-160295730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Candara" pitchFamily="34" charset="0"/>
              </a:defRPr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Candara" pitchFamily="34" charset="0"/>
              </a:defRPr>
            </a:lvl1pPr>
            <a:lvl2pPr>
              <a:defRPr>
                <a:latin typeface="Candara" pitchFamily="34" charset="0"/>
              </a:defRPr>
            </a:lvl2pPr>
            <a:lvl3pPr>
              <a:defRPr>
                <a:latin typeface="Candara" pitchFamily="34" charset="0"/>
              </a:defRPr>
            </a:lvl3pPr>
            <a:lvl4pPr>
              <a:defRPr>
                <a:latin typeface="Candara" pitchFamily="34" charset="0"/>
              </a:defRPr>
            </a:lvl4pPr>
            <a:lvl5pPr>
              <a:defRPr>
                <a:latin typeface="Candara" pitchFamily="34" charset="0"/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fld id="{6D914D7E-7298-4A9E-9CF2-4E0F9B076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  <a:lvl2pPr>
              <a:defRPr>
                <a:latin typeface="Candara" pitchFamily="34" charset="0"/>
              </a:defRPr>
            </a:lvl2pPr>
            <a:lvl3pPr>
              <a:defRPr>
                <a:latin typeface="Candara" pitchFamily="34" charset="0"/>
              </a:defRPr>
            </a:lvl3pPr>
            <a:lvl4pPr>
              <a:defRPr>
                <a:latin typeface="Candara" pitchFamily="34" charset="0"/>
              </a:defRPr>
            </a:lvl4pPr>
            <a:lvl5pPr>
              <a:defRPr>
                <a:latin typeface="Candara" pitchFamily="34" charset="0"/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fld id="{0DC11883-3959-4F74-B58F-09CE05306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Candara" pitchFamily="34" charset="0"/>
              </a:defRPr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Candara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fld id="{1EE5F3D1-2110-4271-AA1F-953E6407D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Candara" pitchFamily="34" charset="0"/>
              </a:defRPr>
            </a:lvl1pPr>
            <a:lvl2pPr>
              <a:defRPr sz="2400">
                <a:latin typeface="Candara" pitchFamily="34" charset="0"/>
              </a:defRPr>
            </a:lvl2pPr>
            <a:lvl3pPr>
              <a:defRPr sz="2000">
                <a:latin typeface="Candara" pitchFamily="34" charset="0"/>
              </a:defRPr>
            </a:lvl3pPr>
            <a:lvl4pPr>
              <a:defRPr sz="1800">
                <a:latin typeface="Candara" pitchFamily="34" charset="0"/>
              </a:defRPr>
            </a:lvl4pPr>
            <a:lvl5pPr>
              <a:defRPr sz="1800">
                <a:latin typeface="Candar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Candara" pitchFamily="34" charset="0"/>
              </a:defRPr>
            </a:lvl1pPr>
            <a:lvl2pPr>
              <a:defRPr sz="2400">
                <a:latin typeface="Candara" pitchFamily="34" charset="0"/>
              </a:defRPr>
            </a:lvl2pPr>
            <a:lvl3pPr>
              <a:defRPr sz="2000">
                <a:latin typeface="Candara" pitchFamily="34" charset="0"/>
              </a:defRPr>
            </a:lvl3pPr>
            <a:lvl4pPr>
              <a:defRPr sz="1800">
                <a:latin typeface="Candara" pitchFamily="34" charset="0"/>
              </a:defRPr>
            </a:lvl4pPr>
            <a:lvl5pPr>
              <a:defRPr sz="1800">
                <a:latin typeface="Candar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fld id="{44279B0B-A5B3-45EC-9D69-3E9ADEE74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Candar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Candara" pitchFamily="34" charset="0"/>
              </a:defRPr>
            </a:lvl1pPr>
            <a:lvl2pPr>
              <a:defRPr sz="2000">
                <a:latin typeface="Candara" pitchFamily="34" charset="0"/>
              </a:defRPr>
            </a:lvl2pPr>
            <a:lvl3pPr>
              <a:defRPr sz="1800">
                <a:latin typeface="Candara" pitchFamily="34" charset="0"/>
              </a:defRPr>
            </a:lvl3pPr>
            <a:lvl4pPr>
              <a:defRPr sz="1600">
                <a:latin typeface="Candara" pitchFamily="34" charset="0"/>
              </a:defRPr>
            </a:lvl4pPr>
            <a:lvl5pPr>
              <a:defRPr sz="1600">
                <a:latin typeface="Candar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Candar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Candara" pitchFamily="34" charset="0"/>
              </a:defRPr>
            </a:lvl1pPr>
            <a:lvl2pPr>
              <a:defRPr sz="2000">
                <a:latin typeface="Candara" pitchFamily="34" charset="0"/>
              </a:defRPr>
            </a:lvl2pPr>
            <a:lvl3pPr>
              <a:defRPr sz="1800">
                <a:latin typeface="Candara" pitchFamily="34" charset="0"/>
              </a:defRPr>
            </a:lvl3pPr>
            <a:lvl4pPr>
              <a:defRPr sz="1600">
                <a:latin typeface="Candara" pitchFamily="34" charset="0"/>
              </a:defRPr>
            </a:lvl4pPr>
            <a:lvl5pPr>
              <a:defRPr sz="1600">
                <a:latin typeface="Candar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fld id="{8BCB1814-BD8E-40F8-A3F1-A4B4ECF1C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fld id="{BD746473-2439-4432-8C60-65FFAFF3C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fld id="{DF012F71-BE0F-43B6-B5F7-DCE418EE1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Candara" pitchFamily="34" charset="0"/>
              </a:defRPr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Candara" pitchFamily="34" charset="0"/>
              </a:defRPr>
            </a:lvl1pPr>
            <a:lvl2pPr>
              <a:defRPr sz="2800">
                <a:latin typeface="Candara" pitchFamily="34" charset="0"/>
              </a:defRPr>
            </a:lvl2pPr>
            <a:lvl3pPr>
              <a:defRPr sz="2400">
                <a:latin typeface="Candara" pitchFamily="34" charset="0"/>
              </a:defRPr>
            </a:lvl3pPr>
            <a:lvl4pPr>
              <a:defRPr sz="2000">
                <a:latin typeface="Candara" pitchFamily="34" charset="0"/>
              </a:defRPr>
            </a:lvl4pPr>
            <a:lvl5pPr>
              <a:defRPr sz="2000">
                <a:latin typeface="Candar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Candar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fld id="{AF858EC8-7ABB-43C8-ADD2-E25C8F604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Candara" pitchFamily="34" charset="0"/>
              </a:defRPr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Candar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Candar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fld id="{6836F8EC-4400-47B1-9DBA-3945D546E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AE222A-CA89-4A26-8402-6F8BBB9BC1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youtube.com/watch?v=3Qbomu85hh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1905000" y="609600"/>
            <a:ext cx="8245928" cy="1981200"/>
          </a:xfrm>
          <a:prstGeom prst="rect">
            <a:avLst/>
          </a:prstGeom>
          <a:solidFill>
            <a:srgbClr val="339966"/>
          </a:solidFill>
          <a:ln w="38100" cmpd="dbl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sl-SI" sz="6000" dirty="0">
                <a:solidFill>
                  <a:schemeClr val="bg1"/>
                </a:solidFill>
                <a:latin typeface="Candara" pitchFamily="34" charset="0"/>
              </a:rPr>
              <a:t>DEJAVNOSTI</a:t>
            </a:r>
          </a:p>
          <a:p>
            <a:r>
              <a:rPr lang="sl-SI" sz="3600" dirty="0">
                <a:solidFill>
                  <a:schemeClr val="bg1"/>
                </a:solidFill>
                <a:latin typeface="Candara" pitchFamily="34" charset="0"/>
              </a:rPr>
              <a:t>                           </a:t>
            </a:r>
            <a:r>
              <a:rPr lang="sl-SI" sz="2800" dirty="0">
                <a:solidFill>
                  <a:schemeClr val="bg1"/>
                </a:solidFill>
                <a:latin typeface="Candara" pitchFamily="34" charset="0"/>
              </a:rPr>
              <a:t>UTRJEVANJE IN PREVERJANJE  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26F2BC78-B9DA-43A4-B713-6C088DADF37E}"/>
              </a:ext>
            </a:extLst>
          </p:cNvPr>
          <p:cNvSpPr txBox="1"/>
          <p:nvPr/>
        </p:nvSpPr>
        <p:spPr>
          <a:xfrm>
            <a:off x="1088174" y="3113039"/>
            <a:ext cx="76748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Pred teboj je reševanje </a:t>
            </a:r>
            <a:r>
              <a:rPr lang="sl-SI" b="1" dirty="0">
                <a:solidFill>
                  <a:srgbClr val="FF0000"/>
                </a:solidFill>
              </a:rPr>
              <a:t>20 nalog.</a:t>
            </a:r>
          </a:p>
          <a:p>
            <a:endParaRPr lang="sl-SI" dirty="0"/>
          </a:p>
          <a:p>
            <a:r>
              <a:rPr lang="sl-SI" dirty="0"/>
              <a:t>Če ne boš siguren, si pomagaj s SDZ-jem ali zvezkom.</a:t>
            </a:r>
          </a:p>
          <a:p>
            <a:r>
              <a:rPr lang="sl-SI" dirty="0"/>
              <a:t>Pri nekaterih nalogah sem ti pripravila pomoč – namig.</a:t>
            </a:r>
          </a:p>
          <a:p>
            <a:endParaRPr lang="sl-SI" dirty="0"/>
          </a:p>
          <a:p>
            <a:r>
              <a:rPr lang="sl-SI" dirty="0"/>
              <a:t>NA VPRAŠANJA ODGOVARJAJ USTNO, SAJ SO VEČINOMA ODGOVORI KRATKI.</a:t>
            </a:r>
          </a:p>
          <a:p>
            <a:r>
              <a:rPr lang="sl-SI" dirty="0"/>
              <a:t>Lahko pa si pripraviš tabelo s številkami od 1 do 20 in si pri vsaki nalogi označiš, ali bi si dal   1T   ali    0T.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                                                                                     </a:t>
            </a:r>
            <a:r>
              <a:rPr lang="sl-SI" b="1" dirty="0"/>
              <a:t>VKLJUČI</a:t>
            </a:r>
          </a:p>
          <a:p>
            <a:endParaRPr lang="sl-SI" dirty="0"/>
          </a:p>
        </p:txBody>
      </p:sp>
      <p:pic>
        <p:nvPicPr>
          <p:cNvPr id="3" name="Slika 2">
            <a:hlinkClick r:id="rId2" action="ppaction://hlinksldjump"/>
            <a:extLst>
              <a:ext uri="{FF2B5EF4-FFF2-40B4-BE49-F238E27FC236}">
                <a16:creationId xmlns:a16="http://schemas.microsoft.com/office/drawing/2014/main" id="{3264BAFC-0A6A-4D5D-B585-9ABD16E89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0" y="4581377"/>
            <a:ext cx="1790950" cy="1057423"/>
          </a:xfrm>
          <a:prstGeom prst="rect">
            <a:avLst/>
          </a:prstGeom>
        </p:spPr>
      </p:pic>
      <p:pic>
        <p:nvPicPr>
          <p:cNvPr id="8" name="Picture 4" descr="Rezultat iskanja slik za slideshow simbol">
            <a:extLst>
              <a:ext uri="{FF2B5EF4-FFF2-40B4-BE49-F238E27FC236}">
                <a16:creationId xmlns:a16="http://schemas.microsoft.com/office/drawing/2014/main" id="{E9641D93-7C13-4419-9B3F-DA5F24B34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6"/>
          <a:stretch/>
        </p:blipFill>
        <p:spPr bwMode="auto">
          <a:xfrm>
            <a:off x="7776277" y="5638800"/>
            <a:ext cx="991978" cy="98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1C9829-57ED-40B6-A1E4-269C3FFC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278562"/>
          </a:xfrm>
        </p:spPr>
        <p:txBody>
          <a:bodyPr/>
          <a:lstStyle/>
          <a:p>
            <a:r>
              <a:rPr lang="sl-SI" dirty="0"/>
              <a:t>Poznamo različne vrste:</a:t>
            </a:r>
            <a:br>
              <a:rPr lang="sl-SI" dirty="0"/>
            </a:br>
            <a:r>
              <a:rPr lang="sl-SI" dirty="0"/>
              <a:t>- avtomobilska</a:t>
            </a:r>
            <a:br>
              <a:rPr lang="sl-SI" dirty="0"/>
            </a:br>
            <a:r>
              <a:rPr lang="sl-SI" dirty="0"/>
              <a:t>- papirna</a:t>
            </a:r>
            <a:br>
              <a:rPr lang="sl-SI" dirty="0"/>
            </a:br>
            <a:r>
              <a:rPr lang="sl-SI" dirty="0"/>
              <a:t>- prehrambna</a:t>
            </a:r>
            <a:br>
              <a:rPr lang="sl-SI" dirty="0"/>
            </a:br>
            <a:r>
              <a:rPr lang="sl-SI" dirty="0"/>
              <a:t>- tekstilna</a:t>
            </a:r>
            <a:br>
              <a:rPr lang="sl-SI" dirty="0"/>
            </a:br>
            <a:r>
              <a:rPr lang="sl-SI" dirty="0"/>
              <a:t>- lesna</a:t>
            </a:r>
            <a:br>
              <a:rPr lang="sl-SI" dirty="0"/>
            </a:br>
            <a:r>
              <a:rPr lang="sl-SI" dirty="0"/>
              <a:t>- kovinska</a:t>
            </a:r>
            <a:br>
              <a:rPr lang="sl-SI" dirty="0"/>
            </a:br>
            <a:r>
              <a:rPr lang="sl-SI" dirty="0"/>
              <a:t>- kemična …</a:t>
            </a:r>
            <a:br>
              <a:rPr lang="sl-SI" dirty="0"/>
            </a:br>
            <a:endParaRPr lang="sl-SI" dirty="0"/>
          </a:p>
        </p:txBody>
      </p:sp>
      <p:pic>
        <p:nvPicPr>
          <p:cNvPr id="3" name="Slika 2">
            <a:hlinkClick r:id="rId2" action="ppaction://hlinksldjump"/>
            <a:extLst>
              <a:ext uri="{FF2B5EF4-FFF2-40B4-BE49-F238E27FC236}">
                <a16:creationId xmlns:a16="http://schemas.microsoft.com/office/drawing/2014/main" id="{DA54B1EB-BC9D-41DF-B0D3-0EC4CA6DF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0" y="5715000"/>
            <a:ext cx="1352803" cy="7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C6FD8E74-3EB9-4718-BF1B-863846E1D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93A5DCD-F3F2-4950-9631-520D947A3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598" y="85258"/>
            <a:ext cx="9154803" cy="6687483"/>
          </a:xfrm>
          <a:prstGeom prst="rect">
            <a:avLst/>
          </a:prstGeom>
        </p:spPr>
      </p:pic>
      <p:pic>
        <p:nvPicPr>
          <p:cNvPr id="6" name="Slika 5">
            <a:hlinkClick r:id="rId3" action="ppaction://hlinksldjump"/>
            <a:extLst>
              <a:ext uri="{FF2B5EF4-FFF2-40B4-BE49-F238E27FC236}">
                <a16:creationId xmlns:a16="http://schemas.microsoft.com/office/drawing/2014/main" id="{FCA07813-1546-4F5F-91C2-E6F1B0851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4200" y="5715000"/>
            <a:ext cx="1352803" cy="7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7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31CD726-B027-4C21-B5E9-31BC5781F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9746663" cy="6099376"/>
          </a:xfrm>
          <a:prstGeom prst="rect">
            <a:avLst/>
          </a:prstGeom>
        </p:spPr>
      </p:pic>
      <p:pic>
        <p:nvPicPr>
          <p:cNvPr id="4" name="Slika 3">
            <a:hlinkClick r:id="rId3" action="ppaction://hlinksldjump"/>
            <a:extLst>
              <a:ext uri="{FF2B5EF4-FFF2-40B4-BE49-F238E27FC236}">
                <a16:creationId xmlns:a16="http://schemas.microsoft.com/office/drawing/2014/main" id="{A230110E-CF83-4398-B5C7-D8D8824ED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5704215"/>
            <a:ext cx="1352803" cy="7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9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31CD726-B027-4C21-B5E9-31BC5781F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9746663" cy="6099376"/>
          </a:xfrm>
          <a:prstGeom prst="rect">
            <a:avLst/>
          </a:prstGeom>
        </p:spPr>
      </p:pic>
      <p:pic>
        <p:nvPicPr>
          <p:cNvPr id="4" name="Slika 3">
            <a:hlinkClick r:id="rId3" action="ppaction://hlinksldjump"/>
            <a:extLst>
              <a:ext uri="{FF2B5EF4-FFF2-40B4-BE49-F238E27FC236}">
                <a16:creationId xmlns:a16="http://schemas.microsoft.com/office/drawing/2014/main" id="{A230110E-CF83-4398-B5C7-D8D8824ED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5704215"/>
            <a:ext cx="1352803" cy="7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3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>
            <a:extLst>
              <a:ext uri="{FF2B5EF4-FFF2-40B4-BE49-F238E27FC236}">
                <a16:creationId xmlns:a16="http://schemas.microsoft.com/office/drawing/2014/main" id="{E1122000-85F7-4E53-8008-A37FC05F8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81200"/>
            <a:ext cx="3352800" cy="868363"/>
          </a:xfrm>
          <a:prstGeom prst="rect">
            <a:avLst/>
          </a:prstGeom>
          <a:solidFill>
            <a:schemeClr val="bg1"/>
          </a:solidFill>
          <a:ln w="9525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sl-SI" sz="2400" b="1" kern="0" dirty="0">
                <a:solidFill>
                  <a:srgbClr val="FF0000"/>
                </a:solidFill>
                <a:latin typeface="+mn-lt"/>
              </a:rPr>
              <a:t>   Kaj ni naravni vir?</a:t>
            </a: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A02E2846-C20F-4264-B250-F4B96A955A2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057400" y="553751"/>
            <a:ext cx="5257800" cy="584775"/>
          </a:xfrm>
          <a:prstGeom prst="rect">
            <a:avLst/>
          </a:prstGeom>
          <a:solidFill>
            <a:srgbClr val="569319"/>
          </a:solidFill>
          <a:ln w="38100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l-SI" sz="3200" b="1" dirty="0">
                <a:solidFill>
                  <a:schemeClr val="bg1"/>
                </a:solidFill>
              </a:rPr>
              <a:t>Papir</a:t>
            </a:r>
            <a:r>
              <a:rPr lang="sl-SI" sz="3200" b="1" dirty="0">
                <a:solidFill>
                  <a:schemeClr val="bg1"/>
                </a:solidFill>
                <a:latin typeface="Candara" pitchFamily="34" charset="0"/>
              </a:rPr>
              <a:t>.</a:t>
            </a: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CE74A2F3-38E0-4BDE-8B4C-4FD2F06906F0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5463895"/>
            <a:ext cx="1905000" cy="685800"/>
            <a:chOff x="624" y="3600"/>
            <a:chExt cx="1728" cy="432"/>
          </a:xfrm>
          <a:solidFill>
            <a:srgbClr val="569319"/>
          </a:solidFill>
        </p:grpSpPr>
        <p:sp>
          <p:nvSpPr>
            <p:cNvPr id="8" name="AutoShape 9">
              <a:hlinkClick r:id="rId2" action="ppaction://hlinksldjump"/>
              <a:extLst>
                <a:ext uri="{FF2B5EF4-FFF2-40B4-BE49-F238E27FC236}">
                  <a16:creationId xmlns:a16="http://schemas.microsoft.com/office/drawing/2014/main" id="{E93BB24E-D2EF-417C-9FA8-4A3E74E33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600"/>
              <a:ext cx="1728" cy="432"/>
            </a:xfrm>
            <a:prstGeom prst="bevel">
              <a:avLst>
                <a:gd name="adj" fmla="val 10417"/>
              </a:avLst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l-SI">
                <a:latin typeface="Candara" pitchFamily="34" charset="0"/>
              </a:endParaRPr>
            </a:p>
          </p:txBody>
        </p:sp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id="{1901FBE0-1214-49F9-AD6D-06D8076109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696"/>
              <a:ext cx="1536" cy="231"/>
            </a:xfrm>
            <a:prstGeom prst="rect">
              <a:avLst/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l-SI" dirty="0">
                  <a:solidFill>
                    <a:srgbClr val="FFFF99"/>
                  </a:solidFill>
                  <a:latin typeface="Candara" pitchFamily="34" charset="0"/>
                </a:rPr>
                <a:t>ODGOVOR</a:t>
              </a:r>
              <a:endParaRPr lang="en-US" dirty="0">
                <a:solidFill>
                  <a:srgbClr val="FFFF99"/>
                </a:solidFill>
                <a:latin typeface="Candara" pitchFamily="34" charset="0"/>
              </a:endParaRPr>
            </a:p>
          </p:txBody>
        </p:sp>
      </p:grpSp>
      <p:pic>
        <p:nvPicPr>
          <p:cNvPr id="12" name="Označba mesta vsebine 11">
            <a:extLst>
              <a:ext uri="{FF2B5EF4-FFF2-40B4-BE49-F238E27FC236}">
                <a16:creationId xmlns:a16="http://schemas.microsoft.com/office/drawing/2014/main" id="{C9C74618-16DD-40E9-8ADA-0C0A1F186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759" y="3692237"/>
            <a:ext cx="10972800" cy="1413512"/>
          </a:xfrm>
          <a:prstGeom prst="rect">
            <a:avLst/>
          </a:prstGeom>
        </p:spPr>
      </p:pic>
      <p:pic>
        <p:nvPicPr>
          <p:cNvPr id="14" name="Slika 13">
            <a:hlinkClick r:id="rId4" action="ppaction://hlinksldjump"/>
            <a:extLst>
              <a:ext uri="{FF2B5EF4-FFF2-40B4-BE49-F238E27FC236}">
                <a16:creationId xmlns:a16="http://schemas.microsoft.com/office/drawing/2014/main" id="{3E62E6EF-1B64-42EE-98E0-F416922AA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5463895"/>
            <a:ext cx="1868215" cy="685800"/>
          </a:xfrm>
          <a:prstGeom prst="rect">
            <a:avLst/>
          </a:prstGeom>
        </p:spPr>
      </p:pic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C799260D-55D4-407B-80F6-78DF22056ACD}"/>
              </a:ext>
            </a:extLst>
          </p:cNvPr>
          <p:cNvSpPr txBox="1"/>
          <p:nvPr/>
        </p:nvSpPr>
        <p:spPr>
          <a:xfrm>
            <a:off x="609600" y="38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AE70ACB7-4A72-4E8D-8DD1-EED107C262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0800" y="5591142"/>
            <a:ext cx="1752845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4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>
            <a:extLst>
              <a:ext uri="{FF2B5EF4-FFF2-40B4-BE49-F238E27FC236}">
                <a16:creationId xmlns:a16="http://schemas.microsoft.com/office/drawing/2014/main" id="{FE794C3A-1792-45D4-B928-B9D5A6D234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2396" y="5463999"/>
            <a:ext cx="5562600" cy="868363"/>
          </a:xfrm>
          <a:prstGeom prst="rect">
            <a:avLst/>
          </a:prstGeom>
          <a:solidFill>
            <a:schemeClr val="bg1"/>
          </a:solidFill>
          <a:ln w="9525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indent="0">
              <a:buNone/>
            </a:pPr>
            <a:r>
              <a:rPr lang="sl-SI" sz="2400" b="1" dirty="0">
                <a:solidFill>
                  <a:srgbClr val="FF0000"/>
                </a:solidFill>
                <a:latin typeface="+mn-lt"/>
              </a:rPr>
              <a:t>   Katero dejavnost prikazujeta  sliki?</a:t>
            </a:r>
          </a:p>
        </p:txBody>
      </p:sp>
      <p:pic>
        <p:nvPicPr>
          <p:cNvPr id="1030" name="Picture 6" descr="Veriga Lesce FORESTRY PROGRAM, 2019, Lesce - Slovenija, Slovenija ...">
            <a:extLst>
              <a:ext uri="{FF2B5EF4-FFF2-40B4-BE49-F238E27FC236}">
                <a16:creationId xmlns:a16="http://schemas.microsoft.com/office/drawing/2014/main" id="{AA0D70B0-6FDF-4854-8563-293B9D6B1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5511"/>
            <a:ext cx="3965234" cy="59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ozdarstvo Šrajles | Povezujemo.si®">
            <a:extLst>
              <a:ext uri="{FF2B5EF4-FFF2-40B4-BE49-F238E27FC236}">
                <a16:creationId xmlns:a16="http://schemas.microsoft.com/office/drawing/2014/main" id="{B4D45F19-1A26-4E49-8B29-6DEFD40BB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30728"/>
            <a:ext cx="5486400" cy="37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7">
            <a:extLst>
              <a:ext uri="{FF2B5EF4-FFF2-40B4-BE49-F238E27FC236}">
                <a16:creationId xmlns:a16="http://schemas.microsoft.com/office/drawing/2014/main" id="{DFD925B2-62F8-431C-817B-8A7053DBE47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057400" y="553751"/>
            <a:ext cx="5257800" cy="584775"/>
          </a:xfrm>
          <a:prstGeom prst="rect">
            <a:avLst/>
          </a:prstGeom>
          <a:solidFill>
            <a:srgbClr val="569319"/>
          </a:solidFill>
          <a:ln w="38100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l-SI" sz="3200" b="1" dirty="0">
                <a:solidFill>
                  <a:schemeClr val="bg1"/>
                </a:solidFill>
              </a:rPr>
              <a:t>Gozdarstvo</a:t>
            </a:r>
            <a:r>
              <a:rPr lang="sl-SI" sz="3200" b="1" dirty="0">
                <a:solidFill>
                  <a:schemeClr val="bg1"/>
                </a:solidFill>
                <a:latin typeface="Candara" pitchFamily="34" charset="0"/>
              </a:rPr>
              <a:t>.</a:t>
            </a:r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CE2F8706-E98B-4EB9-93EF-59C702946F0D}"/>
              </a:ext>
            </a:extLst>
          </p:cNvPr>
          <p:cNvGrpSpPr>
            <a:grpSpLocks/>
          </p:cNvGrpSpPr>
          <p:nvPr/>
        </p:nvGrpSpPr>
        <p:grpSpPr bwMode="auto">
          <a:xfrm>
            <a:off x="5877398" y="5621978"/>
            <a:ext cx="1905000" cy="685800"/>
            <a:chOff x="624" y="3600"/>
            <a:chExt cx="1728" cy="432"/>
          </a:xfrm>
          <a:solidFill>
            <a:srgbClr val="569319"/>
          </a:solidFill>
        </p:grpSpPr>
        <p:sp>
          <p:nvSpPr>
            <p:cNvPr id="12" name="AutoShape 9">
              <a:extLst>
                <a:ext uri="{FF2B5EF4-FFF2-40B4-BE49-F238E27FC236}">
                  <a16:creationId xmlns:a16="http://schemas.microsoft.com/office/drawing/2014/main" id="{88889527-FD4E-45AF-9D42-648587106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600"/>
              <a:ext cx="1728" cy="432"/>
            </a:xfrm>
            <a:prstGeom prst="bevel">
              <a:avLst>
                <a:gd name="adj" fmla="val 10417"/>
              </a:avLst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l-SI">
                <a:latin typeface="Candara" pitchFamily="34" charset="0"/>
              </a:endParaRPr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68E253C7-4BA2-489E-BE41-9402E00CB0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696"/>
              <a:ext cx="1536" cy="231"/>
            </a:xfrm>
            <a:prstGeom prst="rect">
              <a:avLst/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l-SI" dirty="0">
                  <a:solidFill>
                    <a:srgbClr val="FFFF99"/>
                  </a:solidFill>
                  <a:latin typeface="Candara" pitchFamily="34" charset="0"/>
                </a:rPr>
                <a:t>ODGOVOR</a:t>
              </a:r>
              <a:endParaRPr lang="en-US" dirty="0">
                <a:solidFill>
                  <a:srgbClr val="FFFF99"/>
                </a:solidFill>
                <a:latin typeface="Candara" pitchFamily="34" charset="0"/>
              </a:endParaRPr>
            </a:p>
          </p:txBody>
        </p:sp>
      </p:grp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8BEC4AD4-88D2-4524-8459-9F26B22D8EF4}"/>
              </a:ext>
            </a:extLst>
          </p:cNvPr>
          <p:cNvSpPr txBox="1"/>
          <p:nvPr/>
        </p:nvSpPr>
        <p:spPr>
          <a:xfrm>
            <a:off x="457200" y="457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2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529DCD6-C6CB-46D1-B52A-1E190C18E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9591" y="5708067"/>
            <a:ext cx="1752845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3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>
            <a:extLst>
              <a:ext uri="{FF2B5EF4-FFF2-40B4-BE49-F238E27FC236}">
                <a16:creationId xmlns:a16="http://schemas.microsoft.com/office/drawing/2014/main" id="{FE794C3A-1792-45D4-B928-B9D5A6D234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3451" y="5404118"/>
            <a:ext cx="7207949" cy="868363"/>
          </a:xfrm>
          <a:prstGeom prst="rect">
            <a:avLst/>
          </a:prstGeom>
          <a:solidFill>
            <a:schemeClr val="bg1"/>
          </a:solidFill>
          <a:ln w="9525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indent="0">
              <a:buNone/>
            </a:pPr>
            <a:r>
              <a:rPr lang="sl-SI" sz="2400" b="1" dirty="0">
                <a:solidFill>
                  <a:srgbClr val="FF0000"/>
                </a:solidFill>
                <a:latin typeface="+mn-lt"/>
              </a:rPr>
              <a:t>   Kateri  naravni vir izkoriščajo v tej dejavnosti?</a:t>
            </a:r>
          </a:p>
        </p:txBody>
      </p:sp>
      <p:pic>
        <p:nvPicPr>
          <p:cNvPr id="1030" name="Picture 6" descr="Veriga Lesce FORESTRY PROGRAM, 2019, Lesce - Slovenija, Slovenija ...">
            <a:extLst>
              <a:ext uri="{FF2B5EF4-FFF2-40B4-BE49-F238E27FC236}">
                <a16:creationId xmlns:a16="http://schemas.microsoft.com/office/drawing/2014/main" id="{AA0D70B0-6FDF-4854-8563-293B9D6B1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5511"/>
            <a:ext cx="3965234" cy="59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ozdarstvo Šrajles | Povezujemo.si®">
            <a:extLst>
              <a:ext uri="{FF2B5EF4-FFF2-40B4-BE49-F238E27FC236}">
                <a16:creationId xmlns:a16="http://schemas.microsoft.com/office/drawing/2014/main" id="{B4D45F19-1A26-4E49-8B29-6DEFD40BB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53882"/>
            <a:ext cx="5486400" cy="37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7">
            <a:extLst>
              <a:ext uri="{FF2B5EF4-FFF2-40B4-BE49-F238E27FC236}">
                <a16:creationId xmlns:a16="http://schemas.microsoft.com/office/drawing/2014/main" id="{DFD925B2-62F8-431C-817B-8A7053DBE47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057400" y="553751"/>
            <a:ext cx="5257800" cy="584775"/>
          </a:xfrm>
          <a:prstGeom prst="rect">
            <a:avLst/>
          </a:prstGeom>
          <a:solidFill>
            <a:srgbClr val="569319"/>
          </a:solidFill>
          <a:ln w="38100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l-SI" sz="3200" b="1" dirty="0">
                <a:solidFill>
                  <a:schemeClr val="bg1"/>
                </a:solidFill>
              </a:rPr>
              <a:t>Les</a:t>
            </a:r>
            <a:r>
              <a:rPr lang="sl-SI" sz="3200" b="1" dirty="0">
                <a:solidFill>
                  <a:schemeClr val="bg1"/>
                </a:solidFill>
                <a:latin typeface="Candara" pitchFamily="34" charset="0"/>
              </a:rPr>
              <a:t>.</a:t>
            </a:r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CE2F8706-E98B-4EB9-93EF-59C702946F0D}"/>
              </a:ext>
            </a:extLst>
          </p:cNvPr>
          <p:cNvGrpSpPr>
            <a:grpSpLocks/>
          </p:cNvGrpSpPr>
          <p:nvPr/>
        </p:nvGrpSpPr>
        <p:grpSpPr bwMode="auto">
          <a:xfrm>
            <a:off x="5753100" y="6083273"/>
            <a:ext cx="1905000" cy="685800"/>
            <a:chOff x="624" y="3600"/>
            <a:chExt cx="1728" cy="432"/>
          </a:xfrm>
          <a:solidFill>
            <a:srgbClr val="569319"/>
          </a:solidFill>
        </p:grpSpPr>
        <p:sp>
          <p:nvSpPr>
            <p:cNvPr id="12" name="AutoShape 9">
              <a:extLst>
                <a:ext uri="{FF2B5EF4-FFF2-40B4-BE49-F238E27FC236}">
                  <a16:creationId xmlns:a16="http://schemas.microsoft.com/office/drawing/2014/main" id="{88889527-FD4E-45AF-9D42-648587106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600"/>
              <a:ext cx="1728" cy="432"/>
            </a:xfrm>
            <a:prstGeom prst="bevel">
              <a:avLst>
                <a:gd name="adj" fmla="val 10417"/>
              </a:avLst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l-SI">
                <a:latin typeface="Candara" pitchFamily="34" charset="0"/>
              </a:endParaRPr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68E253C7-4BA2-489E-BE41-9402E00CB0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696"/>
              <a:ext cx="1536" cy="231"/>
            </a:xfrm>
            <a:prstGeom prst="rect">
              <a:avLst/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l-SI" dirty="0">
                  <a:solidFill>
                    <a:srgbClr val="FFFF99"/>
                  </a:solidFill>
                  <a:latin typeface="Candara" pitchFamily="34" charset="0"/>
                </a:rPr>
                <a:t>ODGOVOR</a:t>
              </a:r>
              <a:endParaRPr lang="en-US" dirty="0">
                <a:solidFill>
                  <a:srgbClr val="FFFF99"/>
                </a:solidFill>
                <a:latin typeface="Candara" pitchFamily="34" charset="0"/>
              </a:endParaRPr>
            </a:p>
          </p:txBody>
        </p:sp>
      </p:grp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12DE8FA-E8ED-486B-BDF4-51F0A028E614}"/>
              </a:ext>
            </a:extLst>
          </p:cNvPr>
          <p:cNvSpPr txBox="1"/>
          <p:nvPr/>
        </p:nvSpPr>
        <p:spPr>
          <a:xfrm>
            <a:off x="304800" y="304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3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30F61E7-5ED1-418A-8A7D-6ECD58DDC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1240" y="5708067"/>
            <a:ext cx="1752845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5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2" name="Group 8"/>
          <p:cNvGrpSpPr>
            <a:grpSpLocks/>
          </p:cNvGrpSpPr>
          <p:nvPr/>
        </p:nvGrpSpPr>
        <p:grpSpPr bwMode="auto">
          <a:xfrm>
            <a:off x="8001000" y="5882107"/>
            <a:ext cx="1905000" cy="685800"/>
            <a:chOff x="624" y="3600"/>
            <a:chExt cx="1728" cy="432"/>
          </a:xfrm>
          <a:solidFill>
            <a:srgbClr val="569319"/>
          </a:solidFill>
        </p:grpSpPr>
        <p:sp>
          <p:nvSpPr>
            <p:cNvPr id="16393" name="AutoShape 9"/>
            <p:cNvSpPr>
              <a:spLocks noChangeArrowheads="1"/>
            </p:cNvSpPr>
            <p:nvPr/>
          </p:nvSpPr>
          <p:spPr bwMode="auto">
            <a:xfrm>
              <a:off x="624" y="3600"/>
              <a:ext cx="1728" cy="432"/>
            </a:xfrm>
            <a:prstGeom prst="bevel">
              <a:avLst>
                <a:gd name="adj" fmla="val 10417"/>
              </a:avLst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l-SI">
                <a:latin typeface="Candara" pitchFamily="34" charset="0"/>
              </a:endParaRPr>
            </a:p>
          </p:txBody>
        </p:sp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720" y="3696"/>
              <a:ext cx="1536" cy="231"/>
            </a:xfrm>
            <a:prstGeom prst="rect">
              <a:avLst/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l-SI" dirty="0">
                  <a:solidFill>
                    <a:srgbClr val="FFFF99"/>
                  </a:solidFill>
                  <a:latin typeface="Candara" pitchFamily="34" charset="0"/>
                </a:rPr>
                <a:t>ODGOVOR</a:t>
              </a:r>
              <a:endParaRPr lang="en-US" dirty="0">
                <a:solidFill>
                  <a:srgbClr val="FFFF99"/>
                </a:solidFill>
                <a:latin typeface="Candara" pitchFamily="34" charset="0"/>
              </a:endParaRPr>
            </a:p>
          </p:txBody>
        </p:sp>
      </p:grp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981200" y="762001"/>
            <a:ext cx="8229600" cy="584775"/>
          </a:xfrm>
          <a:prstGeom prst="rect">
            <a:avLst/>
          </a:prstGeom>
          <a:solidFill>
            <a:srgbClr val="569319"/>
          </a:solidFill>
          <a:ln w="38100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l-SI" sz="3200" b="1" dirty="0">
                <a:solidFill>
                  <a:schemeClr val="bg1"/>
                </a:solidFill>
                <a:latin typeface="Candara" pitchFamily="34" charset="0"/>
              </a:rPr>
              <a:t>Kmetijstvo.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600200" y="2133600"/>
            <a:ext cx="8991600" cy="1491674"/>
          </a:xfrm>
          <a:prstGeom prst="rect">
            <a:avLst/>
          </a:prstGeom>
          <a:solidFill>
            <a:schemeClr val="bg1"/>
          </a:solidFill>
          <a:ln w="9525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sl-SI" sz="2400" b="1" dirty="0">
                <a:solidFill>
                  <a:srgbClr val="FF0000"/>
                </a:solidFill>
                <a:latin typeface="+mn-lt"/>
              </a:rPr>
              <a:t>Katera gospodarska dejavnost  se ukvarja s pridelavo </a:t>
            </a:r>
          </a:p>
          <a:p>
            <a:r>
              <a:rPr lang="sl-SI" sz="2400" b="1" dirty="0">
                <a:solidFill>
                  <a:srgbClr val="FF0000"/>
                </a:solidFill>
                <a:latin typeface="+mn-lt"/>
              </a:rPr>
              <a:t>                            hrane za ljudi in živali?</a:t>
            </a:r>
          </a:p>
          <a:p>
            <a:endParaRPr lang="sl-SI" sz="2400" b="1" dirty="0">
              <a:solidFill>
                <a:srgbClr val="FF0000"/>
              </a:solidFill>
              <a:latin typeface="+mn-lt"/>
            </a:endParaRPr>
          </a:p>
          <a:p>
            <a:r>
              <a:rPr lang="sl-SI" sz="2400" b="1" dirty="0">
                <a:solidFill>
                  <a:srgbClr val="FF0000"/>
                </a:solidFill>
                <a:latin typeface="+mn-lt"/>
              </a:rPr>
              <a:t>             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B0E35D6-7AC0-4C95-984B-B99119434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777674"/>
            <a:ext cx="11010900" cy="1712442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9B6ECEF-E01D-4C12-AB02-64BA8B6FC7BD}"/>
              </a:ext>
            </a:extLst>
          </p:cNvPr>
          <p:cNvSpPr txBox="1"/>
          <p:nvPr/>
        </p:nvSpPr>
        <p:spPr>
          <a:xfrm>
            <a:off x="381000" y="457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4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97BAB13-A05A-46D9-881E-2778EF3C2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6101" y="5642516"/>
            <a:ext cx="1752845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2" name="Group 8"/>
          <p:cNvGrpSpPr>
            <a:grpSpLocks/>
          </p:cNvGrpSpPr>
          <p:nvPr/>
        </p:nvGrpSpPr>
        <p:grpSpPr bwMode="auto">
          <a:xfrm>
            <a:off x="2863787" y="5801088"/>
            <a:ext cx="1905000" cy="685800"/>
            <a:chOff x="624" y="3600"/>
            <a:chExt cx="1728" cy="432"/>
          </a:xfrm>
          <a:solidFill>
            <a:srgbClr val="569319"/>
          </a:solidFill>
        </p:grpSpPr>
        <p:sp>
          <p:nvSpPr>
            <p:cNvPr id="16393" name="AutoShape 9"/>
            <p:cNvSpPr>
              <a:spLocks noChangeArrowheads="1"/>
            </p:cNvSpPr>
            <p:nvPr/>
          </p:nvSpPr>
          <p:spPr bwMode="auto">
            <a:xfrm>
              <a:off x="624" y="3600"/>
              <a:ext cx="1728" cy="432"/>
            </a:xfrm>
            <a:prstGeom prst="bevel">
              <a:avLst>
                <a:gd name="adj" fmla="val 10417"/>
              </a:avLst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l-SI">
                <a:latin typeface="Candara" pitchFamily="34" charset="0"/>
              </a:endParaRPr>
            </a:p>
          </p:txBody>
        </p:sp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720" y="3696"/>
              <a:ext cx="1536" cy="231"/>
            </a:xfrm>
            <a:prstGeom prst="rect">
              <a:avLst/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l-SI" dirty="0">
                  <a:solidFill>
                    <a:srgbClr val="FFFF99"/>
                  </a:solidFill>
                  <a:latin typeface="Candara" pitchFamily="34" charset="0"/>
                </a:rPr>
                <a:t>ODGOVOR</a:t>
              </a:r>
              <a:endParaRPr lang="en-US" dirty="0">
                <a:solidFill>
                  <a:srgbClr val="FFFF99"/>
                </a:solidFill>
                <a:latin typeface="Candara" pitchFamily="34" charset="0"/>
              </a:endParaRPr>
            </a:p>
          </p:txBody>
        </p:sp>
      </p:grp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981200" y="762001"/>
            <a:ext cx="8229600" cy="584775"/>
          </a:xfrm>
          <a:prstGeom prst="rect">
            <a:avLst/>
          </a:prstGeom>
          <a:solidFill>
            <a:srgbClr val="569319"/>
          </a:solidFill>
          <a:ln w="38100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l-SI" sz="3200" b="1" dirty="0">
                <a:solidFill>
                  <a:schemeClr val="bg1"/>
                </a:solidFill>
                <a:latin typeface="Candara" pitchFamily="34" charset="0"/>
              </a:rPr>
              <a:t>Živinorejo.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20218" y="2318327"/>
            <a:ext cx="4756582" cy="2057400"/>
          </a:xfrm>
          <a:prstGeom prst="rect">
            <a:avLst/>
          </a:prstGeom>
          <a:solidFill>
            <a:schemeClr val="bg1"/>
          </a:solidFill>
          <a:ln w="9525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sl-SI" sz="2400" b="1" dirty="0">
                <a:solidFill>
                  <a:srgbClr val="FF0000"/>
                </a:solidFill>
                <a:latin typeface="+mn-lt"/>
              </a:rPr>
              <a:t>Katero osnovno dejavnost</a:t>
            </a:r>
          </a:p>
          <a:p>
            <a:endParaRPr lang="sl-SI" sz="2400" b="1" dirty="0">
              <a:solidFill>
                <a:srgbClr val="FF0000"/>
              </a:solidFill>
              <a:latin typeface="+mn-lt"/>
            </a:endParaRPr>
          </a:p>
          <a:p>
            <a:r>
              <a:rPr lang="sl-SI" sz="2400" b="1" dirty="0">
                <a:solidFill>
                  <a:srgbClr val="FF0000"/>
                </a:solidFill>
                <a:latin typeface="+mn-lt"/>
              </a:rPr>
              <a:t>   kmetijstva prikazujejo slike?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D9F0DE4-2851-4B77-BC10-CBB7428FA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905000"/>
            <a:ext cx="6239480" cy="3743688"/>
          </a:xfrm>
          <a:prstGeom prst="rect">
            <a:avLst/>
          </a:prstGeom>
        </p:spPr>
      </p:pic>
      <p:pic>
        <p:nvPicPr>
          <p:cNvPr id="14" name="Slika 13">
            <a:hlinkClick r:id="rId3" action="ppaction://hlinksldjump"/>
            <a:extLst>
              <a:ext uri="{FF2B5EF4-FFF2-40B4-BE49-F238E27FC236}">
                <a16:creationId xmlns:a16="http://schemas.microsoft.com/office/drawing/2014/main" id="{31F7E4DC-1235-4667-951B-6FA8CE4E4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1039" y="4694958"/>
            <a:ext cx="1868215" cy="685800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3785839-5309-4E58-BEDB-36B51ABEA9E4}"/>
              </a:ext>
            </a:extLst>
          </p:cNvPr>
          <p:cNvSpPr txBox="1"/>
          <p:nvPr/>
        </p:nvSpPr>
        <p:spPr>
          <a:xfrm>
            <a:off x="533400" y="533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5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D340826-E2C4-4593-A34D-102DC5451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3200" y="5692490"/>
            <a:ext cx="1752845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2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2" name="Group 8"/>
          <p:cNvGrpSpPr>
            <a:grpSpLocks/>
          </p:cNvGrpSpPr>
          <p:nvPr/>
        </p:nvGrpSpPr>
        <p:grpSpPr bwMode="auto">
          <a:xfrm>
            <a:off x="8458200" y="4343400"/>
            <a:ext cx="1905000" cy="685800"/>
            <a:chOff x="624" y="3600"/>
            <a:chExt cx="1728" cy="432"/>
          </a:xfrm>
          <a:solidFill>
            <a:srgbClr val="569319"/>
          </a:solidFill>
        </p:grpSpPr>
        <p:sp>
          <p:nvSpPr>
            <p:cNvPr id="16393" name="AutoShape 9"/>
            <p:cNvSpPr>
              <a:spLocks noChangeArrowheads="1"/>
            </p:cNvSpPr>
            <p:nvPr/>
          </p:nvSpPr>
          <p:spPr bwMode="auto">
            <a:xfrm>
              <a:off x="624" y="3600"/>
              <a:ext cx="1728" cy="432"/>
            </a:xfrm>
            <a:prstGeom prst="bevel">
              <a:avLst>
                <a:gd name="adj" fmla="val 10417"/>
              </a:avLst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l-SI">
                <a:latin typeface="Candara" pitchFamily="34" charset="0"/>
              </a:endParaRPr>
            </a:p>
          </p:txBody>
        </p:sp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720" y="3696"/>
              <a:ext cx="1536" cy="231"/>
            </a:xfrm>
            <a:prstGeom prst="rect">
              <a:avLst/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l-SI" dirty="0">
                  <a:solidFill>
                    <a:srgbClr val="FFFF99"/>
                  </a:solidFill>
                  <a:latin typeface="Candara" pitchFamily="34" charset="0"/>
                </a:rPr>
                <a:t>ODGOVOR</a:t>
              </a:r>
              <a:endParaRPr lang="en-US" dirty="0">
                <a:solidFill>
                  <a:srgbClr val="FFFF99"/>
                </a:solidFill>
                <a:latin typeface="Candara" pitchFamily="34" charset="0"/>
              </a:endParaRPr>
            </a:p>
          </p:txBody>
        </p:sp>
      </p:grp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981200" y="762001"/>
            <a:ext cx="8229600" cy="584775"/>
          </a:xfrm>
          <a:prstGeom prst="rect">
            <a:avLst/>
          </a:prstGeom>
          <a:solidFill>
            <a:srgbClr val="569319"/>
          </a:solidFill>
          <a:ln w="38100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l-SI" sz="3200" b="1" dirty="0">
                <a:solidFill>
                  <a:schemeClr val="bg1"/>
                </a:solidFill>
                <a:latin typeface="Candara" pitchFamily="34" charset="0"/>
              </a:rPr>
              <a:t>Pridelke.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981200" y="1828800"/>
            <a:ext cx="8229600" cy="990600"/>
          </a:xfrm>
          <a:prstGeom prst="rect">
            <a:avLst/>
          </a:prstGeom>
          <a:solidFill>
            <a:schemeClr val="bg1"/>
          </a:solidFill>
          <a:ln w="9525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sl-SI" sz="2400" b="1" dirty="0">
                <a:solidFill>
                  <a:srgbClr val="FF0000"/>
                </a:solidFill>
              </a:rPr>
              <a:t>Ali z gojenjem rastlin pridobimo izdelke ali pridelke?</a:t>
            </a:r>
            <a:endParaRPr lang="sl-SI" sz="2400" dirty="0">
              <a:latin typeface="Candara" pitchFamily="34" charset="0"/>
            </a:endParaRPr>
          </a:p>
        </p:txBody>
      </p:sp>
      <p:pic>
        <p:nvPicPr>
          <p:cNvPr id="2050" name="Picture 2" descr="Plodovi jeseni na prvem jesenskem sejmu Tržnice BTC City | Članki ...">
            <a:extLst>
              <a:ext uri="{FF2B5EF4-FFF2-40B4-BE49-F238E27FC236}">
                <a16:creationId xmlns:a16="http://schemas.microsoft.com/office/drawing/2014/main" id="{57A1AA08-BF5B-4249-AABA-5829AF5E3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200"/>
            <a:ext cx="4876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>
            <a:hlinkClick r:id="rId3" action="ppaction://hlinksldjump"/>
            <a:extLst>
              <a:ext uri="{FF2B5EF4-FFF2-40B4-BE49-F238E27FC236}">
                <a16:creationId xmlns:a16="http://schemas.microsoft.com/office/drawing/2014/main" id="{576256A5-5939-4B46-A1D6-76DA44352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5471039"/>
            <a:ext cx="1868215" cy="685800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BA2FC299-A8F6-44B6-B531-5F451CADBA77}"/>
              </a:ext>
            </a:extLst>
          </p:cNvPr>
          <p:cNvSpPr txBox="1"/>
          <p:nvPr/>
        </p:nvSpPr>
        <p:spPr>
          <a:xfrm>
            <a:off x="457200" y="5334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6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3DB3908-6038-402F-BB3A-B4CD10EA6F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4764" y="5715000"/>
            <a:ext cx="1752845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4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F545929A-9F70-42F4-AF74-D69E6D4C93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384" y="533400"/>
            <a:ext cx="11347662" cy="4686031"/>
          </a:xfrm>
          <a:prstGeom prst="rect">
            <a:avLst/>
          </a:prstGeom>
        </p:spPr>
      </p:pic>
      <p:pic>
        <p:nvPicPr>
          <p:cNvPr id="13" name="Slika 12">
            <a:hlinkClick r:id="rId3" action="ppaction://hlinksldjump"/>
            <a:extLst>
              <a:ext uri="{FF2B5EF4-FFF2-40B4-BE49-F238E27FC236}">
                <a16:creationId xmlns:a16="http://schemas.microsoft.com/office/drawing/2014/main" id="{E1EA1FFE-DE93-490A-A4C3-EB023ADAB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0" y="5715000"/>
            <a:ext cx="1352803" cy="7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1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2" name="Group 8"/>
          <p:cNvGrpSpPr>
            <a:grpSpLocks/>
          </p:cNvGrpSpPr>
          <p:nvPr/>
        </p:nvGrpSpPr>
        <p:grpSpPr bwMode="auto">
          <a:xfrm>
            <a:off x="8305800" y="5631656"/>
            <a:ext cx="1905000" cy="685800"/>
            <a:chOff x="624" y="3600"/>
            <a:chExt cx="1728" cy="432"/>
          </a:xfrm>
          <a:solidFill>
            <a:srgbClr val="569319"/>
          </a:solidFill>
        </p:grpSpPr>
        <p:sp>
          <p:nvSpPr>
            <p:cNvPr id="16393" name="AutoShape 9"/>
            <p:cNvSpPr>
              <a:spLocks noChangeArrowheads="1"/>
            </p:cNvSpPr>
            <p:nvPr/>
          </p:nvSpPr>
          <p:spPr bwMode="auto">
            <a:xfrm>
              <a:off x="624" y="3600"/>
              <a:ext cx="1728" cy="432"/>
            </a:xfrm>
            <a:prstGeom prst="bevel">
              <a:avLst>
                <a:gd name="adj" fmla="val 10417"/>
              </a:avLst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l-SI">
                <a:latin typeface="Candara" pitchFamily="34" charset="0"/>
              </a:endParaRPr>
            </a:p>
          </p:txBody>
        </p:sp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720" y="3696"/>
              <a:ext cx="1536" cy="231"/>
            </a:xfrm>
            <a:prstGeom prst="rect">
              <a:avLst/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l-SI" dirty="0">
                  <a:solidFill>
                    <a:srgbClr val="FFFF99"/>
                  </a:solidFill>
                  <a:latin typeface="Candara" pitchFamily="34" charset="0"/>
                </a:rPr>
                <a:t>ODGOVOR</a:t>
              </a:r>
              <a:endParaRPr lang="en-US" dirty="0">
                <a:solidFill>
                  <a:srgbClr val="FFFF99"/>
                </a:solidFill>
                <a:latin typeface="Candara" pitchFamily="34" charset="0"/>
              </a:endParaRPr>
            </a:p>
          </p:txBody>
        </p:sp>
      </p:grp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981200" y="506326"/>
            <a:ext cx="8229600" cy="584775"/>
          </a:xfrm>
          <a:prstGeom prst="rect">
            <a:avLst/>
          </a:prstGeom>
          <a:solidFill>
            <a:srgbClr val="569319"/>
          </a:solidFill>
          <a:ln w="38100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l-SI" sz="3200" b="1" dirty="0">
                <a:solidFill>
                  <a:schemeClr val="bg1"/>
                </a:solidFill>
                <a:latin typeface="Candara" pitchFamily="34" charset="0"/>
              </a:rPr>
              <a:t>Sadovnjak.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4191000" y="1253260"/>
            <a:ext cx="6896100" cy="1119420"/>
          </a:xfrm>
          <a:prstGeom prst="rect">
            <a:avLst/>
          </a:prstGeom>
          <a:solidFill>
            <a:schemeClr val="bg1"/>
          </a:solidFill>
          <a:ln w="9525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sl-SI" sz="2400" b="1" dirty="0">
                <a:solidFill>
                  <a:srgbClr val="FF0000"/>
                </a:solidFill>
              </a:rPr>
              <a:t>Katero obdelovalno zemljišče prikazuje slika?</a:t>
            </a:r>
          </a:p>
        </p:txBody>
      </p:sp>
      <p:pic>
        <p:nvPicPr>
          <p:cNvPr id="5122" name="Picture 2" descr="Small Fruit Orchard, Small Orchard Design, Fruit Orchard Design ...">
            <a:extLst>
              <a:ext uri="{FF2B5EF4-FFF2-40B4-BE49-F238E27FC236}">
                <a16:creationId xmlns:a16="http://schemas.microsoft.com/office/drawing/2014/main" id="{118C62CE-9A69-45E0-A34C-F7A492918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34839"/>
            <a:ext cx="53721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>
            <a:hlinkClick r:id="rId3" action="ppaction://hlinksldjump"/>
            <a:extLst>
              <a:ext uri="{FF2B5EF4-FFF2-40B4-BE49-F238E27FC236}">
                <a16:creationId xmlns:a16="http://schemas.microsoft.com/office/drawing/2014/main" id="{5BC3EDA2-B82B-431B-B27E-AD0D1F624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5631656"/>
            <a:ext cx="1868215" cy="68580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B6B5A13-AB74-4936-BDCE-E77ED19D6EEF}"/>
              </a:ext>
            </a:extLst>
          </p:cNvPr>
          <p:cNvSpPr txBox="1"/>
          <p:nvPr/>
        </p:nvSpPr>
        <p:spPr>
          <a:xfrm>
            <a:off x="457200" y="506326"/>
            <a:ext cx="42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7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DC043A8-42F8-41A8-A76D-2F532DCB9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4662" y="5715000"/>
            <a:ext cx="1752845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4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2" name="Group 8"/>
          <p:cNvGrpSpPr>
            <a:grpSpLocks/>
          </p:cNvGrpSpPr>
          <p:nvPr/>
        </p:nvGrpSpPr>
        <p:grpSpPr bwMode="auto">
          <a:xfrm>
            <a:off x="7620000" y="5852602"/>
            <a:ext cx="1905000" cy="685800"/>
            <a:chOff x="624" y="3600"/>
            <a:chExt cx="1728" cy="432"/>
          </a:xfrm>
          <a:solidFill>
            <a:srgbClr val="569319"/>
          </a:solidFill>
        </p:grpSpPr>
        <p:sp>
          <p:nvSpPr>
            <p:cNvPr id="16393" name="AutoShape 9"/>
            <p:cNvSpPr>
              <a:spLocks noChangeArrowheads="1"/>
            </p:cNvSpPr>
            <p:nvPr/>
          </p:nvSpPr>
          <p:spPr bwMode="auto">
            <a:xfrm>
              <a:off x="624" y="3600"/>
              <a:ext cx="1728" cy="432"/>
            </a:xfrm>
            <a:prstGeom prst="bevel">
              <a:avLst>
                <a:gd name="adj" fmla="val 10417"/>
              </a:avLst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l-SI">
                <a:latin typeface="Candara" pitchFamily="34" charset="0"/>
              </a:endParaRPr>
            </a:p>
          </p:txBody>
        </p:sp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720" y="3696"/>
              <a:ext cx="1536" cy="231"/>
            </a:xfrm>
            <a:prstGeom prst="rect">
              <a:avLst/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l-SI" dirty="0">
                  <a:solidFill>
                    <a:srgbClr val="FFFF99"/>
                  </a:solidFill>
                  <a:latin typeface="Candara" pitchFamily="34" charset="0"/>
                </a:rPr>
                <a:t>ODGOVOR</a:t>
              </a:r>
              <a:endParaRPr lang="en-US" dirty="0">
                <a:solidFill>
                  <a:srgbClr val="FFFF99"/>
                </a:solidFill>
                <a:latin typeface="Candara" pitchFamily="34" charset="0"/>
              </a:endParaRPr>
            </a:p>
          </p:txBody>
        </p:sp>
      </p:grp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981200" y="762001"/>
            <a:ext cx="8229600" cy="584775"/>
          </a:xfrm>
          <a:prstGeom prst="rect">
            <a:avLst/>
          </a:prstGeom>
          <a:solidFill>
            <a:srgbClr val="569319"/>
          </a:solidFill>
          <a:ln w="38100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l-SI" sz="3200" b="1" dirty="0">
                <a:solidFill>
                  <a:schemeClr val="bg1"/>
                </a:solidFill>
                <a:latin typeface="Candara" pitchFamily="34" charset="0"/>
              </a:rPr>
              <a:t>Obrt in industrija.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828800" y="2318257"/>
            <a:ext cx="8991600" cy="990600"/>
          </a:xfrm>
          <a:prstGeom prst="rect">
            <a:avLst/>
          </a:prstGeom>
          <a:solidFill>
            <a:schemeClr val="bg1"/>
          </a:solidFill>
          <a:ln w="9525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sl-SI" sz="2400" b="1" dirty="0">
                <a:solidFill>
                  <a:srgbClr val="FF0000"/>
                </a:solidFill>
              </a:rPr>
              <a:t>Kateri  dve gospodarski dejavnosti iz naravnih virov </a:t>
            </a:r>
          </a:p>
          <a:p>
            <a:r>
              <a:rPr lang="sl-SI" sz="2400" b="1" dirty="0">
                <a:solidFill>
                  <a:srgbClr val="FF0000"/>
                </a:solidFill>
              </a:rPr>
              <a:t>izdelujeta   izdelke?</a:t>
            </a:r>
            <a:endParaRPr lang="sl-SI" sz="2400" dirty="0">
              <a:latin typeface="Candara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36BDD32-CBBC-4A51-A795-C670F8FCA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69" y="3602697"/>
            <a:ext cx="11721662" cy="1805390"/>
          </a:xfrm>
          <a:prstGeom prst="rect">
            <a:avLst/>
          </a:prstGeom>
        </p:spPr>
      </p:pic>
      <p:pic>
        <p:nvPicPr>
          <p:cNvPr id="14" name="Slika 13">
            <a:hlinkClick r:id="rId3" action="ppaction://hlinksldjump"/>
            <a:extLst>
              <a:ext uri="{FF2B5EF4-FFF2-40B4-BE49-F238E27FC236}">
                <a16:creationId xmlns:a16="http://schemas.microsoft.com/office/drawing/2014/main" id="{219C8084-00A8-4366-B1BE-26F2BC871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5852602"/>
            <a:ext cx="1868215" cy="685800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D2D9019-A1E7-4EFB-8A11-66C10AAE6517}"/>
              </a:ext>
            </a:extLst>
          </p:cNvPr>
          <p:cNvSpPr txBox="1"/>
          <p:nvPr/>
        </p:nvSpPr>
        <p:spPr>
          <a:xfrm>
            <a:off x="457200" y="457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8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9F40AC9-8928-4837-A317-49C4FCF16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5643" y="5622474"/>
            <a:ext cx="1752845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1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7">
            <a:extLst>
              <a:ext uri="{FF2B5EF4-FFF2-40B4-BE49-F238E27FC236}">
                <a16:creationId xmlns:a16="http://schemas.microsoft.com/office/drawing/2014/main" id="{6A43600C-3DD5-4D63-8FB9-2D9A4E1DA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8238"/>
            <a:ext cx="8229600" cy="584775"/>
          </a:xfrm>
          <a:prstGeom prst="rect">
            <a:avLst/>
          </a:prstGeom>
          <a:solidFill>
            <a:srgbClr val="569319"/>
          </a:solidFill>
          <a:ln w="38100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l-SI" sz="3200" b="1" dirty="0">
                <a:solidFill>
                  <a:schemeClr val="bg1"/>
                </a:solidFill>
                <a:latin typeface="Candara" pitchFamily="34" charset="0"/>
              </a:rPr>
              <a:t>Industrija.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7F530810-67FE-40DD-84CE-842911932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1516357"/>
            <a:ext cx="10287000" cy="1918029"/>
          </a:xfrm>
          <a:prstGeom prst="rect">
            <a:avLst/>
          </a:prstGeom>
          <a:solidFill>
            <a:schemeClr val="bg1"/>
          </a:solidFill>
          <a:ln w="9525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sl-SI" sz="2400" b="1" dirty="0">
                <a:solidFill>
                  <a:srgbClr val="FF0000"/>
                </a:solidFill>
              </a:rPr>
              <a:t>Kako se imenuje dejavnost, pri kateri s pomočjo strojev izdelujejo </a:t>
            </a:r>
          </a:p>
          <a:p>
            <a:r>
              <a:rPr lang="sl-SI" sz="2400" b="1" dirty="0">
                <a:solidFill>
                  <a:srgbClr val="FF0000"/>
                </a:solidFill>
              </a:rPr>
              <a:t>različne izdelke, pri izdelavi posameznega izdelka pa sodeluje </a:t>
            </a:r>
          </a:p>
          <a:p>
            <a:r>
              <a:rPr lang="sl-SI" sz="2400" b="1" dirty="0">
                <a:solidFill>
                  <a:srgbClr val="FF0000"/>
                </a:solidFill>
              </a:rPr>
              <a:t>veliko delavcev različnih poklicev in vsak opravlja samo določen </a:t>
            </a:r>
          </a:p>
          <a:p>
            <a:r>
              <a:rPr lang="sl-SI" sz="2400" b="1" dirty="0">
                <a:solidFill>
                  <a:srgbClr val="FF0000"/>
                </a:solidFill>
              </a:rPr>
              <a:t>del naloge?</a:t>
            </a:r>
          </a:p>
          <a:p>
            <a:endParaRPr lang="sl-SI" sz="2400" b="1" dirty="0">
              <a:solidFill>
                <a:srgbClr val="FF0000"/>
              </a:solidFill>
            </a:endParaRPr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B62C4107-CE29-4C10-A46C-6436BF158CDE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6038540"/>
            <a:ext cx="1905000" cy="685800"/>
            <a:chOff x="624" y="3600"/>
            <a:chExt cx="1728" cy="432"/>
          </a:xfrm>
          <a:solidFill>
            <a:srgbClr val="569319"/>
          </a:solidFill>
        </p:grpSpPr>
        <p:sp>
          <p:nvSpPr>
            <p:cNvPr id="12" name="AutoShape 9">
              <a:extLst>
                <a:ext uri="{FF2B5EF4-FFF2-40B4-BE49-F238E27FC236}">
                  <a16:creationId xmlns:a16="http://schemas.microsoft.com/office/drawing/2014/main" id="{9D7172D4-2867-475F-9985-1443719DB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600"/>
              <a:ext cx="1728" cy="432"/>
            </a:xfrm>
            <a:prstGeom prst="bevel">
              <a:avLst>
                <a:gd name="adj" fmla="val 10417"/>
              </a:avLst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l-SI">
                <a:latin typeface="Candara" pitchFamily="34" charset="0"/>
              </a:endParaRPr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0CE1DF08-68D4-44DB-98F2-F472D1DBA3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696"/>
              <a:ext cx="1536" cy="231"/>
            </a:xfrm>
            <a:prstGeom prst="rect">
              <a:avLst/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l-SI" dirty="0">
                  <a:solidFill>
                    <a:srgbClr val="FFFF99"/>
                  </a:solidFill>
                  <a:latin typeface="Candara" pitchFamily="34" charset="0"/>
                </a:rPr>
                <a:t>ODGOVOR</a:t>
              </a:r>
              <a:endParaRPr lang="en-US" dirty="0">
                <a:solidFill>
                  <a:srgbClr val="FFFF99"/>
                </a:solidFill>
                <a:latin typeface="Candara" pitchFamily="34" charset="0"/>
              </a:endParaRPr>
            </a:p>
          </p:txBody>
        </p:sp>
      </p:grpSp>
      <p:pic>
        <p:nvPicPr>
          <p:cNvPr id="6152" name="Picture 8" descr="Male skilled factory worker — work tool, Waist Up - Stock Photo ...">
            <a:extLst>
              <a:ext uri="{FF2B5EF4-FFF2-40B4-BE49-F238E27FC236}">
                <a16:creationId xmlns:a16="http://schemas.microsoft.com/office/drawing/2014/main" id="{E28114B4-8EDB-44A4-BA1B-2DB1776D5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940" y="2819400"/>
            <a:ext cx="5734050" cy="381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Slika 16">
            <a:hlinkClick r:id="rId3" action="ppaction://hlinksldjump"/>
            <a:extLst>
              <a:ext uri="{FF2B5EF4-FFF2-40B4-BE49-F238E27FC236}">
                <a16:creationId xmlns:a16="http://schemas.microsoft.com/office/drawing/2014/main" id="{16216561-5D25-44FD-AC0F-2A0A4D5B3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88" y="6027443"/>
            <a:ext cx="1868215" cy="685800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EC4511B-E2B8-4B30-9B8F-E2EEF59A39E4}"/>
              </a:ext>
            </a:extLst>
          </p:cNvPr>
          <p:cNvSpPr txBox="1"/>
          <p:nvPr/>
        </p:nvSpPr>
        <p:spPr>
          <a:xfrm>
            <a:off x="381000" y="457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9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D90071AD-A519-416C-82DE-C32D401A1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4149" y="5684399"/>
            <a:ext cx="1752845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0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2" name="Group 8"/>
          <p:cNvGrpSpPr>
            <a:grpSpLocks/>
          </p:cNvGrpSpPr>
          <p:nvPr/>
        </p:nvGrpSpPr>
        <p:grpSpPr bwMode="auto">
          <a:xfrm>
            <a:off x="7924800" y="5656257"/>
            <a:ext cx="1905000" cy="685800"/>
            <a:chOff x="624" y="3600"/>
            <a:chExt cx="1728" cy="432"/>
          </a:xfrm>
          <a:solidFill>
            <a:srgbClr val="569319"/>
          </a:solidFill>
        </p:grpSpPr>
        <p:sp>
          <p:nvSpPr>
            <p:cNvPr id="16393" name="AutoShape 9"/>
            <p:cNvSpPr>
              <a:spLocks noChangeArrowheads="1"/>
            </p:cNvSpPr>
            <p:nvPr/>
          </p:nvSpPr>
          <p:spPr bwMode="auto">
            <a:xfrm>
              <a:off x="624" y="3600"/>
              <a:ext cx="1728" cy="432"/>
            </a:xfrm>
            <a:prstGeom prst="bevel">
              <a:avLst>
                <a:gd name="adj" fmla="val 10417"/>
              </a:avLst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l-SI">
                <a:latin typeface="Candara" pitchFamily="34" charset="0"/>
              </a:endParaRPr>
            </a:p>
          </p:txBody>
        </p:sp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720" y="3696"/>
              <a:ext cx="1536" cy="231"/>
            </a:xfrm>
            <a:prstGeom prst="rect">
              <a:avLst/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l-SI" dirty="0">
                  <a:solidFill>
                    <a:srgbClr val="FFFF99"/>
                  </a:solidFill>
                  <a:latin typeface="Candara" pitchFamily="34" charset="0"/>
                </a:rPr>
                <a:t>ODGOVOR</a:t>
              </a:r>
              <a:endParaRPr lang="en-US" dirty="0">
                <a:solidFill>
                  <a:srgbClr val="FFFF99"/>
                </a:solidFill>
                <a:latin typeface="Candara" pitchFamily="34" charset="0"/>
              </a:endParaRPr>
            </a:p>
          </p:txBody>
        </p:sp>
      </p:grp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981200" y="506326"/>
            <a:ext cx="8229600" cy="584775"/>
          </a:xfrm>
          <a:prstGeom prst="rect">
            <a:avLst/>
          </a:prstGeom>
          <a:solidFill>
            <a:srgbClr val="569319"/>
          </a:solidFill>
          <a:ln w="38100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l-SI" sz="3200" b="1" dirty="0">
                <a:solidFill>
                  <a:schemeClr val="bg1"/>
                </a:solidFill>
                <a:latin typeface="Candara" pitchFamily="34" charset="0"/>
              </a:rPr>
              <a:t>Kmetijstvo, rudarstvo in gozdarstvo.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851719" y="1956786"/>
            <a:ext cx="10210800" cy="1119420"/>
          </a:xfrm>
          <a:prstGeom prst="rect">
            <a:avLst/>
          </a:prstGeom>
          <a:solidFill>
            <a:schemeClr val="bg1"/>
          </a:solidFill>
          <a:ln w="9525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sl-SI" sz="2400" b="1" dirty="0">
                <a:solidFill>
                  <a:srgbClr val="FF0000"/>
                </a:solidFill>
              </a:rPr>
              <a:t>         Katere tri  dejavnosti izkoriščajo in pridobivajo  naravne vire?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C88C9DF-56E6-4A92-AC2A-2CBE20D01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69" y="3513489"/>
            <a:ext cx="11010900" cy="1712442"/>
          </a:xfrm>
          <a:prstGeom prst="rect">
            <a:avLst/>
          </a:prstGeom>
        </p:spPr>
      </p:pic>
      <p:pic>
        <p:nvPicPr>
          <p:cNvPr id="9" name="Slika 8">
            <a:hlinkClick r:id="rId3" action="ppaction://hlinksldjump"/>
            <a:extLst>
              <a:ext uri="{FF2B5EF4-FFF2-40B4-BE49-F238E27FC236}">
                <a16:creationId xmlns:a16="http://schemas.microsoft.com/office/drawing/2014/main" id="{2D8D78AD-6941-4BC8-8CF8-0FDC3A221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5665874"/>
            <a:ext cx="1868215" cy="68580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615845C-1A7E-445F-951D-B9196E932E07}"/>
              </a:ext>
            </a:extLst>
          </p:cNvPr>
          <p:cNvSpPr txBox="1"/>
          <p:nvPr/>
        </p:nvSpPr>
        <p:spPr>
          <a:xfrm>
            <a:off x="451668" y="381000"/>
            <a:ext cx="46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10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569D685-99EC-4622-84E7-5489EDFB0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0800" y="5678599"/>
            <a:ext cx="1752845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8153400" y="5957823"/>
            <a:ext cx="1905000" cy="685800"/>
            <a:chOff x="528" y="3649"/>
            <a:chExt cx="1728" cy="432"/>
          </a:xfrm>
          <a:solidFill>
            <a:srgbClr val="569319"/>
          </a:solidFill>
        </p:grpSpPr>
        <p:sp>
          <p:nvSpPr>
            <p:cNvPr id="3080" name="AutoShape 8"/>
            <p:cNvSpPr>
              <a:spLocks noChangeArrowheads="1"/>
            </p:cNvSpPr>
            <p:nvPr/>
          </p:nvSpPr>
          <p:spPr bwMode="auto">
            <a:xfrm>
              <a:off x="528" y="3649"/>
              <a:ext cx="1728" cy="432"/>
            </a:xfrm>
            <a:prstGeom prst="bevel">
              <a:avLst>
                <a:gd name="adj" fmla="val 10417"/>
              </a:avLst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sl-SI">
                <a:latin typeface="Candara" pitchFamily="34" charset="0"/>
              </a:endParaRPr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624" y="3720"/>
              <a:ext cx="1536" cy="231"/>
            </a:xfrm>
            <a:prstGeom prst="rect">
              <a:avLst/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l-SI" dirty="0">
                  <a:solidFill>
                    <a:srgbClr val="FFFF99"/>
                  </a:solidFill>
                  <a:latin typeface="Candara" pitchFamily="34" charset="0"/>
                </a:rPr>
                <a:t>ODGOVOR</a:t>
              </a:r>
              <a:endParaRPr lang="en-US" dirty="0">
                <a:solidFill>
                  <a:srgbClr val="FFFF99"/>
                </a:solidFill>
                <a:latin typeface="Candara" pitchFamily="34" charset="0"/>
              </a:endParaRPr>
            </a:p>
          </p:txBody>
        </p:sp>
      </p:grp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267878" y="2209800"/>
            <a:ext cx="11734800" cy="3490322"/>
          </a:xfrm>
          <a:prstGeom prst="rect">
            <a:avLst/>
          </a:prstGeom>
          <a:solidFill>
            <a:schemeClr val="bg1"/>
          </a:solidFill>
          <a:ln w="9525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 sz="3600" dirty="0">
              <a:latin typeface="Candara" pitchFamily="34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487078" y="457200"/>
            <a:ext cx="8229600" cy="1323439"/>
          </a:xfrm>
          <a:prstGeom prst="rect">
            <a:avLst/>
          </a:prstGeom>
          <a:solidFill>
            <a:srgbClr val="569319"/>
          </a:solidFill>
          <a:ln w="38100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l-SI" sz="3200" b="1" dirty="0">
                <a:solidFill>
                  <a:schemeClr val="bg1"/>
                </a:solidFill>
                <a:latin typeface="Candara" pitchFamily="34" charset="0"/>
              </a:rPr>
              <a:t>Pridelava grozdja.</a:t>
            </a:r>
          </a:p>
          <a:p>
            <a:pPr algn="ctr" eaLnBrk="0" hangingPunct="0">
              <a:spcBef>
                <a:spcPct val="50000"/>
              </a:spcBef>
            </a:pPr>
            <a:endParaRPr lang="en-US" sz="32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3F992E7-161C-4988-90A7-CB299CCA7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351734"/>
              </p:ext>
            </p:extLst>
          </p:nvPr>
        </p:nvGraphicFramePr>
        <p:xfrm>
          <a:off x="304800" y="2895599"/>
          <a:ext cx="11201400" cy="2590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01400">
                  <a:extLst>
                    <a:ext uri="{9D8B030D-6E8A-4147-A177-3AD203B41FA5}">
                      <a16:colId xmlns:a16="http://schemas.microsoft.com/office/drawing/2014/main" val="3713451248"/>
                    </a:ext>
                  </a:extLst>
                </a:gridCol>
              </a:tblGrid>
              <a:tr h="2590801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b="1" dirty="0">
                          <a:effectLst/>
                        </a:rPr>
                        <a:t>S tiskanimi črkami je zapisanih sedem </a:t>
                      </a:r>
                      <a:r>
                        <a:rPr lang="sl-SI" sz="1600" b="1" u="sng" dirty="0">
                          <a:effectLst/>
                        </a:rPr>
                        <a:t>gospodarskih dejavnosti</a:t>
                      </a:r>
                      <a:r>
                        <a:rPr lang="sl-SI" sz="1600" b="1" dirty="0">
                          <a:effectLst/>
                        </a:rPr>
                        <a:t>. Preberi jih in odgovori na vprašanje.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sl-SI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sl-SI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sl-SI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sl-SI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sl-SI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sl-SI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</a:t>
                      </a:r>
                      <a:r>
                        <a:rPr lang="sl-SI" sz="2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Katero dejavnost bi uvrstil med kmetijstvo?</a:t>
                      </a: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1292397949"/>
                  </a:ext>
                </a:extLst>
              </a:tr>
            </a:tbl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D67E37DD-11FE-4244-9872-FC7FF6FDD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153300"/>
            <a:ext cx="10250330" cy="140037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521A4D9-02EE-4DFC-9B8B-CDEFC8527C1A}"/>
              </a:ext>
            </a:extLst>
          </p:cNvPr>
          <p:cNvSpPr txBox="1"/>
          <p:nvPr/>
        </p:nvSpPr>
        <p:spPr>
          <a:xfrm>
            <a:off x="381000" y="4572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11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70D5491-2C47-481F-9D51-F7C9DD7A4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711" y="5744101"/>
            <a:ext cx="1752845" cy="1028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E3AC469-CC03-48B4-BBD8-316A268CA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72" y="2004316"/>
            <a:ext cx="11282855" cy="1723586"/>
          </a:xfrm>
          <a:prstGeom prst="rect">
            <a:avLst/>
          </a:prstGeom>
        </p:spPr>
      </p:pic>
      <p:sp>
        <p:nvSpPr>
          <p:cNvPr id="3" name="Rectangle 15">
            <a:extLst>
              <a:ext uri="{FF2B5EF4-FFF2-40B4-BE49-F238E27FC236}">
                <a16:creationId xmlns:a16="http://schemas.microsoft.com/office/drawing/2014/main" id="{1D88FAD9-A3A4-4EE5-979C-9CD7EFE08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360234"/>
            <a:ext cx="9601200" cy="901359"/>
          </a:xfrm>
          <a:prstGeom prst="rect">
            <a:avLst/>
          </a:prstGeom>
          <a:solidFill>
            <a:schemeClr val="bg1"/>
          </a:solidFill>
          <a:ln w="9525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sl-SI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sl-SI" sz="24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Kateri dejavnosti bi uvrstil med negospodarske dejavnosti?</a:t>
            </a:r>
            <a:endParaRPr lang="sl-SI" sz="2400" dirty="0">
              <a:latin typeface="+mn-lt"/>
            </a:endParaRPr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E0C89594-6127-40DA-B741-767852ACB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078" y="457200"/>
            <a:ext cx="8229600" cy="584775"/>
          </a:xfrm>
          <a:prstGeom prst="rect">
            <a:avLst/>
          </a:prstGeom>
          <a:solidFill>
            <a:srgbClr val="569319"/>
          </a:solidFill>
          <a:ln w="38100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l-SI" sz="3200" b="1" dirty="0">
                <a:solidFill>
                  <a:schemeClr val="bg1"/>
                </a:solidFill>
                <a:latin typeface="Candara" pitchFamily="34" charset="0"/>
              </a:rPr>
              <a:t>Šolstvo in zdravstvo.</a:t>
            </a:r>
          </a:p>
        </p:txBody>
      </p:sp>
      <p:pic>
        <p:nvPicPr>
          <p:cNvPr id="5" name="Slika 4">
            <a:hlinkClick r:id="rId3" action="ppaction://hlinksldjump"/>
            <a:extLst>
              <a:ext uri="{FF2B5EF4-FFF2-40B4-BE49-F238E27FC236}">
                <a16:creationId xmlns:a16="http://schemas.microsoft.com/office/drawing/2014/main" id="{5BDC1B09-BD0C-45AF-9C4B-7E1579FC9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721" y="5563596"/>
            <a:ext cx="1868215" cy="685800"/>
          </a:xfrm>
          <a:prstGeom prst="rect">
            <a:avLst/>
          </a:prstGeom>
        </p:spPr>
      </p:pic>
      <p:grpSp>
        <p:nvGrpSpPr>
          <p:cNvPr id="6" name="Group 7">
            <a:extLst>
              <a:ext uri="{FF2B5EF4-FFF2-40B4-BE49-F238E27FC236}">
                <a16:creationId xmlns:a16="http://schemas.microsoft.com/office/drawing/2014/main" id="{33B31F43-E47E-4AC4-85A6-BE13A8902F60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5563596"/>
            <a:ext cx="1905000" cy="685800"/>
            <a:chOff x="528" y="3649"/>
            <a:chExt cx="1728" cy="432"/>
          </a:xfrm>
          <a:solidFill>
            <a:srgbClr val="569319"/>
          </a:solidFill>
        </p:grpSpPr>
        <p:sp>
          <p:nvSpPr>
            <p:cNvPr id="7" name="AutoShape 8">
              <a:extLst>
                <a:ext uri="{FF2B5EF4-FFF2-40B4-BE49-F238E27FC236}">
                  <a16:creationId xmlns:a16="http://schemas.microsoft.com/office/drawing/2014/main" id="{D24B755C-A933-475F-B497-41EB94444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649"/>
              <a:ext cx="1728" cy="432"/>
            </a:xfrm>
            <a:prstGeom prst="bevel">
              <a:avLst>
                <a:gd name="adj" fmla="val 10417"/>
              </a:avLst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sl-SI">
                <a:latin typeface="Candara" pitchFamily="34" charset="0"/>
              </a:endParaRPr>
            </a:p>
          </p:txBody>
        </p:sp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9624A8FB-CF2C-41E6-9747-8B6351EC3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720"/>
              <a:ext cx="1536" cy="231"/>
            </a:xfrm>
            <a:prstGeom prst="rect">
              <a:avLst/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l-SI" dirty="0">
                  <a:solidFill>
                    <a:srgbClr val="FFFF99"/>
                  </a:solidFill>
                  <a:latin typeface="Candara" pitchFamily="34" charset="0"/>
                </a:rPr>
                <a:t>ODGOVOR</a:t>
              </a:r>
              <a:endParaRPr lang="en-US" dirty="0">
                <a:solidFill>
                  <a:srgbClr val="FFFF99"/>
                </a:solidFill>
                <a:latin typeface="Candara" pitchFamily="34" charset="0"/>
              </a:endParaRPr>
            </a:p>
          </p:txBody>
        </p:sp>
      </p:grp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D255527A-1796-40DC-9C08-2FC5249378C8}"/>
              </a:ext>
            </a:extLst>
          </p:cNvPr>
          <p:cNvSpPr txBox="1"/>
          <p:nvPr/>
        </p:nvSpPr>
        <p:spPr>
          <a:xfrm>
            <a:off x="454572" y="381000"/>
            <a:ext cx="45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12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8BFD0D53-011C-4CE5-AD6A-3D1D9287E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0800" y="5708153"/>
            <a:ext cx="1752845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7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7010400" y="5943488"/>
            <a:ext cx="1905000" cy="685800"/>
            <a:chOff x="528" y="3649"/>
            <a:chExt cx="1728" cy="432"/>
          </a:xfrm>
          <a:solidFill>
            <a:srgbClr val="569319"/>
          </a:solidFill>
        </p:grpSpPr>
        <p:sp>
          <p:nvSpPr>
            <p:cNvPr id="3080" name="AutoShape 8"/>
            <p:cNvSpPr>
              <a:spLocks noChangeArrowheads="1"/>
            </p:cNvSpPr>
            <p:nvPr/>
          </p:nvSpPr>
          <p:spPr bwMode="auto">
            <a:xfrm>
              <a:off x="528" y="3649"/>
              <a:ext cx="1728" cy="432"/>
            </a:xfrm>
            <a:prstGeom prst="bevel">
              <a:avLst>
                <a:gd name="adj" fmla="val 10417"/>
              </a:avLst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sl-SI">
                <a:latin typeface="Candara" pitchFamily="34" charset="0"/>
              </a:endParaRPr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624" y="3720"/>
              <a:ext cx="1536" cy="231"/>
            </a:xfrm>
            <a:prstGeom prst="rect">
              <a:avLst/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l-SI" dirty="0">
                  <a:solidFill>
                    <a:srgbClr val="FFFF99"/>
                  </a:solidFill>
                  <a:latin typeface="Candara" pitchFamily="34" charset="0"/>
                </a:rPr>
                <a:t>ODGOVOR</a:t>
              </a:r>
              <a:endParaRPr lang="en-US" dirty="0">
                <a:solidFill>
                  <a:srgbClr val="FFFF99"/>
                </a:solidFill>
                <a:latin typeface="Candara" pitchFamily="34" charset="0"/>
              </a:endParaRPr>
            </a:p>
          </p:txBody>
        </p:sp>
      </p:grp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267878" y="2209800"/>
            <a:ext cx="11734800" cy="3490322"/>
          </a:xfrm>
          <a:prstGeom prst="rect">
            <a:avLst/>
          </a:prstGeom>
          <a:solidFill>
            <a:schemeClr val="bg1"/>
          </a:solidFill>
          <a:ln w="9525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 sz="3600" dirty="0">
              <a:latin typeface="Candara" pitchFamily="34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487078" y="457200"/>
            <a:ext cx="8229600" cy="584775"/>
          </a:xfrm>
          <a:prstGeom prst="rect">
            <a:avLst/>
          </a:prstGeom>
          <a:solidFill>
            <a:srgbClr val="569319"/>
          </a:solidFill>
          <a:ln w="38100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l-SI" sz="3200" b="1" dirty="0">
                <a:solidFill>
                  <a:schemeClr val="bg1"/>
                </a:solidFill>
                <a:latin typeface="Candara" pitchFamily="34" charset="0"/>
              </a:rPr>
              <a:t>Proizvodnja obutve.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3F992E7-161C-4988-90A7-CB299CCA7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94539"/>
              </p:ext>
            </p:extLst>
          </p:nvPr>
        </p:nvGraphicFramePr>
        <p:xfrm>
          <a:off x="304800" y="2895599"/>
          <a:ext cx="11201400" cy="2590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01400">
                  <a:extLst>
                    <a:ext uri="{9D8B030D-6E8A-4147-A177-3AD203B41FA5}">
                      <a16:colId xmlns:a16="http://schemas.microsoft.com/office/drawing/2014/main" val="3713451248"/>
                    </a:ext>
                  </a:extLst>
                </a:gridCol>
              </a:tblGrid>
              <a:tr h="2590801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b="1" dirty="0">
                          <a:effectLst/>
                        </a:rPr>
                        <a:t>S tiskanimi črkami je zapisanih sedem </a:t>
                      </a:r>
                      <a:r>
                        <a:rPr lang="sl-SI" sz="1600" b="1" u="sng" dirty="0">
                          <a:effectLst/>
                        </a:rPr>
                        <a:t>gospodarskih dejavnosti</a:t>
                      </a:r>
                      <a:r>
                        <a:rPr lang="sl-SI" sz="1600" b="1" dirty="0">
                          <a:effectLst/>
                        </a:rPr>
                        <a:t>. Preberi jih in odgovori na vprašanje.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sl-SI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sl-SI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sl-SI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sl-SI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sl-SI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sl-SI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</a:t>
                      </a:r>
                      <a:r>
                        <a:rPr lang="sl-SI" sz="2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Katero dejavnost bi uvrstil med industrijo?</a:t>
                      </a: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1292397949"/>
                  </a:ext>
                </a:extLst>
              </a:tr>
            </a:tbl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D67E37DD-11FE-4244-9872-FC7FF6FDD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171630"/>
            <a:ext cx="10250330" cy="140037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C14B248-38F8-4F62-AA40-C49C258A194B}"/>
              </a:ext>
            </a:extLst>
          </p:cNvPr>
          <p:cNvSpPr txBox="1"/>
          <p:nvPr/>
        </p:nvSpPr>
        <p:spPr>
          <a:xfrm>
            <a:off x="533400" y="457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13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5C6C985-B71B-4A79-9BE7-C947E9686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0" y="5746978"/>
            <a:ext cx="1752845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2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7010400" y="6004924"/>
            <a:ext cx="1905000" cy="685800"/>
            <a:chOff x="528" y="3649"/>
            <a:chExt cx="1728" cy="432"/>
          </a:xfrm>
          <a:solidFill>
            <a:srgbClr val="569319"/>
          </a:solidFill>
        </p:grpSpPr>
        <p:sp>
          <p:nvSpPr>
            <p:cNvPr id="3080" name="AutoShape 8"/>
            <p:cNvSpPr>
              <a:spLocks noChangeArrowheads="1"/>
            </p:cNvSpPr>
            <p:nvPr/>
          </p:nvSpPr>
          <p:spPr bwMode="auto">
            <a:xfrm>
              <a:off x="528" y="3649"/>
              <a:ext cx="1728" cy="432"/>
            </a:xfrm>
            <a:prstGeom prst="bevel">
              <a:avLst>
                <a:gd name="adj" fmla="val 10417"/>
              </a:avLst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sl-SI">
                <a:latin typeface="Candara" pitchFamily="34" charset="0"/>
              </a:endParaRPr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624" y="3720"/>
              <a:ext cx="1536" cy="231"/>
            </a:xfrm>
            <a:prstGeom prst="rect">
              <a:avLst/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l-SI" dirty="0">
                  <a:solidFill>
                    <a:srgbClr val="FFFF99"/>
                  </a:solidFill>
                  <a:latin typeface="Candara" pitchFamily="34" charset="0"/>
                </a:rPr>
                <a:t>ODGOVOR</a:t>
              </a:r>
              <a:endParaRPr lang="en-US" dirty="0">
                <a:solidFill>
                  <a:srgbClr val="FFFF99"/>
                </a:solidFill>
                <a:latin typeface="Candara" pitchFamily="34" charset="0"/>
              </a:endParaRPr>
            </a:p>
          </p:txBody>
        </p:sp>
      </p:grp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267878" y="2209800"/>
            <a:ext cx="11734800" cy="3490322"/>
          </a:xfrm>
          <a:prstGeom prst="rect">
            <a:avLst/>
          </a:prstGeom>
          <a:solidFill>
            <a:schemeClr val="bg1"/>
          </a:solidFill>
          <a:ln w="9525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 sz="3600" dirty="0">
              <a:latin typeface="Candara" pitchFamily="34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487078" y="457200"/>
            <a:ext cx="8229600" cy="584775"/>
          </a:xfrm>
          <a:prstGeom prst="rect">
            <a:avLst/>
          </a:prstGeom>
          <a:solidFill>
            <a:srgbClr val="569319"/>
          </a:solidFill>
          <a:ln w="38100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l-SI" sz="3200" b="1" dirty="0">
                <a:solidFill>
                  <a:schemeClr val="bg1"/>
                </a:solidFill>
                <a:latin typeface="Candara" pitchFamily="34" charset="0"/>
              </a:rPr>
              <a:t>Kopanje premoga.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3F992E7-161C-4988-90A7-CB299CCA7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949923"/>
              </p:ext>
            </p:extLst>
          </p:nvPr>
        </p:nvGraphicFramePr>
        <p:xfrm>
          <a:off x="304800" y="2895599"/>
          <a:ext cx="11201400" cy="2590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01400">
                  <a:extLst>
                    <a:ext uri="{9D8B030D-6E8A-4147-A177-3AD203B41FA5}">
                      <a16:colId xmlns:a16="http://schemas.microsoft.com/office/drawing/2014/main" val="3713451248"/>
                    </a:ext>
                  </a:extLst>
                </a:gridCol>
              </a:tblGrid>
              <a:tr h="2590801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b="1" dirty="0">
                          <a:effectLst/>
                        </a:rPr>
                        <a:t>S tiskanimi črkami je zapisanih sedem </a:t>
                      </a:r>
                      <a:r>
                        <a:rPr lang="sl-SI" sz="1600" b="1" u="sng" dirty="0">
                          <a:effectLst/>
                        </a:rPr>
                        <a:t>gospodarskih dejavnosti</a:t>
                      </a:r>
                      <a:r>
                        <a:rPr lang="sl-SI" sz="1600" b="1" dirty="0">
                          <a:effectLst/>
                        </a:rPr>
                        <a:t>. Preberi jih in odgovori na vprašanje.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sl-SI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sl-SI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sl-SI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sl-SI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sl-SI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sl-SI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</a:t>
                      </a:r>
                      <a:r>
                        <a:rPr lang="sl-SI" sz="2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Katero dejavnost bi uvrstil med rudarstvo?</a:t>
                      </a: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1292397949"/>
                  </a:ext>
                </a:extLst>
              </a:tr>
            </a:tbl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B544872C-FBDD-42DC-AEB8-68ABD096C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3200401"/>
            <a:ext cx="10515600" cy="1447800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4790877-A9B2-4F0A-B04B-D86B1F9334F0}"/>
              </a:ext>
            </a:extLst>
          </p:cNvPr>
          <p:cNvSpPr txBox="1"/>
          <p:nvPr/>
        </p:nvSpPr>
        <p:spPr>
          <a:xfrm>
            <a:off x="457200" y="457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14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935561D-13C3-442E-8E7A-81DBDFC1A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877" y="5786571"/>
            <a:ext cx="1752845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5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7620000" y="5829299"/>
            <a:ext cx="1905000" cy="685800"/>
            <a:chOff x="528" y="3649"/>
            <a:chExt cx="1728" cy="432"/>
          </a:xfrm>
          <a:solidFill>
            <a:srgbClr val="569319"/>
          </a:solidFill>
        </p:grpSpPr>
        <p:sp>
          <p:nvSpPr>
            <p:cNvPr id="3080" name="AutoShape 8"/>
            <p:cNvSpPr>
              <a:spLocks noChangeArrowheads="1"/>
            </p:cNvSpPr>
            <p:nvPr/>
          </p:nvSpPr>
          <p:spPr bwMode="auto">
            <a:xfrm>
              <a:off x="528" y="3649"/>
              <a:ext cx="1728" cy="432"/>
            </a:xfrm>
            <a:prstGeom prst="bevel">
              <a:avLst>
                <a:gd name="adj" fmla="val 10417"/>
              </a:avLst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sl-SI">
                <a:latin typeface="Candara" pitchFamily="34" charset="0"/>
              </a:endParaRPr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624" y="3720"/>
              <a:ext cx="1536" cy="231"/>
            </a:xfrm>
            <a:prstGeom prst="rect">
              <a:avLst/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l-SI" dirty="0">
                  <a:solidFill>
                    <a:srgbClr val="FFFF99"/>
                  </a:solidFill>
                  <a:latin typeface="Candara" pitchFamily="34" charset="0"/>
                </a:rPr>
                <a:t>ODGOVOR</a:t>
              </a:r>
              <a:endParaRPr lang="en-US" dirty="0">
                <a:solidFill>
                  <a:srgbClr val="FFFF99"/>
                </a:solidFill>
                <a:latin typeface="Candara" pitchFamily="34" charset="0"/>
              </a:endParaRPr>
            </a:p>
          </p:txBody>
        </p:sp>
      </p:grp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267878" y="2209800"/>
            <a:ext cx="11734800" cy="3490322"/>
          </a:xfrm>
          <a:prstGeom prst="rect">
            <a:avLst/>
          </a:prstGeom>
          <a:solidFill>
            <a:schemeClr val="bg1"/>
          </a:solidFill>
          <a:ln w="9525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 sz="3600" dirty="0">
              <a:latin typeface="Candara" pitchFamily="34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487078" y="457200"/>
            <a:ext cx="8229600" cy="1077218"/>
          </a:xfrm>
          <a:prstGeom prst="rect">
            <a:avLst/>
          </a:prstGeom>
          <a:solidFill>
            <a:srgbClr val="569319"/>
          </a:solidFill>
          <a:ln w="38100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l-SI" sz="3200" b="1" dirty="0">
                <a:solidFill>
                  <a:schemeClr val="bg1"/>
                </a:solidFill>
                <a:latin typeface="Candara" pitchFamily="34" charset="0"/>
              </a:rPr>
              <a:t>Oskrba s pitno vodo, vzdrževanje cest, prodaja oblačil, odvoz odpadkov.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3F992E7-161C-4988-90A7-CB299CCA7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753096"/>
              </p:ext>
            </p:extLst>
          </p:nvPr>
        </p:nvGraphicFramePr>
        <p:xfrm>
          <a:off x="304800" y="2895599"/>
          <a:ext cx="11201400" cy="2590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01400">
                  <a:extLst>
                    <a:ext uri="{9D8B030D-6E8A-4147-A177-3AD203B41FA5}">
                      <a16:colId xmlns:a16="http://schemas.microsoft.com/office/drawing/2014/main" val="3713451248"/>
                    </a:ext>
                  </a:extLst>
                </a:gridCol>
              </a:tblGrid>
              <a:tr h="2590801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b="1" dirty="0">
                          <a:effectLst/>
                        </a:rPr>
                        <a:t>S tiskanimi črkami je zapisanih sedem </a:t>
                      </a:r>
                      <a:r>
                        <a:rPr lang="sl-SI" sz="1600" b="1" u="sng" dirty="0">
                          <a:effectLst/>
                        </a:rPr>
                        <a:t>gospodarskih dejavnosti</a:t>
                      </a:r>
                      <a:r>
                        <a:rPr lang="sl-SI" sz="1600" b="1" dirty="0">
                          <a:effectLst/>
                        </a:rPr>
                        <a:t>. Preberi jih in odgovori na vprašanje.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sl-SI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sl-SI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sl-SI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sl-SI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sl-SI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sl-SI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</a:t>
                      </a:r>
                      <a:r>
                        <a:rPr lang="sl-SI" sz="2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Katere dejavnosti bi uvrstil med storitvene dejavnosti?</a:t>
                      </a: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1292397949"/>
                  </a:ext>
                </a:extLst>
              </a:tr>
            </a:tbl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D67E37DD-11FE-4244-9872-FC7FF6FDD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153300"/>
            <a:ext cx="10250330" cy="1400370"/>
          </a:xfrm>
          <a:prstGeom prst="rect">
            <a:avLst/>
          </a:prstGeom>
        </p:spPr>
      </p:pic>
      <p:pic>
        <p:nvPicPr>
          <p:cNvPr id="10" name="Slika 9">
            <a:hlinkClick r:id="rId3" action="ppaction://hlinksldjump"/>
            <a:extLst>
              <a:ext uri="{FF2B5EF4-FFF2-40B4-BE49-F238E27FC236}">
                <a16:creationId xmlns:a16="http://schemas.microsoft.com/office/drawing/2014/main" id="{43A414C0-824F-4A38-89A1-974C575CB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5859665"/>
            <a:ext cx="1868215" cy="68580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95A4EC3-D180-429D-8F75-6295DF05C35B}"/>
              </a:ext>
            </a:extLst>
          </p:cNvPr>
          <p:cNvSpPr txBox="1"/>
          <p:nvPr/>
        </p:nvSpPr>
        <p:spPr>
          <a:xfrm>
            <a:off x="457200" y="381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15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1F046CE-77EC-4BEA-9785-8367EC873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277" y="5649075"/>
            <a:ext cx="1752845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7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9" name="Group 11"/>
          <p:cNvGrpSpPr>
            <a:grpSpLocks/>
          </p:cNvGrpSpPr>
          <p:nvPr/>
        </p:nvGrpSpPr>
        <p:grpSpPr bwMode="auto">
          <a:xfrm>
            <a:off x="7543800" y="6007600"/>
            <a:ext cx="1905000" cy="685800"/>
            <a:chOff x="624" y="3600"/>
            <a:chExt cx="1728" cy="432"/>
          </a:xfrm>
          <a:solidFill>
            <a:srgbClr val="569319"/>
          </a:solidFill>
        </p:grpSpPr>
        <p:sp>
          <p:nvSpPr>
            <p:cNvPr id="7177" name="AutoShape 9"/>
            <p:cNvSpPr>
              <a:spLocks noChangeArrowheads="1"/>
            </p:cNvSpPr>
            <p:nvPr/>
          </p:nvSpPr>
          <p:spPr bwMode="auto">
            <a:xfrm>
              <a:off x="624" y="3600"/>
              <a:ext cx="1728" cy="432"/>
            </a:xfrm>
            <a:prstGeom prst="bevel">
              <a:avLst>
                <a:gd name="adj" fmla="val 10417"/>
              </a:avLst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l-SI">
                <a:latin typeface="Candara" pitchFamily="34" charset="0"/>
              </a:endParaRPr>
            </a:p>
          </p:txBody>
        </p:sp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720" y="3696"/>
              <a:ext cx="1536" cy="231"/>
            </a:xfrm>
            <a:prstGeom prst="rect">
              <a:avLst/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l-SI" dirty="0">
                  <a:solidFill>
                    <a:srgbClr val="FFFF99"/>
                  </a:solidFill>
                  <a:latin typeface="Candara" pitchFamily="34" charset="0"/>
                </a:rPr>
                <a:t>ODGOVOR</a:t>
              </a:r>
              <a:endParaRPr lang="en-US" dirty="0">
                <a:solidFill>
                  <a:srgbClr val="FFFF99"/>
                </a:solidFill>
                <a:latin typeface="Candara" pitchFamily="34" charset="0"/>
              </a:endParaRPr>
            </a:p>
          </p:txBody>
        </p:sp>
      </p:grp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981200" y="762001"/>
            <a:ext cx="8229600" cy="584775"/>
          </a:xfrm>
          <a:prstGeom prst="rect">
            <a:avLst/>
          </a:prstGeom>
          <a:solidFill>
            <a:srgbClr val="569319"/>
          </a:solidFill>
          <a:ln w="38100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l-SI" sz="3200" b="1" dirty="0">
                <a:solidFill>
                  <a:schemeClr val="bg1"/>
                </a:solidFill>
                <a:latin typeface="Candara" pitchFamily="34" charset="0"/>
              </a:rPr>
              <a:t>Prodaja oblačil.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52400" y="2743200"/>
            <a:ext cx="10782300" cy="3109913"/>
          </a:xfrm>
          <a:prstGeom prst="rect">
            <a:avLst/>
          </a:prstGeom>
          <a:solidFill>
            <a:schemeClr val="bg1"/>
          </a:solidFill>
          <a:ln w="9525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 sz="3600" dirty="0">
              <a:latin typeface="Candara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DEAE901-254B-47FE-BFE8-7F06328D1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317634"/>
              </p:ext>
            </p:extLst>
          </p:nvPr>
        </p:nvGraphicFramePr>
        <p:xfrm>
          <a:off x="685800" y="2952134"/>
          <a:ext cx="9753600" cy="26920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53600">
                  <a:extLst>
                    <a:ext uri="{9D8B030D-6E8A-4147-A177-3AD203B41FA5}">
                      <a16:colId xmlns:a16="http://schemas.microsoft.com/office/drawing/2014/main" val="1200502993"/>
                    </a:ext>
                  </a:extLst>
                </a:gridCol>
              </a:tblGrid>
              <a:tr h="26920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Storitvene dejavnosti so obkrožene z rdečo barvo.</a:t>
                      </a:r>
                      <a:endParaRPr lang="sl-SI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Vendar so med temi štirimi še razlike. Tri izmed njih so </a:t>
                      </a:r>
                      <a:r>
                        <a:rPr lang="sl-SI" sz="1600" b="1" u="sng" dirty="0">
                          <a:solidFill>
                            <a:srgbClr val="FF0000"/>
                          </a:solidFill>
                          <a:effectLst/>
                        </a:rPr>
                        <a:t>javne službe</a:t>
                      </a:r>
                      <a:r>
                        <a:rPr lang="sl-SI" sz="1600" b="1" dirty="0">
                          <a:effectLst/>
                        </a:rPr>
                        <a:t>, ena pa ni.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sl-SI" sz="1600" b="1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sl-SI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sl-SI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sl-SI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sl-SI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sl-SI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sl-SI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Katera dejavnost izmed rdeče okvirjenih ni storitev javnih služb?</a:t>
                      </a: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1804772597"/>
                  </a:ext>
                </a:extLst>
              </a:tr>
            </a:tbl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95D96151-1AC7-4FE6-8DB9-2A63AA1EA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3581400"/>
            <a:ext cx="10439400" cy="1309647"/>
          </a:xfrm>
          <a:prstGeom prst="rect">
            <a:avLst/>
          </a:prstGeom>
        </p:spPr>
      </p:pic>
      <p:pic>
        <p:nvPicPr>
          <p:cNvPr id="11" name="Slika 10">
            <a:hlinkClick r:id="rId3" action="ppaction://hlinksldjump"/>
            <a:extLst>
              <a:ext uri="{FF2B5EF4-FFF2-40B4-BE49-F238E27FC236}">
                <a16:creationId xmlns:a16="http://schemas.microsoft.com/office/drawing/2014/main" id="{005D6714-D9C0-461E-A5CD-7D24B0EC1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6007600"/>
            <a:ext cx="1868215" cy="685800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6DDEF57A-9936-448D-89E1-02F899799DF1}"/>
              </a:ext>
            </a:extLst>
          </p:cNvPr>
          <p:cNvSpPr txBox="1"/>
          <p:nvPr/>
        </p:nvSpPr>
        <p:spPr>
          <a:xfrm>
            <a:off x="323850" y="533400"/>
            <a:ext cx="43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16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1952A17-B259-4EAE-A1DB-6A90CD35F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7170" y="5729247"/>
            <a:ext cx="1752845" cy="1028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F545929A-9F70-42F4-AF74-D69E6D4C93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169" y="457200"/>
            <a:ext cx="11347662" cy="4686031"/>
          </a:xfrm>
          <a:prstGeom prst="rect">
            <a:avLst/>
          </a:prstGeom>
        </p:spPr>
      </p:pic>
      <p:pic>
        <p:nvPicPr>
          <p:cNvPr id="4" name="Slika 3">
            <a:hlinkClick r:id="rId3" action="ppaction://hlinksldjump"/>
            <a:extLst>
              <a:ext uri="{FF2B5EF4-FFF2-40B4-BE49-F238E27FC236}">
                <a16:creationId xmlns:a16="http://schemas.microsoft.com/office/drawing/2014/main" id="{899076A1-E200-4383-BF8B-CA56E7F1F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0" y="5715000"/>
            <a:ext cx="1352803" cy="7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8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9512BDF-7461-4D70-8387-7909E0019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905000"/>
            <a:ext cx="7430537" cy="2410161"/>
          </a:xfrm>
          <a:prstGeom prst="rect">
            <a:avLst/>
          </a:prstGeom>
        </p:spPr>
      </p:pic>
      <p:sp>
        <p:nvSpPr>
          <p:cNvPr id="3" name="Text Box 17">
            <a:extLst>
              <a:ext uri="{FF2B5EF4-FFF2-40B4-BE49-F238E27FC236}">
                <a16:creationId xmlns:a16="http://schemas.microsoft.com/office/drawing/2014/main" id="{DBC30CB0-23ED-4E06-9EE3-77BF36099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762001"/>
            <a:ext cx="8229600" cy="584775"/>
          </a:xfrm>
          <a:prstGeom prst="rect">
            <a:avLst/>
          </a:prstGeom>
          <a:solidFill>
            <a:srgbClr val="569319"/>
          </a:solidFill>
          <a:ln w="38100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l-SI" sz="3200" b="1" dirty="0">
                <a:solidFill>
                  <a:schemeClr val="bg1"/>
                </a:solidFill>
                <a:latin typeface="Candara" pitchFamily="34" charset="0"/>
              </a:rPr>
              <a:t>Storitvene dejavnosti.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FE9F7814-10F8-4F67-8F01-18E9B738A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495800"/>
            <a:ext cx="10591800" cy="990600"/>
          </a:xfrm>
          <a:prstGeom prst="rect">
            <a:avLst/>
          </a:prstGeom>
          <a:solidFill>
            <a:schemeClr val="bg1"/>
          </a:solidFill>
          <a:ln w="9525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sl-SI" sz="2400" b="1" dirty="0">
                <a:solidFill>
                  <a:srgbClr val="FF0000"/>
                </a:solidFill>
              </a:rPr>
              <a:t>Ali zapisi opisujejo proizvodnje dejavnosti  ali storitvene  dejavnosti?</a:t>
            </a:r>
            <a:endParaRPr lang="sl-SI" sz="2400" dirty="0">
              <a:latin typeface="Candara" pitchFamily="34" charset="0"/>
            </a:endParaRPr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B23782F0-0B7D-49CC-BEA4-F45770275EBC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5820985"/>
            <a:ext cx="1905000" cy="685800"/>
            <a:chOff x="624" y="3600"/>
            <a:chExt cx="1728" cy="432"/>
          </a:xfrm>
          <a:solidFill>
            <a:srgbClr val="569319"/>
          </a:solidFill>
        </p:grpSpPr>
        <p:sp>
          <p:nvSpPr>
            <p:cNvPr id="6" name="AutoShape 9">
              <a:extLst>
                <a:ext uri="{FF2B5EF4-FFF2-40B4-BE49-F238E27FC236}">
                  <a16:creationId xmlns:a16="http://schemas.microsoft.com/office/drawing/2014/main" id="{66A9F878-E8E9-4802-8FEF-3E95DEAED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600"/>
              <a:ext cx="1728" cy="432"/>
            </a:xfrm>
            <a:prstGeom prst="bevel">
              <a:avLst>
                <a:gd name="adj" fmla="val 10417"/>
              </a:avLst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l-SI">
                <a:latin typeface="Candara" pitchFamily="34" charset="0"/>
              </a:endParaRPr>
            </a:p>
          </p:txBody>
        </p:sp>
        <p:sp>
          <p:nvSpPr>
            <p:cNvPr id="7" name="Text Box 10">
              <a:extLst>
                <a:ext uri="{FF2B5EF4-FFF2-40B4-BE49-F238E27FC236}">
                  <a16:creationId xmlns:a16="http://schemas.microsoft.com/office/drawing/2014/main" id="{85EF8532-C6A2-4F57-8330-1CD2AC4DE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696"/>
              <a:ext cx="1536" cy="231"/>
            </a:xfrm>
            <a:prstGeom prst="rect">
              <a:avLst/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l-SI" dirty="0">
                  <a:solidFill>
                    <a:srgbClr val="FFFF99"/>
                  </a:solidFill>
                  <a:latin typeface="Candara" pitchFamily="34" charset="0"/>
                </a:rPr>
                <a:t>ODGOVOR</a:t>
              </a:r>
              <a:endParaRPr lang="en-US" dirty="0">
                <a:solidFill>
                  <a:srgbClr val="FFFF99"/>
                </a:solidFill>
                <a:latin typeface="Candara" pitchFamily="34" charset="0"/>
              </a:endParaRPr>
            </a:p>
          </p:txBody>
        </p:sp>
      </p:grpSp>
      <p:pic>
        <p:nvPicPr>
          <p:cNvPr id="8" name="Slika 7">
            <a:hlinkClick r:id="rId3" action="ppaction://hlinksldjump"/>
            <a:extLst>
              <a:ext uri="{FF2B5EF4-FFF2-40B4-BE49-F238E27FC236}">
                <a16:creationId xmlns:a16="http://schemas.microsoft.com/office/drawing/2014/main" id="{A66E480C-50AD-45B9-A1C0-151286380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560" y="5829123"/>
            <a:ext cx="1868215" cy="685800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411C0488-778A-42B8-81B5-60E79E19E8E0}"/>
              </a:ext>
            </a:extLst>
          </p:cNvPr>
          <p:cNvSpPr txBox="1"/>
          <p:nvPr/>
        </p:nvSpPr>
        <p:spPr>
          <a:xfrm>
            <a:off x="609600" y="685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17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C9AE5622-B3E3-46C7-8CB2-D5C994565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2280" y="5642319"/>
            <a:ext cx="1752845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5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8" name="Group 8"/>
          <p:cNvGrpSpPr>
            <a:grpSpLocks/>
          </p:cNvGrpSpPr>
          <p:nvPr/>
        </p:nvGrpSpPr>
        <p:grpSpPr bwMode="auto">
          <a:xfrm>
            <a:off x="7620000" y="5690845"/>
            <a:ext cx="1905000" cy="685800"/>
            <a:chOff x="624" y="3600"/>
            <a:chExt cx="1728" cy="432"/>
          </a:xfrm>
          <a:solidFill>
            <a:srgbClr val="569319"/>
          </a:solidFill>
        </p:grpSpPr>
        <p:sp>
          <p:nvSpPr>
            <p:cNvPr id="10249" name="AutoShape 9"/>
            <p:cNvSpPr>
              <a:spLocks noChangeArrowheads="1"/>
            </p:cNvSpPr>
            <p:nvPr/>
          </p:nvSpPr>
          <p:spPr bwMode="auto">
            <a:xfrm>
              <a:off x="624" y="3600"/>
              <a:ext cx="1728" cy="432"/>
            </a:xfrm>
            <a:prstGeom prst="bevel">
              <a:avLst>
                <a:gd name="adj" fmla="val 10417"/>
              </a:avLst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l-SI">
                <a:latin typeface="Candara" pitchFamily="34" charset="0"/>
              </a:endParaRPr>
            </a:p>
          </p:txBody>
        </p:sp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720" y="3696"/>
              <a:ext cx="1536" cy="231"/>
            </a:xfrm>
            <a:prstGeom prst="rect">
              <a:avLst/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l-SI" dirty="0">
                  <a:solidFill>
                    <a:srgbClr val="FFFF99"/>
                  </a:solidFill>
                  <a:latin typeface="Candara" pitchFamily="34" charset="0"/>
                </a:rPr>
                <a:t>ODGOVOR</a:t>
              </a:r>
              <a:endParaRPr lang="en-US" dirty="0">
                <a:solidFill>
                  <a:srgbClr val="FFFF99"/>
                </a:solidFill>
                <a:latin typeface="Candara" pitchFamily="34" charset="0"/>
              </a:endParaRPr>
            </a:p>
          </p:txBody>
        </p:sp>
      </p:grp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381000" y="786081"/>
            <a:ext cx="6781800" cy="2062103"/>
          </a:xfrm>
          <a:prstGeom prst="rect">
            <a:avLst/>
          </a:prstGeom>
          <a:solidFill>
            <a:srgbClr val="569319"/>
          </a:solidFill>
          <a:ln w="38100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sl-SI" sz="3200" b="1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sl-SI" sz="3200" b="1" dirty="0">
                <a:solidFill>
                  <a:schemeClr val="bg1"/>
                </a:solidFill>
                <a:latin typeface="Candara" pitchFamily="34" charset="0"/>
              </a:rPr>
              <a:t> To pomeni, </a:t>
            </a:r>
          </a:p>
          <a:p>
            <a:r>
              <a:rPr lang="sl-SI" sz="3200" b="1" dirty="0">
                <a:solidFill>
                  <a:schemeClr val="bg1"/>
                </a:solidFill>
                <a:latin typeface="Candara" pitchFamily="34" charset="0"/>
              </a:rPr>
              <a:t>da v domove  in druge stavbe priteče voda, ki je čista in  primerna za pitje.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590550" y="3676616"/>
            <a:ext cx="10402888" cy="1785960"/>
          </a:xfrm>
          <a:prstGeom prst="rect">
            <a:avLst/>
          </a:prstGeom>
          <a:solidFill>
            <a:schemeClr val="bg1"/>
          </a:solidFill>
          <a:ln w="9525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sl-SI" sz="2000" b="1" dirty="0">
                <a:latin typeface="Candara" pitchFamily="34" charset="0"/>
              </a:rPr>
              <a:t>             Javne službe opravljajo storitvene dejavnosti, npr. prebivalce oskrbujejo </a:t>
            </a:r>
            <a:r>
              <a:rPr lang="sl-SI" sz="2000" b="1" dirty="0">
                <a:solidFill>
                  <a:srgbClr val="002060"/>
                </a:solidFill>
                <a:latin typeface="Candara" pitchFamily="34" charset="0"/>
              </a:rPr>
              <a:t> s pitno vodo</a:t>
            </a:r>
            <a:r>
              <a:rPr lang="sl-SI" sz="2000" b="1" dirty="0">
                <a:latin typeface="Candara" pitchFamily="34" charset="0"/>
              </a:rPr>
              <a:t>. </a:t>
            </a:r>
          </a:p>
          <a:p>
            <a:endParaRPr lang="sl-SI" sz="2400" b="1" dirty="0">
              <a:solidFill>
                <a:srgbClr val="FF0000"/>
              </a:solidFill>
              <a:latin typeface="+mn-lt"/>
            </a:endParaRPr>
          </a:p>
          <a:p>
            <a:r>
              <a:rPr lang="sl-SI" sz="2400" b="1" dirty="0">
                <a:solidFill>
                  <a:srgbClr val="FF0000"/>
                </a:solidFill>
                <a:latin typeface="+mn-lt"/>
              </a:rPr>
              <a:t>                  Kaj pomeni OSKRBA S PITNO VODO?</a:t>
            </a:r>
          </a:p>
        </p:txBody>
      </p:sp>
      <p:pic>
        <p:nvPicPr>
          <p:cNvPr id="6148" name="Picture 4" descr="Preklic ukrepa prekuhavanja vode na vodovodnem sistemu Radizel ...">
            <a:extLst>
              <a:ext uri="{FF2B5EF4-FFF2-40B4-BE49-F238E27FC236}">
                <a16:creationId xmlns:a16="http://schemas.microsoft.com/office/drawing/2014/main" id="{AECCCDB7-235B-42B2-B1DC-C9497D555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19101"/>
            <a:ext cx="3373438" cy="236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>
            <a:hlinkClick r:id="rId3" action="ppaction://hlinksldjump"/>
            <a:extLst>
              <a:ext uri="{FF2B5EF4-FFF2-40B4-BE49-F238E27FC236}">
                <a16:creationId xmlns:a16="http://schemas.microsoft.com/office/drawing/2014/main" id="{A70BC758-F580-4A5E-BB2A-C441ABAF6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5690845"/>
            <a:ext cx="1868215" cy="68580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7F69DA8-1A16-426F-9993-A3249A5F83F9}"/>
              </a:ext>
            </a:extLst>
          </p:cNvPr>
          <p:cNvSpPr txBox="1"/>
          <p:nvPr/>
        </p:nvSpPr>
        <p:spPr>
          <a:xfrm>
            <a:off x="381000" y="228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18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A94FEF6-98C6-4C0C-BE3A-B8279845E7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00" y="5695536"/>
            <a:ext cx="1752845" cy="1028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7369206" y="5718102"/>
            <a:ext cx="1905000" cy="685800"/>
            <a:chOff x="624" y="3600"/>
            <a:chExt cx="1728" cy="432"/>
          </a:xfrm>
          <a:solidFill>
            <a:srgbClr val="569319"/>
          </a:solidFill>
        </p:grpSpPr>
        <p:sp>
          <p:nvSpPr>
            <p:cNvPr id="11274" name="AutoShape 10"/>
            <p:cNvSpPr>
              <a:spLocks noChangeArrowheads="1"/>
            </p:cNvSpPr>
            <p:nvPr/>
          </p:nvSpPr>
          <p:spPr bwMode="auto">
            <a:xfrm>
              <a:off x="624" y="3600"/>
              <a:ext cx="1728" cy="432"/>
            </a:xfrm>
            <a:prstGeom prst="bevel">
              <a:avLst>
                <a:gd name="adj" fmla="val 10417"/>
              </a:avLst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l-SI">
                <a:latin typeface="Candara" pitchFamily="34" charset="0"/>
              </a:endParaRPr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720" y="3696"/>
              <a:ext cx="1536" cy="231"/>
            </a:xfrm>
            <a:prstGeom prst="rect">
              <a:avLst/>
            </a:prstGeom>
            <a:grpFill/>
            <a:ln w="9525">
              <a:solidFill>
                <a:srgbClr val="FF7F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l-SI" dirty="0">
                  <a:solidFill>
                    <a:srgbClr val="FFFF99"/>
                  </a:solidFill>
                  <a:latin typeface="Candara" pitchFamily="34" charset="0"/>
                </a:rPr>
                <a:t>ODGOVOR</a:t>
              </a:r>
              <a:endParaRPr lang="en-US" dirty="0">
                <a:solidFill>
                  <a:srgbClr val="FFFF99"/>
                </a:solidFill>
                <a:latin typeface="Candara" pitchFamily="34" charset="0"/>
              </a:endParaRPr>
            </a:p>
          </p:txBody>
        </p:sp>
      </p:grp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961697" y="462236"/>
            <a:ext cx="8229600" cy="1323439"/>
          </a:xfrm>
          <a:prstGeom prst="rect">
            <a:avLst/>
          </a:prstGeom>
          <a:solidFill>
            <a:srgbClr val="569319"/>
          </a:solidFill>
          <a:ln w="38100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l-SI" sz="3200" b="1" dirty="0">
                <a:solidFill>
                  <a:schemeClr val="bg1"/>
                </a:solidFill>
                <a:latin typeface="Candara" pitchFamily="34" charset="0"/>
              </a:rPr>
              <a:t>Javno podjetje </a:t>
            </a:r>
            <a:r>
              <a:rPr lang="sl-SI" sz="3200" b="1" dirty="0">
                <a:solidFill>
                  <a:srgbClr val="99CCFF"/>
                </a:solidFill>
                <a:latin typeface="Candara" pitchFamily="34" charset="0"/>
              </a:rPr>
              <a:t>VO</a:t>
            </a:r>
            <a:r>
              <a:rPr lang="sl-SI" sz="3200" b="1" dirty="0">
                <a:solidFill>
                  <a:schemeClr val="bg1"/>
                </a:solidFill>
                <a:latin typeface="Candara" pitchFamily="34" charset="0"/>
              </a:rPr>
              <a:t>DOVOD - </a:t>
            </a:r>
            <a:r>
              <a:rPr lang="sl-SI" sz="3200" b="1" dirty="0">
                <a:solidFill>
                  <a:srgbClr val="99CCFF"/>
                </a:solidFill>
                <a:latin typeface="Candara" pitchFamily="34" charset="0"/>
              </a:rPr>
              <a:t>KA</a:t>
            </a:r>
            <a:r>
              <a:rPr lang="sl-SI" sz="3200" b="1" dirty="0">
                <a:solidFill>
                  <a:schemeClr val="bg1"/>
                </a:solidFill>
                <a:latin typeface="Candara" pitchFamily="34" charset="0"/>
              </a:rPr>
              <a:t>NALIZACIJA.</a:t>
            </a:r>
          </a:p>
          <a:p>
            <a:pPr algn="ctr" eaLnBrk="0" hangingPunct="0">
              <a:spcBef>
                <a:spcPct val="50000"/>
              </a:spcBef>
            </a:pPr>
            <a:r>
              <a:rPr lang="sl-SI" sz="3200" b="1" dirty="0">
                <a:solidFill>
                  <a:schemeClr val="bg1"/>
                </a:solidFill>
                <a:latin typeface="Candara" pitchFamily="34" charset="0"/>
              </a:rPr>
              <a:t>(VO-KA)</a:t>
            </a:r>
            <a:endParaRPr lang="en-US" sz="32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2936436"/>
            <a:ext cx="11277600" cy="2081482"/>
          </a:xfrm>
          <a:prstGeom prst="rect">
            <a:avLst/>
          </a:prstGeom>
          <a:solidFill>
            <a:schemeClr val="bg1"/>
          </a:solidFill>
          <a:ln w="9525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sl-SI" sz="2400" b="1" dirty="0">
                <a:solidFill>
                  <a:srgbClr val="FF0000"/>
                </a:solidFill>
                <a:latin typeface="Candara" pitchFamily="34" charset="0"/>
              </a:rPr>
              <a:t>K</a:t>
            </a:r>
            <a:r>
              <a:rPr lang="sl-SI" sz="2400" b="1" dirty="0">
                <a:solidFill>
                  <a:srgbClr val="FF0000"/>
                </a:solidFill>
                <a:latin typeface="+mn-lt"/>
              </a:rPr>
              <a:t>atero javno podjetje  poskrbi, da imamo v Ljubljani čisto, pitno vodo?</a:t>
            </a:r>
          </a:p>
          <a:p>
            <a:r>
              <a:rPr lang="sl-SI" sz="1600" b="1" dirty="0">
                <a:latin typeface="+mn-lt"/>
              </a:rPr>
              <a:t>                                                Če ne veš, si še enkrat oglej posnetek.</a:t>
            </a:r>
          </a:p>
          <a:p>
            <a:endParaRPr lang="sl-SI" sz="2400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33EF6B1C-A5E0-435F-8015-543A076FB52B}"/>
              </a:ext>
            </a:extLst>
          </p:cNvPr>
          <p:cNvSpPr/>
          <p:nvPr/>
        </p:nvSpPr>
        <p:spPr>
          <a:xfrm>
            <a:off x="990600" y="5972024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https://www.youtube.com/watch?v=3Qbomu85hh8</a:t>
            </a:r>
            <a:endParaRPr lang="sl-SI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0" name="Picture 2" descr="JP VOKA SNAGA - Spoštovane uporabnice, spoštovani... | Facebook">
            <a:extLst>
              <a:ext uri="{FF2B5EF4-FFF2-40B4-BE49-F238E27FC236}">
                <a16:creationId xmlns:a16="http://schemas.microsoft.com/office/drawing/2014/main" id="{AA2557FA-0451-49D1-BE62-52284E42D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16644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1E07B3C5-6AC9-4B27-9C7C-184CC10E889D}"/>
              </a:ext>
            </a:extLst>
          </p:cNvPr>
          <p:cNvSpPr txBox="1"/>
          <p:nvPr/>
        </p:nvSpPr>
        <p:spPr>
          <a:xfrm>
            <a:off x="228600" y="3810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19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3313F08-B82F-4335-A497-F6BEF4720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0" y="5457602"/>
            <a:ext cx="1752845" cy="1028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zdrževanje občinskih javnih cest">
            <a:extLst>
              <a:ext uri="{FF2B5EF4-FFF2-40B4-BE49-F238E27FC236}">
                <a16:creationId xmlns:a16="http://schemas.microsoft.com/office/drawing/2014/main" id="{73978DAC-68D8-4AB1-B755-75CA53F8E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594" y="572267"/>
            <a:ext cx="2954312" cy="2954312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stanejo sredi noči, da do jutra očistijo poti » Mestna občina ...">
            <a:extLst>
              <a:ext uri="{FF2B5EF4-FFF2-40B4-BE49-F238E27FC236}">
                <a16:creationId xmlns:a16="http://schemas.microsoft.com/office/drawing/2014/main" id="{C99C371B-4F2D-4D6A-A9AD-58F84A626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" y="321202"/>
            <a:ext cx="2954312" cy="1965960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4DB13CE4-707E-449E-8324-C6E9945E9E12}"/>
              </a:ext>
            </a:extLst>
          </p:cNvPr>
          <p:cNvSpPr/>
          <p:nvPr/>
        </p:nvSpPr>
        <p:spPr>
          <a:xfrm>
            <a:off x="607759" y="2311622"/>
            <a:ext cx="2132507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7F00"/>
            </a:solidFill>
          </a:ln>
        </p:spPr>
        <p:txBody>
          <a:bodyPr wrap="none">
            <a:spAutoFit/>
          </a:bodyPr>
          <a:lstStyle/>
          <a:p>
            <a:r>
              <a:rPr lang="sl-SI" dirty="0">
                <a:solidFill>
                  <a:srgbClr val="002060"/>
                </a:solidFill>
                <a:latin typeface="Candara" pitchFamily="34" charset="0"/>
              </a:rPr>
              <a:t>VZDRŽEVANJE CEST</a:t>
            </a:r>
            <a:endParaRPr lang="sl-SI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82761DA2-E882-4B59-B0DF-F481D5CC5CE2}"/>
              </a:ext>
            </a:extLst>
          </p:cNvPr>
          <p:cNvSpPr/>
          <p:nvPr/>
        </p:nvSpPr>
        <p:spPr>
          <a:xfrm>
            <a:off x="282513" y="2717572"/>
            <a:ext cx="5565947" cy="36933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l-SI" dirty="0">
                <a:latin typeface="Candara" pitchFamily="34" charset="0"/>
              </a:rPr>
              <a:t>da so ceste in pločniki očiščeni in poškodbe popravljene</a:t>
            </a:r>
            <a:endParaRPr lang="sl-SI" dirty="0"/>
          </a:p>
        </p:txBody>
      </p:sp>
      <p:pic>
        <p:nvPicPr>
          <p:cNvPr id="7" name="Picture 2" descr="Snaga | Dnevnik">
            <a:extLst>
              <a:ext uri="{FF2B5EF4-FFF2-40B4-BE49-F238E27FC236}">
                <a16:creationId xmlns:a16="http://schemas.microsoft.com/office/drawing/2014/main" id="{CC1E0661-926B-497C-A7E2-D66F7DFEA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335" y="4199889"/>
            <a:ext cx="3390900" cy="2258777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05D1176B-8974-4C36-97CD-EB78C4845247}"/>
              </a:ext>
            </a:extLst>
          </p:cNvPr>
          <p:cNvSpPr/>
          <p:nvPr/>
        </p:nvSpPr>
        <p:spPr>
          <a:xfrm>
            <a:off x="9601200" y="3961617"/>
            <a:ext cx="210205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sl-SI" dirty="0">
                <a:solidFill>
                  <a:srgbClr val="002060"/>
                </a:solidFill>
                <a:latin typeface="Candara" pitchFamily="34" charset="0"/>
              </a:rPr>
              <a:t>ODVOZ ODPADKOV</a:t>
            </a:r>
            <a:endParaRPr lang="sl-SI" dirty="0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8311BDD9-0A2B-4F75-A684-FAF7D9C3914D}"/>
              </a:ext>
            </a:extLst>
          </p:cNvPr>
          <p:cNvSpPr/>
          <p:nvPr/>
        </p:nvSpPr>
        <p:spPr>
          <a:xfrm>
            <a:off x="8266774" y="3526579"/>
            <a:ext cx="3727302" cy="36933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l-SI" dirty="0">
                <a:latin typeface="Candara" pitchFamily="34" charset="0"/>
              </a:rPr>
              <a:t>odvoz odpadkov iz ekoloških otokov</a:t>
            </a:r>
            <a:endParaRPr lang="sl-SI" dirty="0"/>
          </a:p>
        </p:txBody>
      </p:sp>
      <p:pic>
        <p:nvPicPr>
          <p:cNvPr id="10" name="Picture 2" descr="Energetika Ljubljana objavila razpis za nakup plinske enote - oe ...">
            <a:extLst>
              <a:ext uri="{FF2B5EF4-FFF2-40B4-BE49-F238E27FC236}">
                <a16:creationId xmlns:a16="http://schemas.microsoft.com/office/drawing/2014/main" id="{208414F9-E162-47A9-87C4-7117C935D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07" y="3525195"/>
            <a:ext cx="3952559" cy="223154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A8037B54-23C0-49CA-87E4-518F5D7664DF}"/>
              </a:ext>
            </a:extLst>
          </p:cNvPr>
          <p:cNvSpPr/>
          <p:nvPr/>
        </p:nvSpPr>
        <p:spPr>
          <a:xfrm>
            <a:off x="169259" y="3340529"/>
            <a:ext cx="4707379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7F00"/>
            </a:solidFill>
          </a:ln>
        </p:spPr>
        <p:txBody>
          <a:bodyPr wrap="none">
            <a:spAutoFit/>
          </a:bodyPr>
          <a:lstStyle/>
          <a:p>
            <a:r>
              <a:rPr lang="sl-SI" dirty="0">
                <a:solidFill>
                  <a:srgbClr val="002060"/>
                </a:solidFill>
                <a:latin typeface="Candara" pitchFamily="34" charset="0"/>
              </a:rPr>
              <a:t>OSKRBA Z ELEKTRIKO, PLINOM, TOPLO VODO</a:t>
            </a:r>
            <a:endParaRPr lang="sl-SI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617B1219-EA86-4B9C-8D3B-2FF5765E0F98}"/>
              </a:ext>
            </a:extLst>
          </p:cNvPr>
          <p:cNvSpPr/>
          <p:nvPr/>
        </p:nvSpPr>
        <p:spPr>
          <a:xfrm>
            <a:off x="6088116" y="2195508"/>
            <a:ext cx="1950727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7F00"/>
            </a:solidFill>
          </a:ln>
        </p:spPr>
        <p:txBody>
          <a:bodyPr wrap="none">
            <a:spAutoFit/>
          </a:bodyPr>
          <a:lstStyle/>
          <a:p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UREJANJE MESTA</a:t>
            </a:r>
            <a:endParaRPr lang="sl-SI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4" descr="Odvoz smeti in pitna voda v Ljubljani z današnjim dnem dražja ...">
            <a:extLst>
              <a:ext uri="{FF2B5EF4-FFF2-40B4-BE49-F238E27FC236}">
                <a16:creationId xmlns:a16="http://schemas.microsoft.com/office/drawing/2014/main" id="{C056FE48-3339-46A1-95BD-7D8D78D40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8712"/>
            <a:ext cx="3727302" cy="2104373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avokotnik 10">
            <a:extLst>
              <a:ext uri="{FF2B5EF4-FFF2-40B4-BE49-F238E27FC236}">
                <a16:creationId xmlns:a16="http://schemas.microsoft.com/office/drawing/2014/main" id="{B0473B5B-DF9B-423F-BEF4-29199FBA1BF9}"/>
              </a:ext>
            </a:extLst>
          </p:cNvPr>
          <p:cNvSpPr/>
          <p:nvPr/>
        </p:nvSpPr>
        <p:spPr>
          <a:xfrm>
            <a:off x="6197234" y="3363579"/>
            <a:ext cx="1676164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7F00"/>
            </a:solidFill>
          </a:ln>
        </p:spPr>
        <p:txBody>
          <a:bodyPr wrap="none">
            <a:spAutoFit/>
          </a:bodyPr>
          <a:lstStyle/>
          <a:p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JAVNI PREVOZI</a:t>
            </a:r>
          </a:p>
        </p:txBody>
      </p:sp>
      <p:pic>
        <p:nvPicPr>
          <p:cNvPr id="16" name="Picture 2" descr="LPP sporoča: ''Ukinili bomo nekatere avtobusne linije'' - Radio 2">
            <a:extLst>
              <a:ext uri="{FF2B5EF4-FFF2-40B4-BE49-F238E27FC236}">
                <a16:creationId xmlns:a16="http://schemas.microsoft.com/office/drawing/2014/main" id="{10A4E63F-DAAC-4FF1-A3A2-47E105B32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38" y="3732911"/>
            <a:ext cx="3693100" cy="22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water pipe works. (Fen wiring hurihaa masakathe kohdhemeve) | iBay">
            <a:extLst>
              <a:ext uri="{FF2B5EF4-FFF2-40B4-BE49-F238E27FC236}">
                <a16:creationId xmlns:a16="http://schemas.microsoft.com/office/drawing/2014/main" id="{775F5263-62DF-4300-B73F-105813596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0" b="17778"/>
          <a:stretch/>
        </p:blipFill>
        <p:spPr bwMode="auto">
          <a:xfrm>
            <a:off x="8587097" y="933821"/>
            <a:ext cx="3622677" cy="252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ravokotnik 17">
            <a:extLst>
              <a:ext uri="{FF2B5EF4-FFF2-40B4-BE49-F238E27FC236}">
                <a16:creationId xmlns:a16="http://schemas.microsoft.com/office/drawing/2014/main" id="{94E6E013-3796-46B7-9152-E291A7927987}"/>
              </a:ext>
            </a:extLst>
          </p:cNvPr>
          <p:cNvSpPr/>
          <p:nvPr/>
        </p:nvSpPr>
        <p:spPr>
          <a:xfrm>
            <a:off x="9366102" y="399334"/>
            <a:ext cx="2559355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7F00"/>
            </a:solidFill>
          </a:ln>
        </p:spPr>
        <p:txBody>
          <a:bodyPr wrap="none">
            <a:spAutoFit/>
          </a:bodyPr>
          <a:lstStyle/>
          <a:p>
            <a:r>
              <a:rPr lang="sl-SI" dirty="0">
                <a:solidFill>
                  <a:srgbClr val="002060"/>
                </a:solidFill>
                <a:latin typeface="Candara" pitchFamily="34" charset="0"/>
              </a:rPr>
              <a:t>OSKRBA S PITNO  VODO</a:t>
            </a:r>
            <a:endParaRPr lang="sl-SI" dirty="0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D096F3F0-FD05-4162-A870-C92F7853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968" y="5881617"/>
            <a:ext cx="7780569" cy="847885"/>
          </a:xfrm>
          <a:prstGeom prst="rect">
            <a:avLst/>
          </a:prstGeom>
          <a:solidFill>
            <a:schemeClr val="bg1"/>
          </a:solidFill>
          <a:ln w="9525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sl-SI" sz="2000" b="1" dirty="0">
                <a:solidFill>
                  <a:srgbClr val="FF0000"/>
                </a:solidFill>
                <a:latin typeface="+mn-lt"/>
              </a:rPr>
              <a:t>Dopolni prvo besedo, da bo pomen  zapisa povezan s slikami.</a:t>
            </a:r>
          </a:p>
          <a:p>
            <a:r>
              <a:rPr lang="sl-SI" sz="2000" b="1" dirty="0">
                <a:solidFill>
                  <a:srgbClr val="FF0000"/>
                </a:solidFill>
                <a:latin typeface="+mn-lt"/>
              </a:rPr>
              <a:t>                                      </a:t>
            </a:r>
            <a:r>
              <a:rPr lang="sl-SI" sz="2000" b="1" dirty="0">
                <a:latin typeface="Candara" pitchFamily="34" charset="0"/>
              </a:rPr>
              <a:t>    __ __ __ __ __    SLUŽBE</a:t>
            </a:r>
          </a:p>
        </p:txBody>
      </p:sp>
      <p:sp>
        <p:nvSpPr>
          <p:cNvPr id="21" name="AutoShape 10">
            <a:extLst>
              <a:ext uri="{FF2B5EF4-FFF2-40B4-BE49-F238E27FC236}">
                <a16:creationId xmlns:a16="http://schemas.microsoft.com/office/drawing/2014/main" id="{DD3928E4-5BE2-44AA-8F68-6EFAE8B52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602" y="6023787"/>
            <a:ext cx="1905000" cy="685800"/>
          </a:xfrm>
          <a:prstGeom prst="bevel">
            <a:avLst>
              <a:gd name="adj" fmla="val 10417"/>
            </a:avLst>
          </a:prstGeom>
          <a:solidFill>
            <a:srgbClr val="569319"/>
          </a:solidFill>
          <a:ln w="9525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>
              <a:latin typeface="Candara" pitchFamily="34" charset="0"/>
            </a:endParaRPr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03F0FD62-F253-483F-A5D0-5B2648E10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9435" y="6183330"/>
            <a:ext cx="1693333" cy="366713"/>
          </a:xfrm>
          <a:prstGeom prst="rect">
            <a:avLst/>
          </a:prstGeom>
          <a:solidFill>
            <a:srgbClr val="569319"/>
          </a:solidFill>
          <a:ln w="9525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dirty="0">
                <a:solidFill>
                  <a:srgbClr val="FFFF99"/>
                </a:solidFill>
                <a:latin typeface="Candara" pitchFamily="34" charset="0"/>
              </a:rPr>
              <a:t>ODGOVOR</a:t>
            </a:r>
            <a:endParaRPr lang="en-US" dirty="0">
              <a:solidFill>
                <a:srgbClr val="FFFF99"/>
              </a:solidFill>
              <a:latin typeface="Candara" pitchFamily="34" charset="0"/>
            </a:endParaRP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FC47911B-CC0D-4C66-9566-6BDADB1C3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1816" y="166268"/>
            <a:ext cx="2743200" cy="584775"/>
          </a:xfrm>
          <a:prstGeom prst="rect">
            <a:avLst/>
          </a:prstGeom>
          <a:solidFill>
            <a:srgbClr val="569319"/>
          </a:solidFill>
          <a:ln w="38100">
            <a:solidFill>
              <a:srgbClr val="FF7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l-SI" sz="3200" b="1" dirty="0">
                <a:solidFill>
                  <a:schemeClr val="bg1"/>
                </a:solidFill>
                <a:latin typeface="Candara" pitchFamily="34" charset="0"/>
              </a:rPr>
              <a:t>JAVNE SLUŽBE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9F38D344-F762-4181-BEA4-EF96285F865D}"/>
              </a:ext>
            </a:extLst>
          </p:cNvPr>
          <p:cNvSpPr txBox="1"/>
          <p:nvPr/>
        </p:nvSpPr>
        <p:spPr>
          <a:xfrm>
            <a:off x="395911" y="154845"/>
            <a:ext cx="631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5267D1-BA09-436F-81C6-5C45D8CB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KONEC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62220CC-1085-47FC-99D4-019BD54A43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Kako si zadovoljen z znanjem?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1B02992-D651-427C-85F1-6A55F3F5C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10363200" cy="2016125"/>
          </a:xfrm>
          <a:solidFill>
            <a:srgbClr val="C4EE9A"/>
          </a:solidFill>
        </p:spPr>
        <p:txBody>
          <a:bodyPr/>
          <a:lstStyle/>
          <a:p>
            <a:r>
              <a:rPr lang="sl-SI" dirty="0"/>
              <a:t>Skupaj je bilo 20 nalog.</a:t>
            </a:r>
          </a:p>
          <a:p>
            <a:r>
              <a:rPr lang="sl-SI" dirty="0"/>
              <a:t>Ali si uspel rešiti v eni šolski uri?</a:t>
            </a:r>
          </a:p>
          <a:p>
            <a:r>
              <a:rPr lang="sl-SI" dirty="0"/>
              <a:t>Nekatere naloge so bile lažje, druge težje in si moral kar malo pomisliti.</a:t>
            </a:r>
          </a:p>
          <a:p>
            <a:r>
              <a:rPr lang="sl-SI" dirty="0"/>
              <a:t>Lahko mi napišeš, kako ti je šlo.</a:t>
            </a:r>
          </a:p>
        </p:txBody>
      </p:sp>
    </p:spTree>
    <p:extLst>
      <p:ext uri="{BB962C8B-B14F-4D97-AF65-F5344CB8AC3E}">
        <p14:creationId xmlns:p14="http://schemas.microsoft.com/office/powerpoint/2010/main" val="230369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hlinkClick r:id="rId2" action="ppaction://hlinksldjump"/>
            <a:extLst>
              <a:ext uri="{FF2B5EF4-FFF2-40B4-BE49-F238E27FC236}">
                <a16:creationId xmlns:a16="http://schemas.microsoft.com/office/drawing/2014/main" id="{73467EBE-8CA5-48A3-B497-8BC51A65A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0" y="5715000"/>
            <a:ext cx="1352803" cy="790322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2AF7283-8754-4E73-A049-1F5BDFEB2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1F5B5C8-E9C5-4B8E-BE17-6AC482C2B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21" y="1143000"/>
            <a:ext cx="11353800" cy="440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3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F545929A-9F70-42F4-AF74-D69E6D4C93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533400"/>
            <a:ext cx="11347662" cy="4686031"/>
          </a:xfrm>
          <a:prstGeom prst="rect">
            <a:avLst/>
          </a:prstGeom>
        </p:spPr>
      </p:pic>
      <p:pic>
        <p:nvPicPr>
          <p:cNvPr id="4" name="Slika 3">
            <a:hlinkClick r:id="rId3" action="ppaction://hlinksldjump"/>
            <a:extLst>
              <a:ext uri="{FF2B5EF4-FFF2-40B4-BE49-F238E27FC236}">
                <a16:creationId xmlns:a16="http://schemas.microsoft.com/office/drawing/2014/main" id="{7CF4B720-4E86-4E45-825C-A4D2C668A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0" y="5715000"/>
            <a:ext cx="1352803" cy="7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65EB41-86D8-41AE-AAD1-B722DE45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0"/>
            <a:ext cx="10972800" cy="3200400"/>
          </a:xfrm>
        </p:spPr>
        <p:txBody>
          <a:bodyPr/>
          <a:lstStyle/>
          <a:p>
            <a:r>
              <a:rPr lang="sl-SI" dirty="0"/>
              <a:t>Naravni vir ni izdelek, ki ga   proizvedejo v tovarni.</a:t>
            </a:r>
            <a:br>
              <a:rPr lang="sl-SI" dirty="0"/>
            </a:br>
            <a:r>
              <a:rPr lang="sl-SI" dirty="0"/>
              <a:t>Tovarno s temi izdelki imamo tudi v Ljubljani, v Vevčah.</a:t>
            </a:r>
            <a:br>
              <a:rPr lang="sl-SI" dirty="0"/>
            </a:b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3DCE5B8-D6E4-4662-9CCC-92B386CAB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743200"/>
            <a:ext cx="4618084" cy="3886200"/>
          </a:xfrm>
          <a:prstGeom prst="rect">
            <a:avLst/>
          </a:prstGeom>
        </p:spPr>
      </p:pic>
      <p:pic>
        <p:nvPicPr>
          <p:cNvPr id="5" name="Slika 4">
            <a:hlinkClick r:id="rId3" action="ppaction://hlinksldjump"/>
            <a:extLst>
              <a:ext uri="{FF2B5EF4-FFF2-40B4-BE49-F238E27FC236}">
                <a16:creationId xmlns:a16="http://schemas.microsoft.com/office/drawing/2014/main" id="{99AB05DE-8958-46E9-90F4-E74653761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0" y="5715000"/>
            <a:ext cx="1352803" cy="7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7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D8098A-E498-48E2-9B67-F3356367A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Osnovne dejavnosti kmetijstva so sadjarstvo, živinoreja, poljedelstvo in vinogradništvo.</a:t>
            </a:r>
          </a:p>
        </p:txBody>
      </p:sp>
      <p:pic>
        <p:nvPicPr>
          <p:cNvPr id="3" name="Slika 2">
            <a:hlinkClick r:id="rId2" action="ppaction://hlinksldjump"/>
            <a:extLst>
              <a:ext uri="{FF2B5EF4-FFF2-40B4-BE49-F238E27FC236}">
                <a16:creationId xmlns:a16="http://schemas.microsoft.com/office/drawing/2014/main" id="{4034F82A-81D4-42AD-868E-17F3A700D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0" y="5715000"/>
            <a:ext cx="1352803" cy="7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5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87A0B399-0349-4C4C-9B88-7F14CEF3B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Od pridelka do izdelka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898702B-5A48-45FF-BFB0-D9EC86698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17638"/>
            <a:ext cx="8106470" cy="5277730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D72CA93-C179-4995-AECE-219DE2DD1314}"/>
              </a:ext>
            </a:extLst>
          </p:cNvPr>
          <p:cNvSpPr txBox="1"/>
          <p:nvPr/>
        </p:nvSpPr>
        <p:spPr>
          <a:xfrm>
            <a:off x="4648200" y="49530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MOKA</a:t>
            </a:r>
          </a:p>
        </p:txBody>
      </p:sp>
      <p:pic>
        <p:nvPicPr>
          <p:cNvPr id="8" name="Slika 7">
            <a:hlinkClick r:id="rId3" action="ppaction://hlinksldjump"/>
            <a:extLst>
              <a:ext uri="{FF2B5EF4-FFF2-40B4-BE49-F238E27FC236}">
                <a16:creationId xmlns:a16="http://schemas.microsoft.com/office/drawing/2014/main" id="{77B17ECB-0D50-4D76-ACC7-95AC9283E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0" y="5715000"/>
            <a:ext cx="1352803" cy="7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0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80675E09-28DA-438F-A9D5-6E01B5F6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Obdelovalna zemljišča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ED4DF13-F247-4E07-B7A8-821455755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1608"/>
            <a:ext cx="12192000" cy="2694784"/>
          </a:xfrm>
          <a:prstGeom prst="rect">
            <a:avLst/>
          </a:prstGeom>
        </p:spPr>
      </p:pic>
      <p:pic>
        <p:nvPicPr>
          <p:cNvPr id="5" name="Slika 4">
            <a:hlinkClick r:id="rId3" action="ppaction://hlinksldjump"/>
            <a:extLst>
              <a:ext uri="{FF2B5EF4-FFF2-40B4-BE49-F238E27FC236}">
                <a16:creationId xmlns:a16="http://schemas.microsoft.com/office/drawing/2014/main" id="{B07D4A08-5221-467A-8BD7-C9A2984F0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0" y="5715000"/>
            <a:ext cx="1352803" cy="7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1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f65e196fd2f127388a82d75976f7342f5ff51"/>
  <p:tag name="ISPRING_RESOURCE_PATHS_HASH" val="4629d1acff76b6dbbddfc74ca371a17fef35e07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E0179ACEFBD6478C9344175EC1BBB6" ma:contentTypeVersion="11" ma:contentTypeDescription="Ustvari nov dokument." ma:contentTypeScope="" ma:versionID="1e4e78d90cc46047367582d19fa28a13">
  <xsd:schema xmlns:xsd="http://www.w3.org/2001/XMLSchema" xmlns:xs="http://www.w3.org/2001/XMLSchema" xmlns:p="http://schemas.microsoft.com/office/2006/metadata/properties" xmlns:ns3="270d480c-a46f-4e63-ba82-3f44907326a8" xmlns:ns4="e596e59c-f164-4403-ba99-06c620c47c9e" targetNamespace="http://schemas.microsoft.com/office/2006/metadata/properties" ma:root="true" ma:fieldsID="618ac5b486f09d19524a952fecb419ea" ns3:_="" ns4:_="">
    <xsd:import namespace="270d480c-a46f-4e63-ba82-3f44907326a8"/>
    <xsd:import namespace="e596e59c-f164-4403-ba99-06c620c47c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0d480c-a46f-4e63-ba82-3f44907326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6e59c-f164-4403-ba99-06c620c47c9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274E3B-FE9E-4DFF-AC1C-8EDF50F1E5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5EF668-4A7D-4E53-9058-80E7A561F5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0d480c-a46f-4e63-ba82-3f44907326a8"/>
    <ds:schemaRef ds:uri="e596e59c-f164-4403-ba99-06c620c47c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E7CCC0-A442-4A34-8036-AC7A6BDA9701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270d480c-a46f-4e63-ba82-3f44907326a8"/>
    <ds:schemaRef ds:uri="http://schemas.microsoft.com/office/infopath/2007/PartnerControls"/>
    <ds:schemaRef ds:uri="e596e59c-f164-4403-ba99-06c620c47c9e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7001</TotalTime>
  <Words>651</Words>
  <Application>Microsoft Office PowerPoint</Application>
  <PresentationFormat>Širokozaslonsko</PresentationFormat>
  <Paragraphs>166</Paragraphs>
  <Slides>34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34</vt:i4>
      </vt:variant>
      <vt:variant>
        <vt:lpstr>Diaprojekcije po meri</vt:lpstr>
      </vt:variant>
      <vt:variant>
        <vt:i4>2</vt:i4>
      </vt:variant>
    </vt:vector>
  </HeadingPairs>
  <TitlesOfParts>
    <vt:vector size="40" baseType="lpstr">
      <vt:lpstr>Arial</vt:lpstr>
      <vt:lpstr>Candara</vt:lpstr>
      <vt:lpstr>Times New Roman</vt:lpstr>
      <vt:lpstr>Default Design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Naravni vir ni izdelek, ki ga   proizvedejo v tovarni. Tovarno s temi izdelki imamo tudi v Ljubljani, v Vevčah. </vt:lpstr>
      <vt:lpstr>Osnovne dejavnosti kmetijstva so sadjarstvo, živinoreja, poljedelstvo in vinogradništvo.</vt:lpstr>
      <vt:lpstr>Od pridelka do izdelka</vt:lpstr>
      <vt:lpstr>Obdelovalna zemljišča</vt:lpstr>
      <vt:lpstr>Poznamo različne vrste: - avtomobilska - papirna - prehrambna - tekstilna - lesna - kovinska - kemična … </vt:lpstr>
      <vt:lpstr>PowerPointova predstavitev</vt:lpstr>
      <vt:lpstr>PowerPointova predstavitev</vt:lpstr>
      <vt:lpstr>PowerPointova predstavitev</vt:lpstr>
      <vt:lpstr>Papir.</vt:lpstr>
      <vt:lpstr>Gozdarstvo.</vt:lpstr>
      <vt:lpstr>Les.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KONEC</vt:lpstr>
      <vt:lpstr>(1.1)</vt:lpstr>
      <vt:lpstr>Diaprojekcija po meri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Kviz</dc:title>
  <dc:creator>Klavdija</dc:creator>
  <dc:description>Created by Jerry Myers is 1998 for a class.</dc:description>
  <cp:lastModifiedBy>Mateja Gorše</cp:lastModifiedBy>
  <cp:revision>229</cp:revision>
  <dcterms:created xsi:type="dcterms:W3CDTF">1998-08-03T22:24:04Z</dcterms:created>
  <dcterms:modified xsi:type="dcterms:W3CDTF">2020-04-08T17:05:46Z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 completed">
    <vt:lpwstr>1998</vt:lpwstr>
  </property>
  <property fmtid="{D5CDD505-2E9C-101B-9397-08002B2CF9AE}" pid="3" name="ContentTypeId">
    <vt:lpwstr>0x010100D0E0179ACEFBD6478C9344175EC1BBB6</vt:lpwstr>
  </property>
</Properties>
</file>