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876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832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642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94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1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297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287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20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76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411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214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85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490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426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674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07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981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X5kmM98ikl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B1824E-A578-4919-AA5C-C660D8059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Obvezni izbirni predmet</a:t>
            </a:r>
            <a:br>
              <a:rPr lang="sl-SI" dirty="0"/>
            </a:br>
            <a:r>
              <a:rPr lang="sl-SI" dirty="0"/>
              <a:t>NEMŠČINA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260EA9D-98F8-4FCA-A00E-E683379638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</a:p>
          <a:p>
            <a:r>
              <a:rPr lang="sl-SI" dirty="0"/>
              <a:t>Pripravila: Sandra Horvat, prof. nem.</a:t>
            </a:r>
          </a:p>
        </p:txBody>
      </p:sp>
      <p:pic>
        <p:nvPicPr>
          <p:cNvPr id="7170" name="Picture 2" descr="Aufmerksam - cazibedar Der Schauspieler... - Almanca Öyrənirik-Wir ...">
            <a:extLst>
              <a:ext uri="{FF2B5EF4-FFF2-40B4-BE49-F238E27FC236}">
                <a16:creationId xmlns:a16="http://schemas.microsoft.com/office/drawing/2014/main" id="{EE06E709-6E41-42D0-ABA6-9147DB456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61" y="528664"/>
            <a:ext cx="2614612" cy="25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0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1024FE-C58A-4388-B721-ECB26D6F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  <a:r>
              <a:rPr lang="sl-SI" sz="2800" dirty="0"/>
              <a:t>Zakaj nemščina? </a:t>
            </a:r>
            <a:br>
              <a:rPr lang="sl-SI" dirty="0"/>
            </a:br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0E0DA38-FA4C-4746-A6E3-3EA03E93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sz="2000" dirty="0">
                <a:solidFill>
                  <a:schemeClr val="tx1"/>
                </a:solidFill>
              </a:rPr>
              <a:t>Znanje tujega jezika je pomembno zaradi neposredne uporabnosti za učence (npr. gledanje nemške televizije, poslušanje glasbe, komunikacija s tujimi prijatelji preko spleta ali v živo), predstavlja pa tudi dobro popotnico za nadaljnje izobraževanje in poklicno pot, kar je zaradi bližine meje z Avstrijo zelo pomembno in vse bolj potrebno. </a:t>
            </a:r>
          </a:p>
          <a:p>
            <a:endParaRPr lang="sl-SI" dirty="0"/>
          </a:p>
        </p:txBody>
      </p:sp>
      <p:pic>
        <p:nvPicPr>
          <p:cNvPr id="1026" name="Picture 2" descr="Alarm für Cobra 11 - Die Autobahnpolizei | AFC11.nl - Home">
            <a:extLst>
              <a:ext uri="{FF2B5EF4-FFF2-40B4-BE49-F238E27FC236}">
                <a16:creationId xmlns:a16="http://schemas.microsoft.com/office/drawing/2014/main" id="{CAE02932-C847-4D77-A91C-A0F7087A72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97" y="934244"/>
            <a:ext cx="5296238" cy="194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im Facebook-Chat offline gehen - so geht's">
            <a:extLst>
              <a:ext uri="{FF2B5EF4-FFF2-40B4-BE49-F238E27FC236}">
                <a16:creationId xmlns:a16="http://schemas.microsoft.com/office/drawing/2014/main" id="{520446F6-D191-4D57-8F08-96FCDA9C9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43" y="3238776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E26B6D-3114-4410-889E-9FAB0B01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400" dirty="0"/>
              <a:t>Kdo se lahko odloči za učenje nemščine? 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6116F9E-2C6C-4731-BBD1-8D249D9F1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2052" y="1598612"/>
            <a:ext cx="4252359" cy="5106988"/>
          </a:xfrm>
        </p:spPr>
        <p:txBody>
          <a:bodyPr>
            <a:normAutofit/>
          </a:bodyPr>
          <a:lstStyle/>
          <a:p>
            <a:r>
              <a:rPr lang="sl-SI" sz="1800" dirty="0">
                <a:solidFill>
                  <a:schemeClr val="tx1"/>
                </a:solidFill>
              </a:rPr>
              <a:t>Za nemščino kot obvezni izbirni predmet se lahko odločijo vsi učenci, ki imajo </a:t>
            </a:r>
            <a:r>
              <a:rPr lang="sl-SI" sz="1800" dirty="0">
                <a:solidFill>
                  <a:srgbClr val="FF0000"/>
                </a:solidFill>
              </a:rPr>
              <a:t>veselje</a:t>
            </a:r>
            <a:r>
              <a:rPr lang="sl-SI" sz="1800" dirty="0">
                <a:solidFill>
                  <a:schemeClr val="tx1"/>
                </a:solidFill>
              </a:rPr>
              <a:t> in </a:t>
            </a:r>
            <a:r>
              <a:rPr lang="sl-SI" sz="1800" dirty="0">
                <a:solidFill>
                  <a:srgbClr val="FF0000"/>
                </a:solidFill>
              </a:rPr>
              <a:t>voljo</a:t>
            </a:r>
            <a:r>
              <a:rPr lang="sl-SI" sz="1800" dirty="0">
                <a:solidFill>
                  <a:schemeClr val="tx1"/>
                </a:solidFill>
              </a:rPr>
              <a:t> do učenja tujega jezika. </a:t>
            </a:r>
          </a:p>
          <a:p>
            <a:r>
              <a:rPr lang="sl-SI" sz="1800" dirty="0">
                <a:solidFill>
                  <a:schemeClr val="tx1"/>
                </a:solidFill>
              </a:rPr>
              <a:t>Ključnega pomena je kontinuiteta znanja, zato je priporočljivo, da učenci </a:t>
            </a:r>
            <a:r>
              <a:rPr lang="sl-SI" sz="1800" dirty="0">
                <a:solidFill>
                  <a:srgbClr val="FF0000"/>
                </a:solidFill>
              </a:rPr>
              <a:t>procesa učenja ne prekinjajo</a:t>
            </a:r>
            <a:r>
              <a:rPr lang="sl-SI" sz="1800" dirty="0">
                <a:solidFill>
                  <a:schemeClr val="tx1"/>
                </a:solidFill>
              </a:rPr>
              <a:t>. </a:t>
            </a:r>
          </a:p>
          <a:p>
            <a:r>
              <a:rPr lang="sl-SI" sz="1800" dirty="0">
                <a:solidFill>
                  <a:schemeClr val="tx1"/>
                </a:solidFill>
              </a:rPr>
              <a:t>Pri nemščini kot obveznem izbirnem predmetu se bodo učenci usposobili za </a:t>
            </a:r>
            <a:r>
              <a:rPr lang="sl-SI" sz="1800" dirty="0">
                <a:solidFill>
                  <a:srgbClr val="FF0000"/>
                </a:solidFill>
              </a:rPr>
              <a:t>osnovno komuniciranje v nemščini</a:t>
            </a:r>
            <a:r>
              <a:rPr lang="sl-SI" sz="1800" dirty="0">
                <a:solidFill>
                  <a:schemeClr val="tx1"/>
                </a:solidFill>
              </a:rPr>
              <a:t>, lažje navezovanje stikov in ravnanje v določenih situacijah ter pridobili vedenje o nemško govorečih deželah, njihovih prebivalcih in kulturi. </a:t>
            </a:r>
          </a:p>
          <a:p>
            <a:endParaRPr lang="sl-SI" dirty="0"/>
          </a:p>
        </p:txBody>
      </p:sp>
      <p:pic>
        <p:nvPicPr>
          <p:cNvPr id="2050" name="Picture 2" descr="Thema: personalien hv2 - Lesmateriaal - Wikiwijs">
            <a:extLst>
              <a:ext uri="{FF2B5EF4-FFF2-40B4-BE49-F238E27FC236}">
                <a16:creationId xmlns:a16="http://schemas.microsoft.com/office/drawing/2014/main" id="{8DB09E4B-E84A-4D09-9DBD-BFB2391B4E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1674203"/>
            <a:ext cx="5726528" cy="432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3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0E9BF0-A588-4BD1-83DB-EEC0B304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400" dirty="0"/>
              <a:t>Cilji: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CA89464-8A19-4C3F-8D6B-6AA587C65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3731" y="1590261"/>
            <a:ext cx="6026426" cy="4821652"/>
          </a:xfrm>
        </p:spPr>
        <p:txBody>
          <a:bodyPr>
            <a:noAutofit/>
          </a:bodyPr>
          <a:lstStyle/>
          <a:p>
            <a:r>
              <a:rPr lang="sl-SI" sz="1800" dirty="0">
                <a:solidFill>
                  <a:schemeClr val="tx1"/>
                </a:solidFill>
              </a:rPr>
              <a:t>Obravnavali bomo teme iz vsakdanjega: </a:t>
            </a:r>
          </a:p>
          <a:p>
            <a:pPr marL="285750" indent="-285750">
              <a:buFontTx/>
              <a:buChar char="-"/>
            </a:pPr>
            <a:r>
              <a:rPr lang="sl-SI" sz="1800" dirty="0">
                <a:solidFill>
                  <a:schemeClr val="tx1"/>
                </a:solidFill>
              </a:rPr>
              <a:t>Usmerili se bomo predvsem v razvijanje sporazumevalnih zmožnosti učencev. </a:t>
            </a:r>
          </a:p>
          <a:p>
            <a:pPr marL="285750" indent="-285750">
              <a:buFontTx/>
              <a:buChar char="-"/>
            </a:pPr>
            <a:r>
              <a:rPr lang="sl-SI" sz="1800" dirty="0">
                <a:solidFill>
                  <a:schemeClr val="tx1"/>
                </a:solidFill>
              </a:rPr>
              <a:t>Pouk bo potekal tudi skozi igro vlog, intervjuje, pesmi, kratke dramatizacije, uporaba IKT tehnologije.</a:t>
            </a:r>
          </a:p>
          <a:p>
            <a:pPr marL="285750" indent="-285750">
              <a:buFontTx/>
              <a:buChar char="-"/>
            </a:pPr>
            <a:r>
              <a:rPr lang="sl-SI" sz="1800" dirty="0">
                <a:solidFill>
                  <a:schemeClr val="tx1"/>
                </a:solidFill>
              </a:rPr>
              <a:t>Pri pisanju se bomo omejili na zapis dialogov, krajših opisov, predstavitev preteklosti in prihodnosti.</a:t>
            </a:r>
          </a:p>
        </p:txBody>
      </p:sp>
      <p:pic>
        <p:nvPicPr>
          <p:cNvPr id="3074" name="Picture 2" descr="Pin von Oliver Marko auf Wahrheiten | Witzige sprüche, Lachen ...">
            <a:extLst>
              <a:ext uri="{FF2B5EF4-FFF2-40B4-BE49-F238E27FC236}">
                <a16:creationId xmlns:a16="http://schemas.microsoft.com/office/drawing/2014/main" id="{05EB8C95-5CF1-45C1-BD6D-FD1EFACD99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91" y="562769"/>
            <a:ext cx="4565822" cy="45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1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212910-24DD-4EDE-8587-656BE1AC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Kaj bomo še delali? 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8EFBF0F-AD22-464E-B8C0-952BC321F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- Učenci bodo po želji lahko v okviru pouka nemščine sodelovali tudi pri različnih projektih kot </a:t>
            </a:r>
            <a:r>
              <a:rPr lang="sl-SI" sz="2000" dirty="0" err="1"/>
              <a:t>Erasmus</a:t>
            </a:r>
            <a:r>
              <a:rPr lang="sl-SI" sz="2000" dirty="0"/>
              <a:t>+. </a:t>
            </a:r>
          </a:p>
          <a:p>
            <a:pPr marL="342900" indent="-342900">
              <a:buFontTx/>
              <a:buChar char="-"/>
            </a:pPr>
            <a:r>
              <a:rPr lang="sl-SI" sz="2000" dirty="0"/>
              <a:t>V osmem in devetem razredu spoznamo nemško govoreče dežele z izletom v Avstrijo. </a:t>
            </a:r>
          </a:p>
          <a:p>
            <a:pPr marL="342900" indent="-342900">
              <a:buFontTx/>
              <a:buChar char="-"/>
            </a:pPr>
            <a:r>
              <a:rPr lang="sl-SI" sz="2000" dirty="0" err="1"/>
              <a:t>Bad</a:t>
            </a:r>
            <a:r>
              <a:rPr lang="sl-SI" sz="2000" dirty="0"/>
              <a:t> </a:t>
            </a:r>
            <a:r>
              <a:rPr lang="sl-SI" sz="2000" dirty="0" err="1"/>
              <a:t>Radkerburg</a:t>
            </a:r>
            <a:r>
              <a:rPr lang="sl-SI" sz="2000" dirty="0"/>
              <a:t>, </a:t>
            </a:r>
          </a:p>
          <a:p>
            <a:pPr marL="342900" indent="-342900">
              <a:buFontTx/>
              <a:buChar char="-"/>
            </a:pPr>
            <a:r>
              <a:rPr lang="sl-SI" sz="2000" dirty="0" err="1"/>
              <a:t>Graz</a:t>
            </a:r>
            <a:r>
              <a:rPr lang="sl-SI" sz="2000" dirty="0"/>
              <a:t> (božični sejem)</a:t>
            </a:r>
          </a:p>
          <a:p>
            <a:endParaRPr lang="sl-SI" sz="2000" dirty="0"/>
          </a:p>
        </p:txBody>
      </p:sp>
      <p:pic>
        <p:nvPicPr>
          <p:cNvPr id="4098" name="Picture 2" descr="BERGFEX: Slike Region Bad Radkersburg Fotografije">
            <a:extLst>
              <a:ext uri="{FF2B5EF4-FFF2-40B4-BE49-F238E27FC236}">
                <a16:creationId xmlns:a16="http://schemas.microsoft.com/office/drawing/2014/main" id="{8B1D9E92-65FD-4C0B-9DDF-EABEA1FD91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14" y="934244"/>
            <a:ext cx="3445747" cy="22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zer Advent 2019: Weihnachtsmärkte, Eiskrippe, Krampuslauf in Graz">
            <a:extLst>
              <a:ext uri="{FF2B5EF4-FFF2-40B4-BE49-F238E27FC236}">
                <a16:creationId xmlns:a16="http://schemas.microsoft.com/office/drawing/2014/main" id="{91BD8748-FDE0-42E6-8DD6-59327BDC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6" y="3429000"/>
            <a:ext cx="4306957" cy="28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4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FE46FA-7106-4E01-9471-694081F0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/>
              <a:t>Ocene?</a:t>
            </a:r>
            <a:r>
              <a:rPr lang="sl-SI" dirty="0"/>
              <a:t> 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059D6A1-8519-4F73-A310-C0837F61B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252" y="1598613"/>
            <a:ext cx="4557159" cy="4262436"/>
          </a:xfrm>
        </p:spPr>
        <p:txBody>
          <a:bodyPr>
            <a:normAutofit lnSpcReduction="10000"/>
          </a:bodyPr>
          <a:lstStyle/>
          <a:p>
            <a:r>
              <a:rPr lang="sl-SI" sz="2000" dirty="0">
                <a:solidFill>
                  <a:schemeClr val="tx1"/>
                </a:solidFill>
              </a:rPr>
              <a:t>Tudi pri pouku izbirnih predmetov je predpisano ocenjevanje. </a:t>
            </a:r>
          </a:p>
          <a:p>
            <a:r>
              <a:rPr lang="sl-SI" sz="2000" dirty="0">
                <a:solidFill>
                  <a:schemeClr val="tx1"/>
                </a:solidFill>
              </a:rPr>
              <a:t>Učenec, ki ta predmet izbere, ga ima v svojem rednem urniku </a:t>
            </a:r>
            <a:r>
              <a:rPr lang="sl-SI" sz="2000" dirty="0">
                <a:solidFill>
                  <a:srgbClr val="FF0000"/>
                </a:solidFill>
              </a:rPr>
              <a:t>2 uri tedensko</a:t>
            </a:r>
            <a:r>
              <a:rPr lang="sl-SI" sz="2000" dirty="0">
                <a:solidFill>
                  <a:schemeClr val="tx1"/>
                </a:solidFill>
              </a:rPr>
              <a:t> in mora do konca šolskega leta pridobiti najmanj </a:t>
            </a:r>
            <a:r>
              <a:rPr lang="sl-SI" sz="2000" dirty="0">
                <a:solidFill>
                  <a:srgbClr val="FF0000"/>
                </a:solidFill>
              </a:rPr>
              <a:t>3 ocene. </a:t>
            </a:r>
          </a:p>
          <a:p>
            <a:r>
              <a:rPr lang="sl-SI" sz="2000" dirty="0">
                <a:solidFill>
                  <a:schemeClr val="tx1"/>
                </a:solidFill>
              </a:rPr>
              <a:t>Ocene so </a:t>
            </a:r>
            <a:r>
              <a:rPr lang="sl-SI" sz="2000" dirty="0">
                <a:solidFill>
                  <a:srgbClr val="FF0000"/>
                </a:solidFill>
              </a:rPr>
              <a:t>ustne</a:t>
            </a:r>
            <a:r>
              <a:rPr lang="sl-SI" sz="2000" dirty="0">
                <a:solidFill>
                  <a:schemeClr val="tx1"/>
                </a:solidFill>
              </a:rPr>
              <a:t> (govorni nastop, ustno spraševanje) in </a:t>
            </a:r>
            <a:r>
              <a:rPr lang="sl-SI" sz="2000" dirty="0">
                <a:solidFill>
                  <a:srgbClr val="FF0000"/>
                </a:solidFill>
              </a:rPr>
              <a:t>pisne </a:t>
            </a:r>
            <a:r>
              <a:rPr lang="sl-SI" sz="2000" dirty="0">
                <a:solidFill>
                  <a:schemeClr val="tx1"/>
                </a:solidFill>
              </a:rPr>
              <a:t>(pisno ocenjevanje). </a:t>
            </a:r>
          </a:p>
          <a:p>
            <a:r>
              <a:rPr lang="sl-SI" sz="2000" dirty="0">
                <a:solidFill>
                  <a:schemeClr val="tx1"/>
                </a:solidFill>
              </a:rPr>
              <a:t>Predmet se ob koncu šolskega leta zaključi s številčno oceno in vpiše v spričevalo. </a:t>
            </a:r>
          </a:p>
          <a:p>
            <a:endParaRPr lang="sl-SI" dirty="0"/>
          </a:p>
        </p:txBody>
      </p:sp>
      <p:pic>
        <p:nvPicPr>
          <p:cNvPr id="5" name="Ograda vsebine 4">
            <a:extLst>
              <a:ext uri="{FF2B5EF4-FFF2-40B4-BE49-F238E27FC236}">
                <a16:creationId xmlns:a16="http://schemas.microsoft.com/office/drawing/2014/main" id="{8F4B87DA-7A3C-45F3-AF8D-39EF192C7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98" y="446088"/>
            <a:ext cx="2572789" cy="4572000"/>
          </a:xfrm>
        </p:spPr>
      </p:pic>
      <p:pic>
        <p:nvPicPr>
          <p:cNvPr id="6" name="Ograda vsebine 5">
            <a:extLst>
              <a:ext uri="{FF2B5EF4-FFF2-40B4-BE49-F238E27FC236}">
                <a16:creationId xmlns:a16="http://schemas.microsoft.com/office/drawing/2014/main" id="{057F7FB1-BDDB-4BB9-B8CA-3E2D21349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85" y="3833890"/>
            <a:ext cx="4562598" cy="25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9F87BB-3ECE-460A-B79D-BBB9F8E6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400" dirty="0"/>
              <a:t>Kaj učenci potrebujejo?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D82C4C8-19DB-40BB-A227-425D3F752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l-SI" sz="2000" dirty="0"/>
              <a:t>Magnet 2 delovni zvezek (z njim nadaljujemo)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zvezek</a:t>
            </a:r>
          </a:p>
        </p:txBody>
      </p:sp>
      <p:pic>
        <p:nvPicPr>
          <p:cNvPr id="5" name="Picture 2" descr="MAGNET 2, delovni zvezek za nemščino kot izbirni predmet v 8. in 9 ...">
            <a:extLst>
              <a:ext uri="{FF2B5EF4-FFF2-40B4-BE49-F238E27FC236}">
                <a16:creationId xmlns:a16="http://schemas.microsoft.com/office/drawing/2014/main" id="{00CFD33C-FB9C-4B7F-9C79-2BA17DB9E8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22" y="446088"/>
            <a:ext cx="4438493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1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661F39-9BB8-4BCD-A407-133453F4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https://youtu.be/X5kmM98iklo</a:t>
            </a:r>
            <a:br>
              <a:rPr lang="sl-SI" dirty="0"/>
            </a:br>
            <a:endParaRPr lang="sl-SI" dirty="0"/>
          </a:p>
        </p:txBody>
      </p:sp>
      <p:pic>
        <p:nvPicPr>
          <p:cNvPr id="6146" name="Picture 2" descr="Wir lernen Deutsch! – kaufen Sie diese Illustration und finden Sie ...">
            <a:extLst>
              <a:ext uri="{FF2B5EF4-FFF2-40B4-BE49-F238E27FC236}">
                <a16:creationId xmlns:a16="http://schemas.microsoft.com/office/drawing/2014/main" id="{D5E5D456-4C61-41E6-869C-DF1E6DC6BD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82" y="2133600"/>
            <a:ext cx="565606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55131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</TotalTime>
  <Words>352</Words>
  <Application>Microsoft Office PowerPoint</Application>
  <PresentationFormat>Širokozaslonsko</PresentationFormat>
  <Paragraphs>28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Šelest</vt:lpstr>
      <vt:lpstr>Obvezni izbirni predmet NEMŠČINA</vt:lpstr>
      <vt:lpstr> Zakaj nemščina?  </vt:lpstr>
      <vt:lpstr>Kdo se lahko odloči za učenje nemščine? </vt:lpstr>
      <vt:lpstr>Cilji:</vt:lpstr>
      <vt:lpstr>Kaj bomo še delali? </vt:lpstr>
      <vt:lpstr>Ocene? </vt:lpstr>
      <vt:lpstr>Kaj učenci potrebujejo?</vt:lpstr>
      <vt:lpstr>https://youtu.be/X5kmM98iklo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Obvezni izbirni predmet NEMŠČINA</dc:title>
  <dc:creator>uporabnik</dc:creator>
  <cp:lastModifiedBy>uporabnik</cp:lastModifiedBy>
  <cp:revision>13</cp:revision>
  <dcterms:created xsi:type="dcterms:W3CDTF">2020-04-18T17:45:01Z</dcterms:created>
  <dcterms:modified xsi:type="dcterms:W3CDTF">2020-04-20T19:12:57Z</dcterms:modified>
</cp:coreProperties>
</file>